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750" r:id="rId3"/>
    <p:sldId id="758" r:id="rId4"/>
    <p:sldId id="734" r:id="rId5"/>
    <p:sldId id="735" r:id="rId6"/>
    <p:sldId id="759" r:id="rId7"/>
    <p:sldId id="761" r:id="rId8"/>
    <p:sldId id="760" r:id="rId9"/>
  </p:sldIdLst>
  <p:sldSz cx="10152063" cy="7596188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003399"/>
    <a:srgbClr val="00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8" autoAdjust="0"/>
    <p:restoredTop sz="95217" autoAdjust="0"/>
  </p:normalViewPr>
  <p:slideViewPr>
    <p:cSldViewPr>
      <p:cViewPr varScale="1">
        <p:scale>
          <a:sx n="139" d="100"/>
          <a:sy n="139" d="100"/>
        </p:scale>
        <p:origin x="1592" y="184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684" cy="481937"/>
          </a:xfrm>
          <a:prstGeom prst="rect">
            <a:avLst/>
          </a:prstGeom>
        </p:spPr>
        <p:txBody>
          <a:bodyPr vert="horz" lIns="87151" tIns="43576" rIns="87151" bIns="43576" rtlCol="0"/>
          <a:lstStyle>
            <a:lvl1pPr algn="l">
              <a:defRPr sz="11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87" y="0"/>
            <a:ext cx="3170684" cy="481937"/>
          </a:xfrm>
          <a:prstGeom prst="rect">
            <a:avLst/>
          </a:prstGeom>
        </p:spPr>
        <p:txBody>
          <a:bodyPr vert="horz" lIns="87151" tIns="43576" rIns="87151" bIns="43576" rtlCol="0"/>
          <a:lstStyle>
            <a:lvl1pPr algn="r">
              <a:defRPr sz="1100"/>
            </a:lvl1pPr>
          </a:lstStyle>
          <a:p>
            <a:fld id="{6866B282-E593-46F4-BF93-6D6B4312B226}" type="datetimeFigureOut">
              <a:rPr lang="en-SG" smtClean="0"/>
              <a:t>9/10/23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200150"/>
            <a:ext cx="4329112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151" tIns="43576" rIns="87151" bIns="4357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285" y="4621188"/>
            <a:ext cx="5852160" cy="3780425"/>
          </a:xfrm>
          <a:prstGeom prst="rect">
            <a:avLst/>
          </a:prstGeom>
        </p:spPr>
        <p:txBody>
          <a:bodyPr vert="horz" lIns="87151" tIns="43576" rIns="87151" bIns="4357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263"/>
            <a:ext cx="3170684" cy="481937"/>
          </a:xfrm>
          <a:prstGeom prst="rect">
            <a:avLst/>
          </a:prstGeom>
        </p:spPr>
        <p:txBody>
          <a:bodyPr vert="horz" lIns="87151" tIns="43576" rIns="87151" bIns="43576" rtlCol="0" anchor="b"/>
          <a:lstStyle>
            <a:lvl1pPr algn="l">
              <a:defRPr sz="11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87" y="9119263"/>
            <a:ext cx="3170684" cy="481937"/>
          </a:xfrm>
          <a:prstGeom prst="rect">
            <a:avLst/>
          </a:prstGeom>
        </p:spPr>
        <p:txBody>
          <a:bodyPr vert="horz" lIns="87151" tIns="43576" rIns="87151" bIns="43576" rtlCol="0" anchor="b"/>
          <a:lstStyle>
            <a:lvl1pPr algn="r">
              <a:defRPr sz="1100"/>
            </a:lvl1pPr>
          </a:lstStyle>
          <a:p>
            <a:fld id="{2B17D579-B75D-43EF-BED6-0277FD247E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81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7A4A6B-4B65-48A8-B589-30945AFC2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A24D2-6DC4-4BCC-9533-2154462943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en-SG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CA3A42C8-DB41-4B24-B7A8-78834B8975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5562600"/>
            <a:ext cx="4721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102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65B6DB-BF7A-4CC2-9612-F291A0CB5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E10F2C-7AAD-404C-8FDF-9547A312F2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6E3E-855D-44DA-82DB-C5C71D43FC0B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51F5500-5350-4C15-8F0F-237F494D38A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22919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382C1E-6D3E-4E1B-A4AD-A518BFA54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5DBF99-F69F-444B-9BD6-8B12957F7D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B201-335E-4176-BC10-B71D0AC8B528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949979A-FA35-4EB9-B200-98D8CF5B8C6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95325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05" y="675217"/>
            <a:ext cx="8629254" cy="12660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405" y="2194454"/>
            <a:ext cx="4230026" cy="455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60632" y="2194454"/>
            <a:ext cx="4230026" cy="2194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60632" y="4557713"/>
            <a:ext cx="4230026" cy="2194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D521F1-0B96-42A9-90B3-6D1E0A992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D95274-84A1-4F56-A2BE-FEAD70D42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Texture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B16128-EA9A-408B-B461-23A6808B0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BA124-EF05-4F52-9602-25620C3536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7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23C8C6-043F-4075-A3AA-BDDFCBC83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D1D4B2-2E75-4EFF-8AD3-590095A045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E703C-B02B-4644-863C-255F67AB48B2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034E503-57D7-4F10-99FD-1100583E07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366957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1893888"/>
            <a:ext cx="8756650" cy="31591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5083175"/>
            <a:ext cx="8756650" cy="16621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F43220-0593-4219-9264-108070940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749077-0BB8-4794-98B1-E6493A5763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9B912-C010-483A-A519-1A5D86D351E7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8BDF6A7-B4E9-4777-AC06-466C9F01225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423202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4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4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9F26E-E075-4398-A6CA-26E6F873C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C77871-090B-434C-AD08-37FF4CB408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33433-B18B-49F0-A83B-8FA63E6CB118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FDAEE1A-7B8B-4650-B283-6F93E678692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14267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4813"/>
            <a:ext cx="8756650" cy="1468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862138"/>
            <a:ext cx="4295775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2774950"/>
            <a:ext cx="4295775" cy="4081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38738" y="1862138"/>
            <a:ext cx="4316412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8738" y="2774950"/>
            <a:ext cx="4316412" cy="4081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1F3DCC-21C4-4209-BC1F-8F46D0D0B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A0E81FA-49DB-474D-B215-5C115515F1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69D86-27D5-4F65-88C8-7A1B0EE86197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2F8B79B8-A613-4AC9-9589-B1C03752E95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55976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8E094C-3316-46BB-84C4-09D5ACF1A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A0D5A8-DEAC-46F5-9C73-B527620D46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481D5-3679-43D7-9A2C-1DFA48FDF73E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65272D-F649-444B-A9C7-255379C805E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8447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B3C336-5F1C-46FD-BA0B-6C97C8251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6A7745A-B634-487A-A067-48E42F0B2A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46795-C116-469A-A115-7FEE00A0AED0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73C6502-41E5-4250-BF0D-9DE72A17D8B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255189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40EA9-5FC7-40A2-ABB7-2B5E37E01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8FC0EC-7E29-4891-978E-A55BB6436A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5CD3-6A3F-4CEB-B96E-63BB062194F5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04DBD69-EDCC-414B-AF91-278BB0D49D4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14041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C51B7-EA25-467D-95EB-5F2ED3D3F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759C1B-89C2-40EB-99E5-5FE582A71E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A0441-3FF8-443E-B119-C13FCD754A4D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9FEC2D8-EDB5-451F-B592-A6064BA84AB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3635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47B35D-4540-4106-A4CE-8D783DCBF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68623A-FE3B-49D2-9554-630DE99B1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B5DC9A4-67A4-42CC-87A5-EDEE0521A5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4C5D8C-D998-414A-A7EA-71291AC1AA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BD93A8C-6D86-4402-A822-76416F571C34}" type="slidenum">
              <a:rPr lang="en-GB" smtClean="0"/>
              <a:pPr>
                <a:defRPr/>
              </a:pPr>
              <a:t>‹#›</a:t>
            </a:fld>
            <a:endParaRPr lang="en-GB" sz="1600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9051E86-F922-48D5-A089-78C18260A8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en-SG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9B2F808E-141D-4FF7-BF78-76CA51A5B2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endParaRPr lang="en-SG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068FD5FA-98DC-4275-BB50-3E8444DF24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7016750"/>
            <a:ext cx="32146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GB"/>
              <a:t>Texture</a:t>
            </a:r>
          </a:p>
        </p:txBody>
      </p:sp>
      <p:pic>
        <p:nvPicPr>
          <p:cNvPr id="1034" name="Picture 3">
            <a:extLst>
              <a:ext uri="{FF2B5EF4-FFF2-40B4-BE49-F238E27FC236}">
                <a16:creationId xmlns:a16="http://schemas.microsoft.com/office/drawing/2014/main" id="{648F9A8F-0F26-4767-9419-AB4888AB0AF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423863"/>
            <a:ext cx="17097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3" r:id="rId12"/>
  </p:sldLayoutIdLst>
  <p:hf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9pPr>
    </p:titleStyle>
    <p:bodyStyle>
      <a:lvl1pPr algn="l" defTabSz="1014413" rtl="0" eaLnBrk="0" fontAlgn="base" hangingPunct="0">
        <a:spcBef>
          <a:spcPct val="20000"/>
        </a:spcBef>
        <a:spcAft>
          <a:spcPct val="0"/>
        </a:spcAft>
        <a:defRPr sz="2500" b="1" kern="1200">
          <a:solidFill>
            <a:srgbClr val="003399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defRPr sz="2600" kern="1200">
          <a:solidFill>
            <a:srgbClr val="003399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755650" algn="l" defTabSz="1014413" rtl="0" eaLnBrk="0" fontAlgn="base" hangingPunct="0">
        <a:spcBef>
          <a:spcPct val="20000"/>
        </a:spcBef>
        <a:spcAft>
          <a:spcPct val="0"/>
        </a:spcAft>
        <a:defRPr sz="2200" b="1" kern="1200">
          <a:solidFill>
            <a:srgbClr val="FF66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defRPr sz="2200" i="1" kern="1200">
          <a:solidFill>
            <a:srgbClr val="003399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524000" algn="l" defTabSz="1014413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003399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7">
            <a:extLst>
              <a:ext uri="{FF2B5EF4-FFF2-40B4-BE49-F238E27FC236}">
                <a16:creationId xmlns:a16="http://schemas.microsoft.com/office/drawing/2014/main" id="{DFB5E723-9376-4B98-9643-02C07DBBD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SG" altLang="en-US"/>
          </a:p>
        </p:txBody>
      </p:sp>
      <p:sp>
        <p:nvSpPr>
          <p:cNvPr id="3076" name="Text Box 18">
            <a:extLst>
              <a:ext uri="{FF2B5EF4-FFF2-40B4-BE49-F238E27FC236}">
                <a16:creationId xmlns:a16="http://schemas.microsoft.com/office/drawing/2014/main" id="{BFACD089-95D5-433E-B57C-C5688B8E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447800"/>
            <a:ext cx="85804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Computer Vision and Pattern Recognition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CS 4243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S1-Y2023/24</a:t>
            </a:r>
            <a:endParaRPr lang="en-GB" altLang="en-US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" name="Rectangle 19">
            <a:extLst>
              <a:ext uri="{FF2B5EF4-FFF2-40B4-BE49-F238E27FC236}">
                <a16:creationId xmlns:a16="http://schemas.microsoft.com/office/drawing/2014/main" id="{FF949CF8-FDCA-4E59-A25C-004B9AC91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SG" altLang="en-US"/>
          </a:p>
        </p:txBody>
      </p:sp>
      <p:pic>
        <p:nvPicPr>
          <p:cNvPr id="3078" name="Picture 13">
            <a:extLst>
              <a:ext uri="{FF2B5EF4-FFF2-40B4-BE49-F238E27FC236}">
                <a16:creationId xmlns:a16="http://schemas.microsoft.com/office/drawing/2014/main" id="{4C3BF42E-FB64-4149-8A0D-B286C6FB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562600"/>
            <a:ext cx="4721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C4BE-649C-4C31-B883-0761483D36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E46795-C116-469A-A115-7FEE00A0AED0}" type="slidenum">
              <a:rPr lang="en-GB" smtClean="0"/>
              <a:pPr>
                <a:defRPr/>
              </a:pPr>
              <a:t>1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20223-6F22-4999-8B00-0CB1E3970A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Texture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D1DCA-4789-4F78-BA3F-BDF7A2FC0088}"/>
              </a:ext>
            </a:extLst>
          </p:cNvPr>
          <p:cNvSpPr/>
          <p:nvPr/>
        </p:nvSpPr>
        <p:spPr>
          <a:xfrm rot="20614629">
            <a:off x="565326" y="637997"/>
            <a:ext cx="20334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Texture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BFC3-2665-4F15-8F4E-AB2CD2E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/>
              <a:t>Grey-level Co-occurrence Matrices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88D88-8F8F-40F8-A89F-306DC7CFE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AE703C-B02B-4644-863C-255F67AB48B2}" type="slidenum">
              <a:rPr lang="en-GB" smtClean="0"/>
              <a:pPr>
                <a:defRPr/>
              </a:pPr>
              <a:t>2</a:t>
            </a:fld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C039-D144-4FA5-B732-4DA0143A86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Texture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C64A7-49D8-E229-AB86-C70B60BD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25" y="2121694"/>
            <a:ext cx="4361411" cy="2797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A58494-73CB-696B-6A2F-D73FC8125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31" y="5111923"/>
            <a:ext cx="5933563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31724-647B-D154-5306-504B7EC34DDD}"/>
              </a:ext>
            </a:extLst>
          </p:cNvPr>
          <p:cNvSpPr txBox="1"/>
          <p:nvPr/>
        </p:nvSpPr>
        <p:spPr>
          <a:xfrm>
            <a:off x="294465" y="3521743"/>
            <a:ext cx="2917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a pattern along certain direction</a:t>
            </a:r>
          </a:p>
        </p:txBody>
      </p:sp>
    </p:spTree>
    <p:extLst>
      <p:ext uri="{BB962C8B-B14F-4D97-AF65-F5344CB8AC3E}">
        <p14:creationId xmlns:p14="http://schemas.microsoft.com/office/powerpoint/2010/main" val="420381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A7A6E842-16F4-49B2-961E-44886A1BE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544" dirty="0"/>
              <a:t>Statistical Methods: GLCM</a:t>
            </a:r>
            <a:br>
              <a:rPr lang="en-GB" altLang="en-US" sz="3544" dirty="0"/>
            </a:br>
            <a:br>
              <a:rPr lang="en-GB" altLang="en-US" sz="1108" dirty="0"/>
            </a:br>
            <a:r>
              <a:rPr lang="en-GB" altLang="en-US" sz="2215" dirty="0"/>
              <a:t>Grey-level Co-occurrence Matrices</a:t>
            </a:r>
            <a:endParaRPr lang="en-US" altLang="en-US" sz="354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E95C830-0235-4171-8509-08CA8BE81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Usually, </a:t>
                </a:r>
              </a:p>
              <a:p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SG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, or, </a:t>
                </a:r>
              </a:p>
              <a:p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SG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SG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SG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SG" dirty="0"/>
                  <a:t>And</a:t>
                </a:r>
              </a:p>
              <a:p>
                <a:r>
                  <a:rPr lang="en-SG" dirty="0"/>
                  <a:t> d= {1,3,9}   , or, </a:t>
                </a:r>
              </a:p>
              <a:p>
                <a:r>
                  <a:rPr lang="en-US" dirty="0"/>
                  <a:t> </a:t>
                </a:r>
                <a:r>
                  <a:rPr lang="en-SG" dirty="0"/>
                  <a:t>d= {1,4,16} , or ….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E95C830-0235-4171-8509-08CA8BE81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1" name="Slide Number Placeholder 7">
            <a:extLst>
              <a:ext uri="{FF2B5EF4-FFF2-40B4-BE49-F238E27FC236}">
                <a16:creationId xmlns:a16="http://schemas.microsoft.com/office/drawing/2014/main" id="{0D615A31-B758-4BA2-8C86-AF533ED62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3B6188-B3E4-4350-A30A-0F60DC0B6EEE}" type="slidenum">
              <a:rPr lang="en-US" altLang="en-US" sz="1551"/>
              <a:pPr eaLnBrk="1" hangingPunct="1"/>
              <a:t>3</a:t>
            </a:fld>
            <a:endParaRPr lang="en-US" altLang="en-US" sz="1551"/>
          </a:p>
        </p:txBody>
      </p:sp>
      <p:sp>
        <p:nvSpPr>
          <p:cNvPr id="7170" name="Footer Placeholder 6">
            <a:extLst>
              <a:ext uri="{FF2B5EF4-FFF2-40B4-BE49-F238E27FC236}">
                <a16:creationId xmlns:a16="http://schemas.microsoft.com/office/drawing/2014/main" id="{4EA80F0D-BA78-4B00-B9F6-853D3F3AB6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51"/>
              <a:t>Texture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6A1E00-06A8-FBFD-6C6B-D51DF053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36" y="5550694"/>
            <a:ext cx="7480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6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6">
            <a:extLst>
              <a:ext uri="{FF2B5EF4-FFF2-40B4-BE49-F238E27FC236}">
                <a16:creationId xmlns:a16="http://schemas.microsoft.com/office/drawing/2014/main" id="{4EA80F0D-BA78-4B00-B9F6-853D3F3A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51"/>
              <a:t>Texture</a:t>
            </a:r>
          </a:p>
        </p:txBody>
      </p:sp>
      <p:sp>
        <p:nvSpPr>
          <p:cNvPr id="7171" name="Slide Number Placeholder 7">
            <a:extLst>
              <a:ext uri="{FF2B5EF4-FFF2-40B4-BE49-F238E27FC236}">
                <a16:creationId xmlns:a16="http://schemas.microsoft.com/office/drawing/2014/main" id="{0D615A31-B758-4BA2-8C86-AF533ED6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3B6188-B3E4-4350-A30A-0F60DC0B6EEE}" type="slidenum">
              <a:rPr lang="en-US" altLang="en-US" sz="1551"/>
              <a:pPr eaLnBrk="1" hangingPunct="1"/>
              <a:t>4</a:t>
            </a:fld>
            <a:endParaRPr lang="en-US" altLang="en-US" sz="1551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7A6E842-16F4-49B2-961E-44886A1BE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882" y="448387"/>
            <a:ext cx="8689898" cy="877429"/>
          </a:xfrm>
        </p:spPr>
        <p:txBody>
          <a:bodyPr/>
          <a:lstStyle/>
          <a:p>
            <a:pPr eaLnBrk="1" hangingPunct="1"/>
            <a:r>
              <a:rPr lang="en-GB" altLang="en-US" sz="3544"/>
              <a:t>Statistical Methods: GLCM</a:t>
            </a:r>
            <a:br>
              <a:rPr lang="en-GB" altLang="en-US" sz="3544"/>
            </a:br>
            <a:br>
              <a:rPr lang="en-GB" altLang="en-US" sz="1108"/>
            </a:br>
            <a:r>
              <a:rPr lang="en-GB" altLang="en-US" sz="2215"/>
              <a:t>Grey-level Co-occurrence Matrices</a:t>
            </a:r>
            <a:endParaRPr lang="en-US" altLang="en-US" sz="3544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87263-0D63-48EC-A6BC-13B03E27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1" y="2883694"/>
            <a:ext cx="8478564" cy="3903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FA6D1-E873-4158-B3AE-6BFE8EE1B0F8}"/>
              </a:ext>
            </a:extLst>
          </p:cNvPr>
          <p:cNvSpPr txBox="1"/>
          <p:nvPr/>
        </p:nvSpPr>
        <p:spPr>
          <a:xfrm>
            <a:off x="427831" y="2192944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to be applied on GLCM matrices: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451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6">
            <a:extLst>
              <a:ext uri="{FF2B5EF4-FFF2-40B4-BE49-F238E27FC236}">
                <a16:creationId xmlns:a16="http://schemas.microsoft.com/office/drawing/2014/main" id="{4EA80F0D-BA78-4B00-B9F6-853D3F3A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51"/>
              <a:t>Texture</a:t>
            </a:r>
          </a:p>
        </p:txBody>
      </p:sp>
      <p:sp>
        <p:nvSpPr>
          <p:cNvPr id="7171" name="Slide Number Placeholder 7">
            <a:extLst>
              <a:ext uri="{FF2B5EF4-FFF2-40B4-BE49-F238E27FC236}">
                <a16:creationId xmlns:a16="http://schemas.microsoft.com/office/drawing/2014/main" id="{0D615A31-B758-4BA2-8C86-AF533ED6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22891" indent="-3164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5987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72382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78776" indent="-253197" eaLnBrk="0" hangingPunct="0"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85171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91566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97960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304355" indent="-253197" eaLnBrk="0" fontAlgn="base" hangingPunct="0">
              <a:spcBef>
                <a:spcPct val="0"/>
              </a:spcBef>
              <a:spcAft>
                <a:spcPct val="0"/>
              </a:spcAft>
              <a:defRPr sz="2658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3B6188-B3E4-4350-A30A-0F60DC0B6EEE}" type="slidenum">
              <a:rPr lang="en-US" altLang="en-US" sz="1551"/>
              <a:pPr eaLnBrk="1" hangingPunct="1"/>
              <a:t>5</a:t>
            </a:fld>
            <a:endParaRPr lang="en-US" altLang="en-US" sz="1551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7A6E842-16F4-49B2-961E-44886A1BE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882" y="448387"/>
            <a:ext cx="8689898" cy="877429"/>
          </a:xfrm>
        </p:spPr>
        <p:txBody>
          <a:bodyPr/>
          <a:lstStyle/>
          <a:p>
            <a:pPr eaLnBrk="1" hangingPunct="1"/>
            <a:r>
              <a:rPr lang="en-GB" altLang="en-US" sz="3544"/>
              <a:t>Statistical Methods: GLCM</a:t>
            </a:r>
            <a:br>
              <a:rPr lang="en-GB" altLang="en-US" sz="3544"/>
            </a:br>
            <a:br>
              <a:rPr lang="en-GB" altLang="en-US" sz="1108"/>
            </a:br>
            <a:r>
              <a:rPr lang="en-GB" altLang="en-US" sz="2215"/>
              <a:t>Grey-level Co-occurrence Matrices</a:t>
            </a:r>
            <a:endParaRPr lang="en-US" altLang="en-US" sz="3544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12E18-74E0-4FB3-B436-00088114C0D4}"/>
              </a:ext>
            </a:extLst>
          </p:cNvPr>
          <p:cNvSpPr/>
          <p:nvPr/>
        </p:nvSpPr>
        <p:spPr>
          <a:xfrm>
            <a:off x="423692" y="2121694"/>
            <a:ext cx="93870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Each proposed function represents certain properties of the texture. Maximum and Energy, (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1 and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2), are basic statistics of </a:t>
            </a:r>
            <a:r>
              <a:rPr lang="en-US" sz="2800" dirty="0">
                <a:latin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Entropy,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3 , measures the texture homogeneity.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Correlation function,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4, is image linearity metric.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Linear directional structures in direction </a:t>
            </a:r>
            <a:r>
              <a:rPr lang="en-US" sz="2800" dirty="0">
                <a:latin typeface="Symbol" panose="05050102010706020507" pitchFamily="18" charset="2"/>
              </a:rPr>
              <a:t>q </a:t>
            </a:r>
            <a:r>
              <a:rPr lang="en-US" sz="2800" dirty="0">
                <a:latin typeface="Times New Roman" panose="02020603050405020304" pitchFamily="18" charset="0"/>
              </a:rPr>
              <a:t>result in large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correlation values in that direction. This can also measure the image coarseness.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Inverse Difference Moment (IDM),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5, measures the extent to which the same tones tend to be </a:t>
            </a:r>
            <a:r>
              <a:rPr lang="en-US" sz="2800" dirty="0" err="1">
                <a:latin typeface="Times New Roman" panose="02020603050405020304" pitchFamily="18" charset="0"/>
              </a:rPr>
              <a:t>neighbours</a:t>
            </a:r>
            <a:r>
              <a:rPr lang="en-US" sz="2800" dirty="0">
                <a:latin typeface="Times New Roman" panose="02020603050405020304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</a:rPr>
              <a:t>Inertia (or Contrast), </a:t>
            </a:r>
            <a:r>
              <a:rPr lang="en-US" sz="2800" i="1" dirty="0">
                <a:latin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</a:rPr>
              <a:t>6, is a texture dissimilarity measure.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4231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568D-86E9-B1A8-EA89-355DC0D0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A124-EF05-4F52-9602-25620C3536E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E5598-C446-032A-A85D-B3E6C1D7B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49"/>
          <a:stretch/>
        </p:blipFill>
        <p:spPr>
          <a:xfrm>
            <a:off x="574393" y="918963"/>
            <a:ext cx="9003276" cy="57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7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B5CC-EBC8-FC71-7F53-DE4D068D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54" y="499117"/>
            <a:ext cx="8629254" cy="1266031"/>
          </a:xfrm>
        </p:spPr>
        <p:txBody>
          <a:bodyPr/>
          <a:lstStyle/>
          <a:p>
            <a:r>
              <a:rPr lang="en-US" dirty="0"/>
              <a:t>Laws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CD2C-D258-1B0B-8674-5C3053741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354" y="1519237"/>
            <a:ext cx="9191426" cy="45577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L5 (Level): [1, 4, 6, 4, 1]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Function: Represents average </a:t>
            </a:r>
            <a:r>
              <a:rPr lang="en-SG" sz="2000" dirty="0" err="1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gray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 levels over a region. When used in texture energy measures, it helps </a:t>
            </a:r>
            <a:r>
              <a:rPr lang="en-SG" sz="2000" dirty="0">
                <a:solidFill>
                  <a:schemeClr val="tx1"/>
                </a:solidFill>
                <a:highlight>
                  <a:srgbClr val="FFFF00"/>
                </a:highlight>
                <a:latin typeface="Times" panose="02020603050405020304" pitchFamily="18" charset="0"/>
                <a:ea typeface="+mn-ea"/>
                <a:cs typeface="+mn-cs"/>
              </a:rPr>
              <a:t>identify areas of the image that have consistent brightness levels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. It can be thought of as a kind of low-pass filter, highlighting broader, homogeneous regions.</a:t>
            </a:r>
          </a:p>
          <a:p>
            <a:pPr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E5 (Edge): [-1, -2, 0, 2, 1]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Function: Detects changes in brightness levels, corresponding to edges in an image. </a:t>
            </a:r>
            <a:r>
              <a:rPr lang="en-SG" sz="2000" dirty="0">
                <a:solidFill>
                  <a:schemeClr val="tx1"/>
                </a:solidFill>
                <a:highlight>
                  <a:srgbClr val="FFFF00"/>
                </a:highlight>
                <a:latin typeface="Times" panose="02020603050405020304" pitchFamily="18" charset="0"/>
                <a:ea typeface="+mn-ea"/>
                <a:cs typeface="+mn-cs"/>
              </a:rPr>
              <a:t>Edges 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are significant changes in </a:t>
            </a:r>
            <a:r>
              <a:rPr lang="en-SG" sz="2000" dirty="0" err="1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gray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 levels between </a:t>
            </a:r>
            <a:r>
              <a:rPr lang="en-SG" sz="2000" dirty="0" err="1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neighboring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 regions, and this filter helps capture those transitions. Essentially, it works as an edge detector.</a:t>
            </a:r>
          </a:p>
          <a:p>
            <a:pPr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S5 (Spot): [-1, 0, 2, 0, -1]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Function: Captures isolated points or small bright spots on a darker background or vice versa. The </a:t>
            </a:r>
            <a:r>
              <a:rPr lang="en-SG" sz="2000" dirty="0">
                <a:solidFill>
                  <a:schemeClr val="tx1"/>
                </a:solidFill>
                <a:highlight>
                  <a:srgbClr val="FFFF00"/>
                </a:highlight>
                <a:latin typeface="Times" panose="02020603050405020304" pitchFamily="18" charset="0"/>
                <a:ea typeface="+mn-ea"/>
                <a:cs typeface="+mn-cs"/>
              </a:rPr>
              <a:t>central positive value emphasizes the spot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, while the negative values suppress the surrounding regions.</a:t>
            </a:r>
          </a:p>
          <a:p>
            <a:pPr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R5 (Ripple): [1, -4, 6, -4, 1]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Function: Detects periodic structures, </a:t>
            </a:r>
            <a:r>
              <a:rPr lang="en-SG" sz="2000" dirty="0">
                <a:solidFill>
                  <a:schemeClr val="tx1"/>
                </a:solidFill>
                <a:highlight>
                  <a:srgbClr val="FFFF00"/>
                </a:highlight>
                <a:latin typeface="Times" panose="02020603050405020304" pitchFamily="18" charset="0"/>
                <a:ea typeface="+mn-ea"/>
                <a:cs typeface="+mn-cs"/>
              </a:rPr>
              <a:t>or fine ripples in the texture</a:t>
            </a:r>
            <a:r>
              <a:rPr lang="en-SG" sz="2000" dirty="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rPr>
              <a:t>. This can be useful for textures with regular, fine patterns.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CCB94-8E1D-8323-61EC-FA2AF1D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A124-EF05-4F52-9602-25620C3536E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51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706F-F711-B490-1EF9-2264D6DB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A124-EF05-4F52-9602-25620C3536E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29B9C-88B6-CBBE-F1BE-8076FB8C7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76"/>
          <a:stretch/>
        </p:blipFill>
        <p:spPr>
          <a:xfrm>
            <a:off x="525733" y="1054894"/>
            <a:ext cx="910059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343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29538</TotalTime>
  <Words>423</Words>
  <Application>Microsoft Macintosh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Symbol</vt:lpstr>
      <vt:lpstr>Times</vt:lpstr>
      <vt:lpstr>Times New Roman</vt:lpstr>
      <vt:lpstr>Blank</vt:lpstr>
      <vt:lpstr>PowerPoint Presentation</vt:lpstr>
      <vt:lpstr>Grey-level Co-occurrence Matrices</vt:lpstr>
      <vt:lpstr>Statistical Methods: GLCM  Grey-level Co-occurrence Matrices</vt:lpstr>
      <vt:lpstr>Statistical Methods: GLCM  Grey-level Co-occurrence Matrices</vt:lpstr>
      <vt:lpstr>Statistical Methods: GLCM  Grey-level Co-occurrence Matrices</vt:lpstr>
      <vt:lpstr>PowerPoint Presentation</vt:lpstr>
      <vt:lpstr>Laws Filter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Cao Xiao</cp:lastModifiedBy>
  <cp:revision>309</cp:revision>
  <cp:lastPrinted>2022-10-06T06:19:35Z</cp:lastPrinted>
  <dcterms:created xsi:type="dcterms:W3CDTF">2001-10-04T11:39:11Z</dcterms:created>
  <dcterms:modified xsi:type="dcterms:W3CDTF">2023-10-09T04:12:30Z</dcterms:modified>
</cp:coreProperties>
</file>