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58B918-5D89-4DBD-A98F-3B3248D2E4B2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D0CCFB-F8F3-4514-904F-C63AB64513CE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58B918-5D89-4DBD-A98F-3B3248D2E4B2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D0CCFB-F8F3-4514-904F-C63AB64513C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58B918-5D89-4DBD-A98F-3B3248D2E4B2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D0CCFB-F8F3-4514-904F-C63AB64513C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58B918-5D89-4DBD-A98F-3B3248D2E4B2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D0CCFB-F8F3-4514-904F-C63AB64513C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58B918-5D89-4DBD-A98F-3B3248D2E4B2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D0CCFB-F8F3-4514-904F-C63AB64513CE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58B918-5D89-4DBD-A98F-3B3248D2E4B2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D0CCFB-F8F3-4514-904F-C63AB64513C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58B918-5D89-4DBD-A98F-3B3248D2E4B2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D0CCFB-F8F3-4514-904F-C63AB64513C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58B918-5D89-4DBD-A98F-3B3248D2E4B2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D0CCFB-F8F3-4514-904F-C63AB64513C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58B918-5D89-4DBD-A98F-3B3248D2E4B2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D0CCFB-F8F3-4514-904F-C63AB64513CE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58B918-5D89-4DBD-A98F-3B3248D2E4B2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D0CCFB-F8F3-4514-904F-C63AB64513C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58B918-5D89-4DBD-A98F-3B3248D2E4B2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D0CCFB-F8F3-4514-904F-C63AB64513CE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058B918-5D89-4DBD-A98F-3B3248D2E4B2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BD0CCFB-F8F3-4514-904F-C63AB64513CE}" type="slidenum">
              <a:rPr lang="pt-BR" smtClean="0"/>
              <a:t>‹nº›</a:t>
            </a:fld>
            <a:endParaRPr lang="pt-BR"/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6163776" cy="3717174"/>
          </a:xfrm>
        </p:spPr>
        <p:txBody>
          <a:bodyPr>
            <a:normAutofit/>
          </a:bodyPr>
          <a:lstStyle/>
          <a:p>
            <a:pPr algn="ctr"/>
            <a:r>
              <a:rPr lang="pt-BR" sz="6000" dirty="0" smtClean="0"/>
              <a:t>Família ISO 9000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3633819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Família ISO 9000:1987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8484501"/>
              </p:ext>
            </p:extLst>
          </p:nvPr>
        </p:nvGraphicFramePr>
        <p:xfrm>
          <a:off x="2195737" y="1587246"/>
          <a:ext cx="5840189" cy="45085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7784"/>
                <a:gridCol w="3355975"/>
                <a:gridCol w="638810"/>
                <a:gridCol w="638810"/>
                <a:gridCol w="638810"/>
              </a:tblGrid>
              <a:tr h="238125">
                <a:tc grid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Família ISO 9000:1987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Seção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Título da Seção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ISO 9001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ISO 9002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ISO 9003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4.1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Responsabilidade de Gerência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4.2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Sistema de Qualidade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4.3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Análise Critica de Contrato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4.4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Controle de Projeto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4.5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Controle de Documentos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4.6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Aquisição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4.7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Produto Fornecido Pelo Comprador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4.8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Identificação e Rastreabilidade do Produto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4.9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Controle de Processo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4.10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Inspeção e Ensaios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4.11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Equipamentos de Inspeção, Medição e Ensaio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4.12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Situação da Inspeção e Ensaio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4.13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Controle de Produtos Não-conformes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4.14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Ação Corretiva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4.15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Manuseio, Armazenamento, Embalagem e Expedição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4.16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Registros da Qualidade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4.17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Auditorias Internas da Qualidade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4.18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Treinamento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4.19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Assistência Técnica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4.20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Técnicas Estatísticas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x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068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Família ISO 9000:1994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pt-BR" sz="2400" dirty="0" smtClean="0"/>
          </a:p>
          <a:p>
            <a:pPr algn="just"/>
            <a:endParaRPr lang="pt-BR" sz="2400" dirty="0"/>
          </a:p>
          <a:p>
            <a:pPr algn="just"/>
            <a:r>
              <a:rPr lang="pt-BR" sz="2400" dirty="0" smtClean="0"/>
              <a:t>Esclarecer </a:t>
            </a:r>
            <a:r>
              <a:rPr lang="pt-BR" sz="2400" dirty="0"/>
              <a:t>os elementos indistintos da versão </a:t>
            </a:r>
            <a:r>
              <a:rPr lang="pt-BR" sz="2400" dirty="0" smtClean="0"/>
              <a:t>anterior:</a:t>
            </a:r>
          </a:p>
          <a:p>
            <a:pPr lvl="1" algn="just"/>
            <a:r>
              <a:rPr lang="pt-BR" sz="2000" dirty="0" smtClean="0"/>
              <a:t>Notou-se </a:t>
            </a:r>
            <a:r>
              <a:rPr lang="pt-BR" sz="2000" dirty="0"/>
              <a:t>uma “deficiência” em relação ao </a:t>
            </a:r>
            <a:r>
              <a:rPr lang="pt-BR" sz="2000" b="1" dirty="0"/>
              <a:t>gerenciamento de </a:t>
            </a:r>
            <a:r>
              <a:rPr lang="pt-BR" sz="2000" b="1" dirty="0" smtClean="0"/>
              <a:t>processos; </a:t>
            </a:r>
            <a:endParaRPr lang="pt-BR" sz="2000" dirty="0" smtClean="0"/>
          </a:p>
          <a:p>
            <a:pPr lvl="1" algn="just"/>
            <a:r>
              <a:rPr lang="pt-BR" sz="2000" dirty="0" smtClean="0"/>
              <a:t>Necessitava um maior enfoque </a:t>
            </a:r>
            <a:r>
              <a:rPr lang="pt-BR" sz="2000" dirty="0"/>
              <a:t>em </a:t>
            </a:r>
            <a:r>
              <a:rPr lang="pt-BR" sz="2000" b="1" dirty="0"/>
              <a:t>conformidade com os procedimentos</a:t>
            </a:r>
            <a:r>
              <a:rPr lang="pt-BR" sz="2000" dirty="0"/>
              <a:t>. </a:t>
            </a:r>
            <a:endParaRPr lang="pt-BR" sz="2000" dirty="0"/>
          </a:p>
          <a:p>
            <a:pPr marL="402336" lvl="1" indent="0" algn="just">
              <a:buNone/>
            </a:pPr>
            <a:endParaRPr lang="pt-BR" sz="2000" dirty="0"/>
          </a:p>
          <a:p>
            <a:pPr marL="402336" lvl="1" indent="0" algn="just">
              <a:buNone/>
            </a:pPr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70013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Família ISO 9000:1994</a:t>
            </a:r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7562446"/>
              </p:ext>
            </p:extLst>
          </p:nvPr>
        </p:nvGraphicFramePr>
        <p:xfrm>
          <a:off x="2267745" y="1587246"/>
          <a:ext cx="5768181" cy="45013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6063"/>
                <a:gridCol w="3275688"/>
                <a:gridCol w="638810"/>
                <a:gridCol w="638810"/>
                <a:gridCol w="638810"/>
              </a:tblGrid>
              <a:tr h="238125">
                <a:tc grid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Família ISO 9000:1994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Seção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Título da Seção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ISO 9001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ISO 9002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ISO 9003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4.1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Responsabilidade de Gerência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4.2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Sistema de Qualidade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4.3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Análise Critica de Contrato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4.4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Controle de Projeto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4.5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Controle de Documentos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4.6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Aquisição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4.7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Produto Fornecido Pelo Comprador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4.8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Identificação e Rastreabilidade do Produto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4.9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Controle de Processo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4.10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Inspeção e Ensaios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4.11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Equipamentos de Inspeção, Medição e Ensaio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4.12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Situação da Inspeção e Ensaio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4.13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Controle de Produtos Não-confomes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4.14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Ação Corretiva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4.15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Manuseio, Armazenamento, Embalagem e Expedição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4.16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Registros da Qualidade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4.17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Auditorias Internas da Qualidade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4.18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Treinamento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4.19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Assistência Técnica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4.20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Técnicas Estátisticas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x</a:t>
                      </a: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75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Família ISO 9000:2000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Revisões </a:t>
            </a:r>
            <a:r>
              <a:rPr lang="pt-BR" dirty="0"/>
              <a:t>mais significativas e bem-sucedidas </a:t>
            </a:r>
            <a:r>
              <a:rPr lang="pt-BR" dirty="0" smtClean="0"/>
              <a:t>ocorridas;</a:t>
            </a:r>
          </a:p>
          <a:p>
            <a:r>
              <a:rPr lang="pt-BR" dirty="0" smtClean="0"/>
              <a:t>Nova </a:t>
            </a:r>
            <a:r>
              <a:rPr lang="pt-BR" dirty="0"/>
              <a:t>versão ISO 9001: 2000 combinou versões anteriores ISO 9001, 9002 e 9003 em </a:t>
            </a:r>
            <a:r>
              <a:rPr lang="pt-BR" dirty="0" smtClean="0"/>
              <a:t>uma;</a:t>
            </a:r>
          </a:p>
          <a:p>
            <a:r>
              <a:rPr lang="pt-BR" dirty="0" smtClean="0"/>
              <a:t>Introdução de oito </a:t>
            </a:r>
            <a:r>
              <a:rPr lang="pt-BR" dirty="0"/>
              <a:t>princípios básicos de gerenciamento de </a:t>
            </a:r>
            <a:r>
              <a:rPr lang="pt-BR" dirty="0" smtClean="0"/>
              <a:t>qualidade;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160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Família ISO 9000:2000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pt-BR" sz="7000" dirty="0" smtClean="0"/>
              <a:t>Princípios:</a:t>
            </a:r>
          </a:p>
          <a:p>
            <a:pPr lvl="1" algn="just"/>
            <a:r>
              <a:rPr lang="pt-BR" sz="5200" b="1" dirty="0"/>
              <a:t>Foco no cliente:</a:t>
            </a:r>
            <a:r>
              <a:rPr lang="pt-BR" sz="5200" dirty="0"/>
              <a:t> Compreender as necessidades e expectativas atuais e futuras do cliente. Avaliar o nível de satisfação do cliente e agir sobre os resultados aferidos;</a:t>
            </a:r>
          </a:p>
          <a:p>
            <a:pPr lvl="1" algn="just"/>
            <a:r>
              <a:rPr lang="pt-BR" sz="5200" b="1" dirty="0"/>
              <a:t>Liderança:</a:t>
            </a:r>
            <a:r>
              <a:rPr lang="pt-BR" sz="5200" dirty="0"/>
              <a:t> Estabelecer visão, direção e valores comuns. Estabelecer metas e objetivos desafiadores e implementar estratégias para atingi-los. Coordenar, facilitar e estimular pessoas;</a:t>
            </a:r>
          </a:p>
          <a:p>
            <a:pPr lvl="1" algn="just"/>
            <a:r>
              <a:rPr lang="pt-BR" sz="5200" b="1" dirty="0"/>
              <a:t>Envolvimento de pessoas:</a:t>
            </a:r>
            <a:r>
              <a:rPr lang="pt-BR" sz="5200" dirty="0"/>
              <a:t> Estabelecer uma propriedade pessoal das metas e objetivos da organização, usando o conhecimento e experiência das pessoas, e através de treinamento, conquistar envolvimento em decisões operacionais e melhorias de processos;</a:t>
            </a:r>
          </a:p>
          <a:p>
            <a:pPr lvl="1" algn="just"/>
            <a:r>
              <a:rPr lang="pt-BR" sz="5200" b="1" dirty="0"/>
              <a:t>Abordagem de Processo:</a:t>
            </a:r>
            <a:r>
              <a:rPr lang="pt-BR" sz="5200" dirty="0"/>
              <a:t> Explicitamente identificar clientes internos e externos bem como fornecedores dos processos. Focar no uso de recursos nas atividades dos processos de forma a usar efetivamente pessoas, equipamentos, métodos e materiais;</a:t>
            </a:r>
          </a:p>
          <a:p>
            <a:pPr lvl="1" algn="just"/>
            <a:r>
              <a:rPr lang="pt-BR" sz="5200" b="1" dirty="0"/>
              <a:t>Abordagem do sistema para gestão:</a:t>
            </a:r>
            <a:r>
              <a:rPr lang="pt-BR" sz="5200" dirty="0"/>
              <a:t> Identificar agrupamentos de processos em um sistema. Entender suas interdependências. Alinhar os processos com os objetivos e metas da organização. Medir resultados dos objetivos principais;</a:t>
            </a:r>
          </a:p>
          <a:p>
            <a:pPr lvl="1" algn="just"/>
            <a:r>
              <a:rPr lang="pt-BR" sz="5200" b="1" dirty="0"/>
              <a:t>Melhoria contínua:</a:t>
            </a:r>
            <a:r>
              <a:rPr lang="pt-BR" sz="5200" dirty="0"/>
              <a:t> Definir objetivos de melhoria realísticos e desafiadores, prover recursos e ferramentas às pessoas, oportunidades e atitudes de encorajamento contribuem para a melhoria contínua dos processos;</a:t>
            </a:r>
          </a:p>
          <a:p>
            <a:pPr lvl="1" algn="just"/>
            <a:r>
              <a:rPr lang="pt-BR" sz="5200" b="1" dirty="0"/>
              <a:t>Abordagem de Fatos ou Abordagem factual à tomada de decisão:</a:t>
            </a:r>
            <a:r>
              <a:rPr lang="pt-BR" sz="5200" dirty="0"/>
              <a:t> Decisões e ações são baseadas nas análises de dados e informações para maximizar a produtividade e minimizar desperdícios e retrabalhos. Esforços são dirigidos à redução de custos, aumento de desempenho e participação de mercado através do uso apropriado de ferramentas de gerenciamento e uso de tecnologia;</a:t>
            </a:r>
          </a:p>
          <a:p>
            <a:pPr lvl="1" algn="just"/>
            <a:r>
              <a:rPr lang="pt-BR" sz="5200" b="1" dirty="0"/>
              <a:t>Benefícios mútuos com fornecedores:</a:t>
            </a:r>
            <a:r>
              <a:rPr lang="pt-BR" sz="5200" dirty="0"/>
              <a:t> Estabelecer alianças estratégicas e parcerias, assegurar imediato envolvimento e participação definindo requisitos para desenvolvimento e melhoria conjunta de produtos, processos e sistemas. Desenvolver confiança mútua, respeito e comprometimento com a satisfação do cliente e com a melhoria contínua</a:t>
            </a:r>
            <a:r>
              <a:rPr lang="pt-BR" sz="5200" dirty="0" smtClean="0"/>
              <a:t>.</a:t>
            </a:r>
            <a:endParaRPr lang="pt-BR" sz="5200" dirty="0"/>
          </a:p>
        </p:txBody>
      </p:sp>
    </p:spTree>
    <p:extLst>
      <p:ext uri="{BB962C8B-B14F-4D97-AF65-F5344CB8AC3E}">
        <p14:creationId xmlns:p14="http://schemas.microsoft.com/office/powerpoint/2010/main" val="239246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Família ISO 9000:2000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Melhoria </a:t>
            </a:r>
            <a:r>
              <a:rPr lang="pt-BR" dirty="0" smtClean="0"/>
              <a:t>Contínua: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988840"/>
            <a:ext cx="6048672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6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Família ISO 9000:2000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PDCA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132856"/>
            <a:ext cx="5834490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44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Família ISO 9000:2000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ISO 9004 </a:t>
            </a:r>
            <a:endParaRPr lang="pt-BR" dirty="0" smtClean="0"/>
          </a:p>
          <a:p>
            <a:pPr lvl="1" algn="just"/>
            <a:r>
              <a:rPr lang="pt-BR" dirty="0"/>
              <a:t>Passou a ser aplicável aos processos da organização e aos princípios de gerenciamento da qualidade;</a:t>
            </a:r>
          </a:p>
          <a:p>
            <a:pPr lvl="1" algn="just"/>
            <a:r>
              <a:rPr lang="pt-BR" dirty="0"/>
              <a:t>melhorias contínuas;</a:t>
            </a:r>
          </a:p>
          <a:p>
            <a:pPr lvl="1" algn="just"/>
            <a:r>
              <a:rPr lang="pt-BR" dirty="0"/>
              <a:t>Satisfação de clientes e outras partes interessadas</a:t>
            </a:r>
            <a:r>
              <a:rPr lang="pt-BR" dirty="0" smtClean="0"/>
              <a:t>.</a:t>
            </a:r>
          </a:p>
          <a:p>
            <a:r>
              <a:rPr lang="pt-BR" dirty="0" smtClean="0"/>
              <a:t>ISS 9000</a:t>
            </a:r>
          </a:p>
          <a:p>
            <a:pPr lvl="1"/>
            <a:r>
              <a:rPr lang="pt-BR" dirty="0" smtClean="0"/>
              <a:t>Fundamentos e </a:t>
            </a:r>
            <a:r>
              <a:rPr lang="pt-BR" dirty="0"/>
              <a:t>estabelece a </a:t>
            </a:r>
            <a:r>
              <a:rPr lang="pt-BR" dirty="0" smtClean="0"/>
              <a:t>terminologia </a:t>
            </a:r>
            <a:r>
              <a:rPr lang="pt-BR" dirty="0"/>
              <a:t>de sistemas de gestão da </a:t>
            </a:r>
            <a:r>
              <a:rPr lang="pt-BR" dirty="0" smtClean="0"/>
              <a:t>qualidade.</a:t>
            </a:r>
          </a:p>
        </p:txBody>
      </p:sp>
    </p:spTree>
    <p:extLst>
      <p:ext uri="{BB962C8B-B14F-4D97-AF65-F5344CB8AC3E}">
        <p14:creationId xmlns:p14="http://schemas.microsoft.com/office/powerpoint/2010/main" val="323068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ISO 19011:2002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</a:t>
            </a:r>
            <a:r>
              <a:rPr lang="pt-BR" dirty="0" smtClean="0"/>
              <a:t>rincípios </a:t>
            </a:r>
            <a:r>
              <a:rPr lang="pt-BR" dirty="0"/>
              <a:t>de </a:t>
            </a:r>
            <a:r>
              <a:rPr lang="pt-BR" dirty="0" smtClean="0"/>
              <a:t>auditoria;</a:t>
            </a:r>
          </a:p>
          <a:p>
            <a:r>
              <a:rPr lang="pt-BR" dirty="0"/>
              <a:t>G</a:t>
            </a:r>
            <a:r>
              <a:rPr lang="pt-BR" dirty="0" smtClean="0"/>
              <a:t>erenciamento </a:t>
            </a:r>
            <a:r>
              <a:rPr lang="pt-BR" dirty="0"/>
              <a:t>de programas de </a:t>
            </a:r>
            <a:r>
              <a:rPr lang="pt-BR" dirty="0" smtClean="0"/>
              <a:t>auditoria;</a:t>
            </a:r>
          </a:p>
          <a:p>
            <a:r>
              <a:rPr lang="pt-BR" dirty="0"/>
              <a:t>R</a:t>
            </a:r>
            <a:r>
              <a:rPr lang="pt-BR" dirty="0" smtClean="0"/>
              <a:t>ealização </a:t>
            </a:r>
            <a:r>
              <a:rPr lang="pt-BR" dirty="0"/>
              <a:t>de auditorias de sistemas de gestão da qualidade e auditorias de sistemas de gestão </a:t>
            </a:r>
            <a:r>
              <a:rPr lang="pt-BR" dirty="0" smtClean="0"/>
              <a:t>ambiental;</a:t>
            </a:r>
          </a:p>
          <a:p>
            <a:r>
              <a:rPr lang="pt-BR" dirty="0"/>
              <a:t>O</a:t>
            </a:r>
            <a:r>
              <a:rPr lang="pt-BR" dirty="0" smtClean="0"/>
              <a:t>rientações </a:t>
            </a:r>
            <a:r>
              <a:rPr lang="pt-BR" dirty="0"/>
              <a:t>sobre a competência dos </a:t>
            </a:r>
            <a:r>
              <a:rPr lang="pt-BR" dirty="0" smtClean="0"/>
              <a:t>auditores.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389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ISO 9000:2005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</a:t>
            </a:r>
            <a:r>
              <a:rPr lang="pt-BR" dirty="0" smtClean="0"/>
              <a:t>escreve </a:t>
            </a:r>
            <a:r>
              <a:rPr lang="pt-BR" dirty="0"/>
              <a:t>os </a:t>
            </a:r>
            <a:r>
              <a:rPr lang="pt-BR" dirty="0" smtClean="0"/>
              <a:t>fundamentos;</a:t>
            </a:r>
          </a:p>
          <a:p>
            <a:endParaRPr lang="pt-BR" dirty="0" smtClean="0"/>
          </a:p>
          <a:p>
            <a:r>
              <a:rPr lang="pt-BR" dirty="0" smtClean="0"/>
              <a:t>Passou a definir a respeito de melhoria contínua;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620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725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ISO 9001:2008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Elaborada </a:t>
            </a:r>
            <a:r>
              <a:rPr lang="pt-BR" dirty="0"/>
              <a:t>para apresentar maior compatibilidade com a família da ISO </a:t>
            </a:r>
            <a:r>
              <a:rPr lang="pt-BR" dirty="0" smtClean="0"/>
              <a:t>14000;</a:t>
            </a:r>
          </a:p>
          <a:p>
            <a:r>
              <a:rPr lang="pt-BR" dirty="0" err="1"/>
              <a:t>S</a:t>
            </a:r>
            <a:r>
              <a:rPr lang="pt-BR" dirty="0" err="1" smtClean="0"/>
              <a:t>ub-cláusula</a:t>
            </a:r>
            <a:r>
              <a:rPr lang="pt-BR" dirty="0" smtClean="0"/>
              <a:t> </a:t>
            </a:r>
            <a:r>
              <a:rPr lang="pt-BR" dirty="0"/>
              <a:t>que introduz o conceito de exclusões.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348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ISO 9004:2009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</a:t>
            </a:r>
            <a:r>
              <a:rPr lang="pt-BR" dirty="0" smtClean="0"/>
              <a:t>rovê </a:t>
            </a:r>
            <a:r>
              <a:rPr lang="pt-BR" dirty="0"/>
              <a:t>diretrizes para melhoria de </a:t>
            </a:r>
            <a:r>
              <a:rPr lang="pt-BR" dirty="0" smtClean="0"/>
              <a:t>desempenho;</a:t>
            </a:r>
          </a:p>
          <a:p>
            <a:r>
              <a:rPr lang="pt-BR" dirty="0"/>
              <a:t>M</a:t>
            </a:r>
            <a:r>
              <a:rPr lang="pt-BR" dirty="0" smtClean="0"/>
              <a:t>odelo de “Sucesso </a:t>
            </a:r>
            <a:r>
              <a:rPr lang="pt-BR" dirty="0"/>
              <a:t>sustentado</a:t>
            </a:r>
            <a:r>
              <a:rPr lang="pt-BR" dirty="0" smtClean="0"/>
              <a:t>”.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375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ISO 19011:2011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Sistemas de gerenciamento de </a:t>
            </a:r>
            <a:r>
              <a:rPr lang="pt-BR" dirty="0" smtClean="0"/>
              <a:t>auditoria;</a:t>
            </a:r>
          </a:p>
          <a:p>
            <a:pPr algn="just"/>
            <a:r>
              <a:rPr lang="pt-BR" dirty="0"/>
              <a:t>Gerenciamento de um programa de </a:t>
            </a:r>
            <a:r>
              <a:rPr lang="pt-BR" dirty="0" smtClean="0"/>
              <a:t>auditoria;</a:t>
            </a:r>
          </a:p>
          <a:p>
            <a:pPr algn="just"/>
            <a:r>
              <a:rPr lang="pt-BR" dirty="0"/>
              <a:t>Orientação sobre a avaliação da competência de indivíduos envolvidos no processo de </a:t>
            </a:r>
            <a:r>
              <a:rPr lang="pt-BR" dirty="0" smtClean="0"/>
              <a:t>auditoria;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206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Família ISO 9000:2015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</a:t>
            </a:r>
            <a:r>
              <a:rPr lang="pt-BR" dirty="0" smtClean="0"/>
              <a:t>udança </a:t>
            </a:r>
            <a:r>
              <a:rPr lang="pt-BR" dirty="0"/>
              <a:t>mais significativa na ISO </a:t>
            </a:r>
            <a:r>
              <a:rPr lang="pt-BR" dirty="0" smtClean="0"/>
              <a:t>9001;</a:t>
            </a:r>
          </a:p>
          <a:p>
            <a:pPr lvl="1"/>
            <a:r>
              <a:rPr lang="pt-BR" dirty="0"/>
              <a:t>P</a:t>
            </a:r>
            <a:r>
              <a:rPr lang="pt-BR" dirty="0" smtClean="0"/>
              <a:t>ensamento </a:t>
            </a:r>
            <a:r>
              <a:rPr lang="pt-BR" dirty="0"/>
              <a:t>baseado em </a:t>
            </a:r>
            <a:r>
              <a:rPr lang="pt-BR" dirty="0" smtClean="0"/>
              <a:t>risco;</a:t>
            </a:r>
          </a:p>
          <a:p>
            <a:pPr lvl="1"/>
            <a:r>
              <a:rPr lang="pt-BR" dirty="0"/>
              <a:t>A</a:t>
            </a:r>
            <a:r>
              <a:rPr lang="pt-BR" dirty="0" smtClean="0"/>
              <a:t>tualização do </a:t>
            </a:r>
            <a:r>
              <a:rPr lang="pt-BR" dirty="0"/>
              <a:t>formato do documento para uma estrutura de alto </a:t>
            </a:r>
            <a:r>
              <a:rPr lang="pt-BR" dirty="0" smtClean="0"/>
              <a:t>nível;</a:t>
            </a:r>
          </a:p>
          <a:p>
            <a:pPr lvl="1"/>
            <a:r>
              <a:rPr lang="pt-BR" dirty="0"/>
              <a:t>T</a:t>
            </a:r>
            <a:r>
              <a:rPr lang="pt-BR" dirty="0" smtClean="0"/>
              <a:t>ornar </a:t>
            </a:r>
            <a:r>
              <a:rPr lang="pt-BR" dirty="0"/>
              <a:t>o documento mais </a:t>
            </a:r>
            <a:r>
              <a:rPr lang="pt-BR" dirty="0" smtClean="0"/>
              <a:t>genérico;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Estrutura:</a:t>
            </a:r>
          </a:p>
          <a:p>
            <a:pPr lvl="1"/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248325"/>
              </p:ext>
            </p:extLst>
          </p:nvPr>
        </p:nvGraphicFramePr>
        <p:xfrm>
          <a:off x="4139952" y="4005064"/>
          <a:ext cx="2794000" cy="24109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94000"/>
              </a:tblGrid>
              <a:tr h="25325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ISSO 9001:2015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4312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>
                          <a:effectLst/>
                        </a:rPr>
                        <a:t>1 Escopo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1273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>
                          <a:effectLst/>
                        </a:rPr>
                        <a:t>2 Referências Normativas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1273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>
                          <a:effectLst/>
                        </a:rPr>
                        <a:t>3 Termos e Definições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1273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>
                          <a:effectLst/>
                        </a:rPr>
                        <a:t>4 Contexto de Organização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1273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5 Liderança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273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6 Planejamento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273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7 Apoio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273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8 Operação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273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9 Avaliação de desempenho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273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</a:rPr>
                        <a:t>10 Melhoria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98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ISO 19011:2018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lvl="0" fontAlgn="base"/>
            <a:r>
              <a:rPr lang="pt-BR" sz="4400" dirty="0"/>
              <a:t>Adição da abordagem baseada em risco aos princípios de auditoria;</a:t>
            </a:r>
          </a:p>
          <a:p>
            <a:pPr lvl="0" fontAlgn="base"/>
            <a:r>
              <a:rPr lang="pt-BR" sz="4400" dirty="0"/>
              <a:t>Expansão das orientações sobre a gestão de um programa de auditoria, incluindo o risco do programa de auditoria;</a:t>
            </a:r>
          </a:p>
          <a:p>
            <a:pPr lvl="0" fontAlgn="base"/>
            <a:r>
              <a:rPr lang="pt-BR" sz="4400" dirty="0"/>
              <a:t>Ampliação das orientações sobre a condução de uma auditoria, particularmente a seção sobre planejamento de auditoria;</a:t>
            </a:r>
          </a:p>
          <a:p>
            <a:pPr lvl="0" fontAlgn="base"/>
            <a:r>
              <a:rPr lang="pt-BR" sz="4400" dirty="0"/>
              <a:t>Expansão dos requisitos de competência genérica para auditores;</a:t>
            </a:r>
          </a:p>
          <a:p>
            <a:pPr lvl="0" fontAlgn="base"/>
            <a:r>
              <a:rPr lang="pt-BR" sz="4400" dirty="0"/>
              <a:t>Ajuste de terminologia para refletir o processo e não o objeto;</a:t>
            </a:r>
          </a:p>
          <a:p>
            <a:pPr lvl="0" fontAlgn="base"/>
            <a:r>
              <a:rPr lang="pt-BR" sz="4400" dirty="0"/>
              <a:t>Remoção do anexo contendo requisitos de competência para auditar disciplinas específicas do sistema de </a:t>
            </a:r>
            <a:r>
              <a:rPr lang="pt-BR" sz="4400" dirty="0" smtClean="0"/>
              <a:t>gestão;</a:t>
            </a:r>
            <a:endParaRPr lang="pt-BR" sz="4400" dirty="0"/>
          </a:p>
          <a:p>
            <a:pPr lvl="0" fontAlgn="base"/>
            <a:r>
              <a:rPr lang="pt-BR" sz="4400" dirty="0"/>
              <a:t>Expansão do Anexo, para fornecer orientação sobre novos conceitos de auditoria, como contexto organizacional, liderança e comprometimento, auditorias virtuais, conformidade e cadeia de suprimentos.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057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ISO 9004:2018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Fornece </a:t>
            </a:r>
            <a:r>
              <a:rPr lang="pt-BR" dirty="0"/>
              <a:t>diretrizes para aprimorar a capacidade de uma </a:t>
            </a:r>
            <a:r>
              <a:rPr lang="pt-BR" dirty="0" smtClean="0"/>
              <a:t>organização;</a:t>
            </a:r>
          </a:p>
          <a:p>
            <a:r>
              <a:rPr lang="pt-BR" dirty="0"/>
              <a:t>P</a:t>
            </a:r>
            <a:r>
              <a:rPr lang="pt-BR" dirty="0" smtClean="0"/>
              <a:t>rincípios </a:t>
            </a:r>
            <a:r>
              <a:rPr lang="pt-BR" dirty="0"/>
              <a:t>de gerenciamento da qualidade dados na ISO 9000: </a:t>
            </a:r>
            <a:r>
              <a:rPr lang="pt-BR" dirty="0" smtClean="0"/>
              <a:t>2015;</a:t>
            </a:r>
          </a:p>
        </p:txBody>
      </p:sp>
    </p:spTree>
    <p:extLst>
      <p:ext uri="{BB962C8B-B14F-4D97-AF65-F5344CB8AC3E}">
        <p14:creationId xmlns:p14="http://schemas.microsoft.com/office/powerpoint/2010/main" val="418308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/>
              <a:t>Composição atual da Família ISO 9000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412776"/>
            <a:ext cx="5485459" cy="4800600"/>
          </a:xfrm>
        </p:spPr>
      </p:pic>
    </p:spTree>
    <p:extLst>
      <p:ext uri="{BB962C8B-B14F-4D97-AF65-F5344CB8AC3E}">
        <p14:creationId xmlns:p14="http://schemas.microsoft.com/office/powerpoint/2010/main" val="92813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744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Responsável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pt-BR" sz="2800" dirty="0" smtClean="0"/>
          </a:p>
          <a:p>
            <a:pPr algn="just"/>
            <a:r>
              <a:rPr lang="pt-BR" sz="2800" dirty="0" smtClean="0"/>
              <a:t>ISO </a:t>
            </a:r>
            <a:r>
              <a:rPr lang="pt-BR" sz="2800" dirty="0"/>
              <a:t>(</a:t>
            </a:r>
            <a:r>
              <a:rPr lang="pt-BR" sz="2800" i="1" dirty="0" err="1"/>
              <a:t>International</a:t>
            </a:r>
            <a:r>
              <a:rPr lang="pt-BR" sz="2800" i="1" dirty="0"/>
              <a:t> </a:t>
            </a:r>
            <a:r>
              <a:rPr lang="pt-BR" sz="2800" i="1" dirty="0" err="1"/>
              <a:t>Organization</a:t>
            </a:r>
            <a:r>
              <a:rPr lang="pt-BR" sz="2800" i="1" dirty="0"/>
              <a:t> for </a:t>
            </a:r>
            <a:r>
              <a:rPr lang="pt-BR" sz="2800" i="1" dirty="0" err="1"/>
              <a:t>Standardization</a:t>
            </a:r>
            <a:r>
              <a:rPr lang="pt-BR" sz="2800" dirty="0"/>
              <a:t> ou Organização Internacional para Padronização</a:t>
            </a:r>
            <a:r>
              <a:rPr lang="pt-BR" sz="2800" dirty="0" smtClean="0"/>
              <a:t>);</a:t>
            </a:r>
          </a:p>
          <a:p>
            <a:pPr algn="just"/>
            <a:r>
              <a:rPr lang="pt-BR" sz="2800" dirty="0"/>
              <a:t>M</a:t>
            </a:r>
            <a:r>
              <a:rPr lang="pt-BR" sz="2800" dirty="0" smtClean="0"/>
              <a:t>aior </a:t>
            </a:r>
            <a:r>
              <a:rPr lang="pt-BR" sz="2800" dirty="0"/>
              <a:t>desenvolvedor mundial de Normas Internacionais </a:t>
            </a:r>
            <a:r>
              <a:rPr lang="pt-BR" sz="2800" dirty="0" smtClean="0"/>
              <a:t>voluntárias;</a:t>
            </a:r>
          </a:p>
          <a:p>
            <a:pPr algn="just"/>
            <a:r>
              <a:rPr lang="pt-BR" sz="2800" dirty="0" smtClean="0"/>
              <a:t>Criado em 1947 </a:t>
            </a:r>
            <a:r>
              <a:rPr lang="pt-BR" sz="2800" dirty="0"/>
              <a:t>no Instituto de Engenharia Civil de </a:t>
            </a:r>
            <a:r>
              <a:rPr lang="pt-BR" sz="2800" dirty="0" smtClean="0"/>
              <a:t>Londres;</a:t>
            </a:r>
          </a:p>
          <a:p>
            <a:pPr algn="just"/>
            <a:r>
              <a:rPr lang="pt-BR" sz="2800" dirty="0"/>
              <a:t>ABNT como representante </a:t>
            </a:r>
            <a:r>
              <a:rPr lang="pt-BR" sz="2800" dirty="0" smtClean="0"/>
              <a:t>brasileiro.</a:t>
            </a:r>
            <a:endParaRPr lang="pt-BR" sz="2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332605"/>
            <a:ext cx="1687835" cy="130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1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Família ISO 9000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</a:t>
            </a:r>
            <a:r>
              <a:rPr lang="pt-BR" dirty="0" smtClean="0"/>
              <a:t>ormas </a:t>
            </a:r>
            <a:r>
              <a:rPr lang="pt-BR" dirty="0"/>
              <a:t>e padronizações que visam regulamentar os fundamentos e vocabulário de </a:t>
            </a:r>
            <a:r>
              <a:rPr lang="pt-BR" b="1" dirty="0"/>
              <a:t>Gestão de </a:t>
            </a:r>
            <a:r>
              <a:rPr lang="pt-BR" b="1" dirty="0" smtClean="0"/>
              <a:t>Qualidade</a:t>
            </a:r>
            <a:r>
              <a:rPr lang="pt-BR" dirty="0" smtClean="0"/>
              <a:t>;</a:t>
            </a:r>
          </a:p>
          <a:p>
            <a:endParaRPr lang="pt-BR" dirty="0" smtClean="0"/>
          </a:p>
          <a:p>
            <a:pPr marL="82296" indent="0">
              <a:buNone/>
            </a:pPr>
            <a:r>
              <a:rPr lang="pt-BR" sz="2000" i="1" dirty="0"/>
              <a:t>“Os padrões da família ISO 9000 fornecem orientações e ferramentas para companhias e organizações que querem garantir que seus produtos e serviços atendam consistentemente as necessidades do cliente, e que a qualidade seja constantemente aprimorada</a:t>
            </a:r>
            <a:r>
              <a:rPr lang="pt-BR" sz="2000" i="1" dirty="0" smtClean="0"/>
              <a:t>.”</a:t>
            </a:r>
          </a:p>
          <a:p>
            <a:pPr marL="82296" indent="0" algn="r">
              <a:buNone/>
            </a:pPr>
            <a:r>
              <a:rPr lang="pt-BR" sz="2000" i="1" dirty="0" smtClean="0"/>
              <a:t>ISO</a:t>
            </a:r>
            <a:endParaRPr lang="pt-BR" sz="2000" dirty="0"/>
          </a:p>
          <a:p>
            <a:pPr marL="82296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942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Composição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ISO 9000 - </a:t>
            </a:r>
            <a:r>
              <a:rPr lang="pt-BR" dirty="0"/>
              <a:t>Fundamentos e Vocabulário;</a:t>
            </a:r>
            <a:endParaRPr lang="pt-BR" dirty="0" smtClean="0"/>
          </a:p>
          <a:p>
            <a:r>
              <a:rPr lang="pt-BR" dirty="0" smtClean="0"/>
              <a:t>ISO 9001 - </a:t>
            </a:r>
            <a:r>
              <a:rPr lang="pt-BR" dirty="0"/>
              <a:t>Requisitos;</a:t>
            </a:r>
            <a:endParaRPr lang="pt-BR" dirty="0" smtClean="0"/>
          </a:p>
          <a:p>
            <a:r>
              <a:rPr lang="pt-BR" dirty="0"/>
              <a:t>ISO </a:t>
            </a:r>
            <a:r>
              <a:rPr lang="pt-BR" dirty="0" smtClean="0"/>
              <a:t>9004 - </a:t>
            </a:r>
            <a:r>
              <a:rPr lang="pt-BR" dirty="0"/>
              <a:t>Gerenciamento da qualidade - Qualidade de uma organização - Orientação para alcançar o sucesso sustentado;</a:t>
            </a:r>
            <a:endParaRPr lang="pt-BR" dirty="0" smtClean="0"/>
          </a:p>
          <a:p>
            <a:r>
              <a:rPr lang="pt-BR" dirty="0"/>
              <a:t>ISO </a:t>
            </a:r>
            <a:r>
              <a:rPr lang="pt-BR" dirty="0" smtClean="0"/>
              <a:t>19011- </a:t>
            </a:r>
            <a:r>
              <a:rPr lang="pt-BR" dirty="0"/>
              <a:t>Diretrizes para auditoria de sistemas de gerenciamento.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592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Gestão de Qualidade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</a:t>
            </a:r>
            <a:r>
              <a:rPr lang="pt-BR" sz="2400" dirty="0" smtClean="0"/>
              <a:t>tividade </a:t>
            </a:r>
            <a:r>
              <a:rPr lang="pt-BR" sz="2400" dirty="0"/>
              <a:t>coordenada para dirigir e controlar uma organização no sentido de possibilitar a melhoria de </a:t>
            </a:r>
            <a:r>
              <a:rPr lang="pt-BR" sz="2400" dirty="0" smtClean="0"/>
              <a:t>produtos/serviços.</a:t>
            </a:r>
          </a:p>
          <a:p>
            <a:endParaRPr lang="pt-BR" sz="2400" dirty="0"/>
          </a:p>
          <a:p>
            <a:r>
              <a:rPr lang="pt-BR" sz="2400" dirty="0" smtClean="0"/>
              <a:t>Princípios:</a:t>
            </a:r>
          </a:p>
          <a:p>
            <a:pPr lvl="1"/>
            <a:r>
              <a:rPr lang="pt-BR" sz="1600" dirty="0"/>
              <a:t>Foco no cliente;</a:t>
            </a:r>
          </a:p>
          <a:p>
            <a:pPr lvl="1"/>
            <a:r>
              <a:rPr lang="pt-BR" sz="1600" dirty="0"/>
              <a:t>Liderança;</a:t>
            </a:r>
          </a:p>
          <a:p>
            <a:pPr lvl="1"/>
            <a:r>
              <a:rPr lang="pt-BR" sz="1600" dirty="0"/>
              <a:t>Envolvimento das pessoas;</a:t>
            </a:r>
          </a:p>
          <a:p>
            <a:pPr lvl="1"/>
            <a:r>
              <a:rPr lang="pt-BR" sz="1600" dirty="0"/>
              <a:t>Abordagem de processos;</a:t>
            </a:r>
          </a:p>
          <a:p>
            <a:pPr lvl="1"/>
            <a:r>
              <a:rPr lang="pt-BR" sz="1600" dirty="0"/>
              <a:t>Melhoria contínua;</a:t>
            </a:r>
          </a:p>
          <a:p>
            <a:pPr lvl="1"/>
            <a:r>
              <a:rPr lang="pt-BR" sz="1600" dirty="0"/>
              <a:t>Abordagem dos fatos;</a:t>
            </a:r>
          </a:p>
          <a:p>
            <a:pPr lvl="1"/>
            <a:r>
              <a:rPr lang="pt-BR" sz="1600" dirty="0"/>
              <a:t>Benefícios mútuos com fornecedores ou Gestão de relacionamentos.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76493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Gestão de Qualidade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Fundamentos:</a:t>
            </a:r>
          </a:p>
          <a:p>
            <a:pPr marL="82296" indent="0">
              <a:buNone/>
            </a:pPr>
            <a:endParaRPr lang="pt-BR" sz="2400" dirty="0" smtClean="0"/>
          </a:p>
          <a:p>
            <a:pPr lvl="1"/>
            <a:r>
              <a:rPr lang="pt-BR" sz="1600" dirty="0"/>
              <a:t>Satisfação de </a:t>
            </a:r>
            <a:r>
              <a:rPr lang="pt-BR" sz="1600" dirty="0" smtClean="0"/>
              <a:t>cliente;</a:t>
            </a:r>
          </a:p>
          <a:p>
            <a:pPr lvl="1"/>
            <a:r>
              <a:rPr lang="pt-BR" sz="1600" dirty="0" smtClean="0"/>
              <a:t>Satisfação </a:t>
            </a:r>
            <a:r>
              <a:rPr lang="pt-BR" sz="1600" dirty="0"/>
              <a:t>de </a:t>
            </a:r>
            <a:r>
              <a:rPr lang="pt-BR" sz="1600" dirty="0" smtClean="0"/>
              <a:t>requisitos;</a:t>
            </a:r>
          </a:p>
          <a:p>
            <a:pPr lvl="1"/>
            <a:r>
              <a:rPr lang="pt-BR" sz="1600" dirty="0"/>
              <a:t>A</a:t>
            </a:r>
            <a:r>
              <a:rPr lang="pt-BR" sz="1600" dirty="0" smtClean="0"/>
              <a:t>bordagem </a:t>
            </a:r>
            <a:r>
              <a:rPr lang="pt-BR" sz="1600" dirty="0"/>
              <a:t>do </a:t>
            </a:r>
            <a:r>
              <a:rPr lang="pt-BR" sz="1600" dirty="0" smtClean="0"/>
              <a:t>sistema;</a:t>
            </a:r>
          </a:p>
          <a:p>
            <a:pPr lvl="1"/>
            <a:r>
              <a:rPr lang="pt-BR" sz="1600" dirty="0"/>
              <a:t>A</a:t>
            </a:r>
            <a:r>
              <a:rPr lang="pt-BR" sz="1600" dirty="0" smtClean="0"/>
              <a:t>bordagem </a:t>
            </a:r>
            <a:r>
              <a:rPr lang="pt-BR" sz="1600" dirty="0"/>
              <a:t>de </a:t>
            </a:r>
            <a:r>
              <a:rPr lang="pt-BR" sz="1600" dirty="0" smtClean="0"/>
              <a:t>processo;</a:t>
            </a:r>
          </a:p>
          <a:p>
            <a:pPr lvl="1"/>
            <a:r>
              <a:rPr lang="pt-BR" sz="1600" dirty="0"/>
              <a:t>P</a:t>
            </a:r>
            <a:r>
              <a:rPr lang="pt-BR" sz="1600" dirty="0" smtClean="0"/>
              <a:t>olítica </a:t>
            </a:r>
            <a:r>
              <a:rPr lang="pt-BR" sz="1600" dirty="0"/>
              <a:t>da </a:t>
            </a:r>
            <a:r>
              <a:rPr lang="pt-BR" sz="1600" dirty="0" smtClean="0"/>
              <a:t>qualidade;</a:t>
            </a:r>
          </a:p>
          <a:p>
            <a:pPr lvl="1"/>
            <a:r>
              <a:rPr lang="pt-BR" sz="1600" dirty="0"/>
              <a:t>O</a:t>
            </a:r>
            <a:r>
              <a:rPr lang="pt-BR" sz="1600" dirty="0" smtClean="0"/>
              <a:t>bjetivos </a:t>
            </a:r>
            <a:r>
              <a:rPr lang="pt-BR" sz="1600" dirty="0"/>
              <a:t>da </a:t>
            </a:r>
            <a:r>
              <a:rPr lang="pt-BR" sz="1600" dirty="0" smtClean="0"/>
              <a:t>qualidade;</a:t>
            </a:r>
          </a:p>
          <a:p>
            <a:pPr lvl="1"/>
            <a:r>
              <a:rPr lang="pt-BR" sz="1600" dirty="0"/>
              <a:t>A</a:t>
            </a:r>
            <a:r>
              <a:rPr lang="pt-BR" sz="1600" dirty="0" smtClean="0"/>
              <a:t>lta direção;</a:t>
            </a:r>
          </a:p>
          <a:p>
            <a:pPr lvl="1"/>
            <a:r>
              <a:rPr lang="pt-BR" sz="1600" dirty="0" smtClean="0"/>
              <a:t>Documentação;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04048" y="1412776"/>
            <a:ext cx="3657600" cy="4663440"/>
          </a:xfrm>
        </p:spPr>
        <p:txBody>
          <a:bodyPr>
            <a:normAutofit/>
          </a:bodyPr>
          <a:lstStyle/>
          <a:p>
            <a:pPr lvl="1"/>
            <a:endParaRPr lang="pt-BR" sz="1600" dirty="0" smtClean="0"/>
          </a:p>
          <a:p>
            <a:pPr marL="402336" lvl="1" indent="0">
              <a:buNone/>
            </a:pPr>
            <a:endParaRPr lang="pt-BR" sz="1600" dirty="0"/>
          </a:p>
          <a:p>
            <a:pPr marL="402336" lvl="1" indent="0">
              <a:buNone/>
            </a:pPr>
            <a:endParaRPr lang="pt-BR" sz="1600" dirty="0"/>
          </a:p>
          <a:p>
            <a:pPr lvl="1"/>
            <a:r>
              <a:rPr lang="pt-BR" sz="1600" dirty="0" smtClean="0"/>
              <a:t>Avaliação</a:t>
            </a:r>
            <a:r>
              <a:rPr lang="pt-BR" sz="1600" dirty="0"/>
              <a:t>, auditoria;</a:t>
            </a:r>
          </a:p>
          <a:p>
            <a:pPr lvl="1"/>
            <a:r>
              <a:rPr lang="pt-BR" sz="1600" dirty="0"/>
              <a:t>Análise crítica;</a:t>
            </a:r>
          </a:p>
          <a:p>
            <a:pPr lvl="1"/>
            <a:r>
              <a:rPr lang="pt-BR" sz="1600" dirty="0" err="1"/>
              <a:t>Auto-avaliação</a:t>
            </a:r>
            <a:r>
              <a:rPr lang="pt-BR" sz="1600" dirty="0"/>
              <a:t>;</a:t>
            </a:r>
          </a:p>
          <a:p>
            <a:pPr lvl="1"/>
            <a:r>
              <a:rPr lang="pt-BR" sz="1600" dirty="0"/>
              <a:t>Melhora contínua;</a:t>
            </a:r>
          </a:p>
          <a:p>
            <a:pPr lvl="1"/>
            <a:r>
              <a:rPr lang="pt-BR" sz="1600" dirty="0"/>
              <a:t>Técnicas estatísticas;</a:t>
            </a:r>
          </a:p>
          <a:p>
            <a:pPr lvl="1"/>
            <a:r>
              <a:rPr lang="pt-BR" sz="1600" dirty="0"/>
              <a:t>Integração com outros enfoques</a:t>
            </a:r>
          </a:p>
          <a:p>
            <a:pPr lvl="1"/>
            <a:r>
              <a:rPr lang="pt-BR" sz="1600" dirty="0"/>
              <a:t>Relação com modelos de excelência.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745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 smtClean="0">
                <a:effectLst/>
              </a:rPr>
              <a:t>Histórico</a:t>
            </a:r>
            <a:endParaRPr lang="pt-BR" dirty="0"/>
          </a:p>
        </p:txBody>
      </p:sp>
      <p:pic>
        <p:nvPicPr>
          <p:cNvPr id="12" name="Espaço Reservado para Conteúdo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867" y="1447800"/>
            <a:ext cx="5263815" cy="4800600"/>
          </a:xfrm>
        </p:spPr>
      </p:pic>
    </p:spTree>
    <p:extLst>
      <p:ext uri="{BB962C8B-B14F-4D97-AF65-F5344CB8AC3E}">
        <p14:creationId xmlns:p14="http://schemas.microsoft.com/office/powerpoint/2010/main" val="243005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Família ISO 9000:1987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pt-BR" sz="2000" dirty="0" smtClean="0"/>
          </a:p>
          <a:p>
            <a:pPr algn="just"/>
            <a:endParaRPr lang="pt-BR" sz="2000" dirty="0"/>
          </a:p>
          <a:p>
            <a:pPr algn="just"/>
            <a:r>
              <a:rPr lang="pt-BR" sz="2400" dirty="0" smtClean="0"/>
              <a:t>ISO </a:t>
            </a:r>
            <a:r>
              <a:rPr lang="pt-BR" sz="2400" dirty="0"/>
              <a:t>9001:1987 Modelo de garantia da qualidade para design, desenvolvimento, </a:t>
            </a:r>
            <a:r>
              <a:rPr lang="pt-BR" sz="2400" dirty="0" smtClean="0"/>
              <a:t>produção</a:t>
            </a:r>
            <a:r>
              <a:rPr lang="pt-BR" sz="2400" dirty="0"/>
              <a:t>, montagem e prestadores de </a:t>
            </a:r>
            <a:r>
              <a:rPr lang="pt-BR" sz="2400" dirty="0" smtClean="0"/>
              <a:t>serviço;</a:t>
            </a:r>
          </a:p>
          <a:p>
            <a:pPr algn="just"/>
            <a:r>
              <a:rPr lang="pt-BR" sz="2400" dirty="0"/>
              <a:t>ISO 9002:1987 Modelo de garantia da qualidade para produção, montagem e prestação de </a:t>
            </a:r>
            <a:r>
              <a:rPr lang="pt-BR" sz="2400" dirty="0" smtClean="0"/>
              <a:t>serviço;</a:t>
            </a:r>
          </a:p>
          <a:p>
            <a:pPr algn="just"/>
            <a:r>
              <a:rPr lang="pt-BR" sz="2400" dirty="0"/>
              <a:t>ISO 9003:1987 Modelo de garantia da qualidade para inspeção final e </a:t>
            </a:r>
            <a:r>
              <a:rPr lang="pt-BR" sz="2400" dirty="0" smtClean="0"/>
              <a:t>teste;</a:t>
            </a:r>
          </a:p>
          <a:p>
            <a:pPr algn="just"/>
            <a:r>
              <a:rPr lang="pt-BR" sz="2400" dirty="0"/>
              <a:t>ISO 9004:1987 </a:t>
            </a:r>
            <a:r>
              <a:rPr lang="pt-BR" sz="2400" dirty="0" smtClean="0"/>
              <a:t>Modelo de garantia que estabelece </a:t>
            </a:r>
            <a:r>
              <a:rPr lang="pt-BR" sz="2400" dirty="0"/>
              <a:t>as diretrizes para o </a:t>
            </a:r>
            <a:r>
              <a:rPr lang="pt-BR" sz="2400" dirty="0" smtClean="0"/>
              <a:t>sucesso;</a:t>
            </a:r>
          </a:p>
          <a:p>
            <a:pPr algn="just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73702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ício">
  <a:themeElements>
    <a:clrScheme name="Solstí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í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102</TotalTime>
  <Words>1389</Words>
  <Application>Microsoft Office PowerPoint</Application>
  <PresentationFormat>Apresentação na tela (4:3)</PresentationFormat>
  <Paragraphs>354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Solstício</vt:lpstr>
      <vt:lpstr>Família ISO 9000</vt:lpstr>
      <vt:lpstr>Sumário</vt:lpstr>
      <vt:lpstr>Responsável</vt:lpstr>
      <vt:lpstr>Família ISO 9000</vt:lpstr>
      <vt:lpstr>Composição</vt:lpstr>
      <vt:lpstr>Gestão de Qualidade</vt:lpstr>
      <vt:lpstr>Gestão de Qualidade</vt:lpstr>
      <vt:lpstr>Histórico</vt:lpstr>
      <vt:lpstr>Família ISO 9000:1987</vt:lpstr>
      <vt:lpstr>Família ISO 9000:1987</vt:lpstr>
      <vt:lpstr>Família ISO 9000:1994</vt:lpstr>
      <vt:lpstr>Família ISO 9000:1994</vt:lpstr>
      <vt:lpstr>Família ISO 9000:2000</vt:lpstr>
      <vt:lpstr>Família ISO 9000:2000</vt:lpstr>
      <vt:lpstr>Família ISO 9000:2000</vt:lpstr>
      <vt:lpstr>Família ISO 9000:2000</vt:lpstr>
      <vt:lpstr>Família ISO 9000:2000</vt:lpstr>
      <vt:lpstr>ISO 19011:2002</vt:lpstr>
      <vt:lpstr>ISO 9000:2005</vt:lpstr>
      <vt:lpstr>ISO 9001:2008</vt:lpstr>
      <vt:lpstr>ISO 9004:2009</vt:lpstr>
      <vt:lpstr>ISO 19011:2011</vt:lpstr>
      <vt:lpstr>Família ISO 9000:2015</vt:lpstr>
      <vt:lpstr>ISO 19011:2018</vt:lpstr>
      <vt:lpstr>ISO 9004:2018</vt:lpstr>
      <vt:lpstr>Composição atual da Família ISO 9000</vt:lpstr>
      <vt:lpstr>Apresentação do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Família ISO 9000</dc:title>
  <dc:creator>Microsoft</dc:creator>
  <cp:lastModifiedBy>Microsoft</cp:lastModifiedBy>
  <cp:revision>32</cp:revision>
  <dcterms:created xsi:type="dcterms:W3CDTF">2019-11-06T07:54:27Z</dcterms:created>
  <dcterms:modified xsi:type="dcterms:W3CDTF">2019-11-06T09:37:26Z</dcterms:modified>
</cp:coreProperties>
</file>