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289" r:id="rId3"/>
    <p:sldId id="284" r:id="rId4"/>
    <p:sldId id="282" r:id="rId5"/>
    <p:sldId id="290" r:id="rId6"/>
    <p:sldId id="294" r:id="rId7"/>
    <p:sldId id="283" r:id="rId8"/>
    <p:sldId id="285" r:id="rId9"/>
    <p:sldId id="286" r:id="rId10"/>
    <p:sldId id="305" r:id="rId11"/>
    <p:sldId id="287" r:id="rId12"/>
    <p:sldId id="288" r:id="rId13"/>
    <p:sldId id="291" r:id="rId14"/>
    <p:sldId id="295" r:id="rId15"/>
    <p:sldId id="297" r:id="rId16"/>
    <p:sldId id="296" r:id="rId17"/>
    <p:sldId id="311" r:id="rId18"/>
    <p:sldId id="312" r:id="rId19"/>
    <p:sldId id="292" r:id="rId20"/>
    <p:sldId id="314" r:id="rId21"/>
    <p:sldId id="306" r:id="rId22"/>
    <p:sldId id="267" r:id="rId23"/>
    <p:sldId id="298" r:id="rId24"/>
    <p:sldId id="300" r:id="rId25"/>
    <p:sldId id="299" r:id="rId26"/>
    <p:sldId id="268" r:id="rId27"/>
    <p:sldId id="301" r:id="rId28"/>
    <p:sldId id="302" r:id="rId29"/>
    <p:sldId id="307" r:id="rId30"/>
    <p:sldId id="303" r:id="rId31"/>
    <p:sldId id="304" r:id="rId32"/>
    <p:sldId id="308" r:id="rId33"/>
    <p:sldId id="313" r:id="rId34"/>
    <p:sldId id="270" r:id="rId35"/>
    <p:sldId id="26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C7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3" autoAdjust="0"/>
    <p:restoredTop sz="94660"/>
  </p:normalViewPr>
  <p:slideViewPr>
    <p:cSldViewPr>
      <p:cViewPr>
        <p:scale>
          <a:sx n="50" d="100"/>
          <a:sy n="50" d="100"/>
        </p:scale>
        <p:origin x="-1722" y="-10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7C546-E5D8-4FB6-AAFB-33D4C1EA30F9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863B9-CB39-4AF5-AEDA-B56B35105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863B9-CB39-4AF5-AEDA-B56B35105A5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863B9-CB39-4AF5-AEDA-B56B35105A5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863B9-CB39-4AF5-AEDA-B56B35105A5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863B9-CB39-4AF5-AEDA-B56B35105A5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12780"/>
            <a:ext cx="7772400" cy="533400"/>
          </a:xfr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2209800"/>
            <a:ext cx="6400800" cy="381000"/>
          </a:xfrm>
        </p:spPr>
        <p:txBody>
          <a:bodyPr>
            <a:normAutofit/>
          </a:bodyPr>
          <a:lstStyle>
            <a:lvl1pPr marL="0" indent="0" algn="r">
              <a:buNone/>
              <a:defRPr sz="1800" b="0">
                <a:solidFill>
                  <a:srgbClr val="28288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81800" y="2661824"/>
            <a:ext cx="2133600" cy="233776"/>
          </a:xfrm>
        </p:spPr>
        <p:txBody>
          <a:bodyPr/>
          <a:lstStyle>
            <a:lvl1pPr>
              <a:defRPr sz="1000"/>
            </a:lvl1pPr>
          </a:lstStyle>
          <a:p>
            <a:fld id="{D4DA2058-EB0A-483A-BB20-D6C960542A57}" type="datetimeFigureOut">
              <a:rPr lang="en-US" smtClean="0"/>
              <a:pPr/>
              <a:t>3/8/2010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2058-EB0A-483A-BB20-D6C960542A57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FBC3-D059-4B11-99FE-D3918DAF5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1241"/>
            <a:ext cx="2057400" cy="5268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1242"/>
            <a:ext cx="6019800" cy="52599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2058-EB0A-483A-BB20-D6C960542A57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FBC3-D059-4B11-99FE-D3918DAF5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4112"/>
            <a:ext cx="8458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2058-EB0A-483A-BB20-D6C960542A57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FBC3-D059-4B11-99FE-D3918DAF5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2058-EB0A-483A-BB20-D6C960542A57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FBC3-D059-4B11-99FE-D3918DAF5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2058-EB0A-483A-BB20-D6C960542A57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FBC3-D059-4B11-99FE-D3918DAF5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2058-EB0A-483A-BB20-D6C960542A57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FBC3-D059-4B11-99FE-D3918DAF5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2058-EB0A-483A-BB20-D6C960542A57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FBC3-D059-4B11-99FE-D3918DAF5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2058-EB0A-483A-BB20-D6C960542A57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FBC3-D059-4B11-99FE-D3918DAF5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848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2058-EB0A-483A-BB20-D6C960542A57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FBC3-D059-4B11-99FE-D3918DAF5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1999"/>
            <a:ext cx="5486400" cy="3965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2058-EB0A-483A-BB20-D6C960542A57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FBC3-D059-4B11-99FE-D3918DAF5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48584"/>
            <a:ext cx="8458200" cy="458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028" y="128134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0200" y="6553200"/>
            <a:ext cx="675448" cy="2248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A2058-EB0A-483A-BB20-D6C960542A57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576132"/>
            <a:ext cx="474956" cy="2019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EFBC3-D059-4B11-99FE-D3918DAF52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79834" y="6562654"/>
            <a:ext cx="121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en-US" sz="800" kern="1200" noProof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28288A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0000"/>
        <a:buFontTx/>
        <a:buBlip>
          <a:blip r:embed="rId14"/>
        </a:buBlip>
        <a:defRPr sz="2400" b="1" kern="1200">
          <a:solidFill>
            <a:srgbClr val="28288A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SzPct val="70000"/>
        <a:buFontTx/>
        <a:buBlip>
          <a:blip r:embed="rId15"/>
        </a:buBlip>
        <a:defRPr sz="2000" kern="1200">
          <a:solidFill>
            <a:srgbClr val="28288A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SzPct val="70000"/>
        <a:buFontTx/>
        <a:buBlip>
          <a:blip r:embed="rId16"/>
        </a:buBlip>
        <a:defRPr sz="1800" kern="1200">
          <a:solidFill>
            <a:srgbClr val="28288A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28288A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rgbClr val="28288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609600" y="609600"/>
            <a:ext cx="7772400" cy="3476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2400" dirty="0" err="1" smtClean="0"/>
              <a:t>Core</a:t>
            </a:r>
            <a:r>
              <a:rPr lang="fr-FR" sz="2400" dirty="0" smtClean="0"/>
              <a:t> </a:t>
            </a:r>
            <a:r>
              <a:rPr lang="fr-FR" sz="2400" dirty="0" err="1" smtClean="0"/>
              <a:t>Cavity</a:t>
            </a:r>
            <a:r>
              <a:rPr lang="fr-FR" sz="2400" dirty="0" smtClean="0"/>
              <a:t> Template</a:t>
            </a:r>
            <a:endParaRPr lang="fr-FR" sz="2400" dirty="0"/>
          </a:p>
        </p:txBody>
      </p:sp>
      <p:sp>
        <p:nvSpPr>
          <p:cNvPr id="39938" name="Rectangle 47"/>
          <p:cNvSpPr>
            <a:spLocks noGrp="1" noChangeArrowheads="1"/>
          </p:cNvSpPr>
          <p:nvPr>
            <p:ph type="subTitle" idx="1"/>
          </p:nvPr>
        </p:nvSpPr>
        <p:spPr>
          <a:xfrm>
            <a:off x="1841832" y="1884410"/>
            <a:ext cx="6400800" cy="576262"/>
          </a:xfrm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9939" name="Rectangle 9"/>
          <p:cNvSpPr>
            <a:spLocks noChangeArrowheads="1"/>
          </p:cNvSpPr>
          <p:nvPr/>
        </p:nvSpPr>
        <p:spPr bwMode="auto">
          <a:xfrm>
            <a:off x="1882775" y="2520950"/>
            <a:ext cx="6400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5000"/>
              </a:lnSpc>
              <a:spcBef>
                <a:spcPct val="40000"/>
              </a:spcBef>
            </a:pPr>
            <a:r>
              <a:rPr lang="fr-FR" sz="1200" dirty="0" smtClean="0">
                <a:solidFill>
                  <a:srgbClr val="120C80"/>
                </a:solidFill>
              </a:rPr>
              <a:t>Nicole ARTHAUD</a:t>
            </a:r>
          </a:p>
          <a:p>
            <a:pPr algn="r">
              <a:lnSpc>
                <a:spcPct val="95000"/>
              </a:lnSpc>
              <a:spcBef>
                <a:spcPct val="40000"/>
              </a:spcBef>
            </a:pPr>
            <a:r>
              <a:rPr lang="fr-FR" sz="1200" dirty="0" smtClean="0">
                <a:solidFill>
                  <a:srgbClr val="120C80"/>
                </a:solidFill>
              </a:rPr>
              <a:t>July 3rd 2009</a:t>
            </a:r>
          </a:p>
          <a:p>
            <a:pPr algn="r">
              <a:lnSpc>
                <a:spcPct val="95000"/>
              </a:lnSpc>
              <a:spcBef>
                <a:spcPct val="40000"/>
              </a:spcBef>
            </a:pPr>
            <a:r>
              <a:rPr lang="fr-FR" sz="2800" dirty="0" smtClean="0">
                <a:solidFill>
                  <a:srgbClr val="FF0000"/>
                </a:solidFill>
              </a:rPr>
              <a:t>CONFIDENTIAL</a:t>
            </a:r>
            <a:endParaRPr lang="en-US" sz="1200" dirty="0">
              <a:solidFill>
                <a:srgbClr val="FF0000"/>
              </a:solidFill>
            </a:endParaRPr>
          </a:p>
          <a:p>
            <a:pPr algn="r">
              <a:lnSpc>
                <a:spcPct val="95000"/>
              </a:lnSpc>
              <a:spcBef>
                <a:spcPct val="40000"/>
              </a:spcBef>
            </a:pPr>
            <a:endParaRPr lang="en-US" sz="1200" dirty="0">
              <a:solidFill>
                <a:srgbClr val="120C80"/>
              </a:solidFill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248400" y="4419600"/>
          <a:ext cx="2590800" cy="1674812"/>
        </p:xfrm>
        <a:graphic>
          <a:graphicData uri="http://schemas.openxmlformats.org/presentationml/2006/ole">
            <p:oleObj spid="_x0000_s1026" name="Photo Editor Photo" r:id="rId3" imgW="9333333" imgH="603969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1651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Step1 : the split of the inserts by the </a:t>
            </a:r>
            <a:r>
              <a:rPr lang="fr-FR" dirty="0" err="1" smtClean="0"/>
              <a:t>core</a:t>
            </a:r>
            <a:r>
              <a:rPr lang="fr-FR" dirty="0" smtClean="0"/>
              <a:t> and </a:t>
            </a:r>
            <a:r>
              <a:rPr lang="fr-FR" dirty="0" err="1" smtClean="0"/>
              <a:t>cavity</a:t>
            </a:r>
            <a:r>
              <a:rPr lang="fr-FR" dirty="0" smtClean="0"/>
              <a:t> surfaces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066800"/>
            <a:ext cx="82296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Blip>
                <a:blip r:embed="rId3"/>
              </a:buBlip>
              <a:tabLst/>
              <a:defRPr/>
            </a:pP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Sometimes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parting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surface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« 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rounded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 »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whereas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the inserts are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rectangular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. This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may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cause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some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difficulties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: the associative construction of the insert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fails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to update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Blip>
                <a:blip r:embed="rId3"/>
              </a:buBlip>
              <a:tabLst/>
              <a:defRPr/>
            </a:pP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order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solve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difficulty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useful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to manage the active part of the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cavity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parting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surface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Blip>
                <a:blip r:embed="rId3"/>
              </a:buBlip>
              <a:tabLst/>
              <a:defRPr/>
            </a:pP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achieved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by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modifying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reduction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ratio,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which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automatically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used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in the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same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way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Core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Cavity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Inserts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Blip>
                <a:blip r:embed="rId3"/>
              </a:buBlip>
              <a:tabLst/>
              <a:defRPr/>
            </a:pP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It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defined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in the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Cavity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Insert.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Blip>
                <a:blip r:embed="rId3"/>
              </a:buBlip>
              <a:tabLst/>
              <a:defRPr/>
            </a:pP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It must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be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greater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than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or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equal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to 1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1" y="3926497"/>
            <a:ext cx="1828800" cy="263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0" y="4114800"/>
            <a:ext cx="40100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62000" y="3886200"/>
            <a:ext cx="2971800" cy="1371600"/>
            <a:chOff x="304800" y="3886200"/>
            <a:chExt cx="2971800" cy="1371600"/>
          </a:xfrm>
        </p:grpSpPr>
        <p:grpSp>
          <p:nvGrpSpPr>
            <p:cNvPr id="24" name="Group 23"/>
            <p:cNvGrpSpPr/>
            <p:nvPr/>
          </p:nvGrpSpPr>
          <p:grpSpPr>
            <a:xfrm>
              <a:off x="304800" y="3886200"/>
              <a:ext cx="2971800" cy="1371600"/>
              <a:chOff x="1600200" y="2438400"/>
              <a:chExt cx="5181600" cy="22098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600200" y="2438400"/>
                <a:ext cx="5181600" cy="220980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667000" y="2971800"/>
                <a:ext cx="2133600" cy="990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 flipH="1">
              <a:off x="1524000" y="4495800"/>
              <a:ext cx="76200" cy="4571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371600" y="4191000"/>
            <a:ext cx="1219200" cy="685800"/>
          </a:xfrm>
          <a:prstGeom prst="rect">
            <a:avLst/>
          </a:prstGeom>
          <a:solidFill>
            <a:srgbClr val="FFCFC7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Step</a:t>
            </a:r>
            <a:r>
              <a:rPr lang="fr-FR" dirty="0" smtClean="0"/>
              <a:t> 1 : </a:t>
            </a:r>
            <a:r>
              <a:rPr lang="fr-FR" dirty="0" err="1" smtClean="0"/>
              <a:t>Adjustement</a:t>
            </a:r>
            <a:r>
              <a:rPr lang="fr-FR" dirty="0" smtClean="0"/>
              <a:t> to the </a:t>
            </a:r>
            <a:r>
              <a:rPr lang="fr-FR" dirty="0" err="1" smtClean="0"/>
              <a:t>shape</a:t>
            </a:r>
            <a:r>
              <a:rPr lang="fr-FR" dirty="0" smtClean="0"/>
              <a:t> of the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2057400"/>
            <a:ext cx="76200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52400" y="914400"/>
            <a:ext cx="7010400" cy="2198132"/>
            <a:chOff x="914400" y="838200"/>
            <a:chExt cx="7010400" cy="2198132"/>
          </a:xfrm>
        </p:grpSpPr>
        <p:grpSp>
          <p:nvGrpSpPr>
            <p:cNvPr id="7" name="Group 6"/>
            <p:cNvGrpSpPr/>
            <p:nvPr/>
          </p:nvGrpSpPr>
          <p:grpSpPr>
            <a:xfrm>
              <a:off x="914400" y="1219200"/>
              <a:ext cx="4419600" cy="1752600"/>
              <a:chOff x="1600200" y="2438400"/>
              <a:chExt cx="5181600" cy="22098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600200" y="2438400"/>
                <a:ext cx="5181600" cy="220980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667000" y="2971800"/>
                <a:ext cx="2133600" cy="990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3000" y="8382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Outer</a:t>
              </a:r>
              <a:r>
                <a:rPr lang="fr-FR" dirty="0" smtClean="0"/>
                <a:t> </a:t>
              </a:r>
              <a:r>
                <a:rPr lang="fr-FR" dirty="0" err="1" smtClean="0"/>
                <a:t>Parting</a:t>
              </a:r>
              <a:r>
                <a:rPr lang="fr-FR" dirty="0" smtClean="0"/>
                <a:t> Surface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16002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Model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29200" y="26670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Insert Center</a:t>
              </a:r>
              <a:endParaRPr lang="en-US" dirty="0"/>
            </a:p>
          </p:txBody>
        </p:sp>
        <p:cxnSp>
          <p:nvCxnSpPr>
            <p:cNvPr id="17" name="Shape 16"/>
            <p:cNvCxnSpPr/>
            <p:nvPr/>
          </p:nvCxnSpPr>
          <p:spPr>
            <a:xfrm rot="5400000" flipH="1" flipV="1">
              <a:off x="4130933" y="16133"/>
              <a:ext cx="120134" cy="22860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endCxn id="10" idx="1"/>
            </p:cNvCxnSpPr>
            <p:nvPr/>
          </p:nvCxnSpPr>
          <p:spPr>
            <a:xfrm flipV="1">
              <a:off x="3644153" y="1784866"/>
              <a:ext cx="1842247" cy="2501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20"/>
            <p:cNvCxnSpPr/>
            <p:nvPr/>
          </p:nvCxnSpPr>
          <p:spPr>
            <a:xfrm rot="16200000" flipH="1">
              <a:off x="3279517" y="1521083"/>
              <a:ext cx="794266" cy="1866900"/>
            </a:xfrm>
            <a:prstGeom prst="bentConnector4">
              <a:avLst>
                <a:gd name="adj1" fmla="val -28781"/>
                <a:gd name="adj2" fmla="val 51020"/>
              </a:avLst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800600" y="3810000"/>
            <a:ext cx="2971800" cy="1371600"/>
            <a:chOff x="304800" y="3886200"/>
            <a:chExt cx="2971800" cy="1371600"/>
          </a:xfrm>
        </p:grpSpPr>
        <p:grpSp>
          <p:nvGrpSpPr>
            <p:cNvPr id="30" name="Group 23"/>
            <p:cNvGrpSpPr/>
            <p:nvPr/>
          </p:nvGrpSpPr>
          <p:grpSpPr>
            <a:xfrm>
              <a:off x="304800" y="3886200"/>
              <a:ext cx="2971800" cy="1371600"/>
              <a:chOff x="1600200" y="2438400"/>
              <a:chExt cx="5181600" cy="220980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600200" y="2438400"/>
                <a:ext cx="5181600" cy="220980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67000" y="2971800"/>
                <a:ext cx="2133600" cy="990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 flipH="1">
              <a:off x="1447800" y="4495800"/>
              <a:ext cx="152400" cy="4571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257800" y="4038600"/>
            <a:ext cx="1600200" cy="914400"/>
          </a:xfrm>
          <a:prstGeom prst="rect">
            <a:avLst/>
          </a:prstGeom>
          <a:solidFill>
            <a:srgbClr val="FFCFC7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2000" y="541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SplitReductionRatio</a:t>
            </a:r>
            <a:r>
              <a:rPr lang="fr-FR" dirty="0" smtClean="0"/>
              <a:t> =1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05400" y="5334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SplitReductionRatio</a:t>
            </a:r>
            <a:r>
              <a:rPr lang="fr-FR" dirty="0" smtClean="0"/>
              <a:t> =1.1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3400" y="59436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If </a:t>
            </a:r>
            <a:r>
              <a:rPr lang="fr-FR" dirty="0" err="1" smtClean="0"/>
              <a:t>needed</a:t>
            </a:r>
            <a:r>
              <a:rPr lang="fr-FR" dirty="0" smtClean="0"/>
              <a:t>, </a:t>
            </a:r>
            <a:r>
              <a:rPr lang="fr-FR" dirty="0" err="1" smtClean="0"/>
              <a:t>modify</a:t>
            </a:r>
            <a:r>
              <a:rPr lang="fr-FR" dirty="0" smtClean="0"/>
              <a:t> the value of the </a:t>
            </a:r>
            <a:r>
              <a:rPr lang="fr-FR" dirty="0" err="1" smtClean="0"/>
              <a:t>parameter</a:t>
            </a:r>
            <a:r>
              <a:rPr lang="fr-FR" dirty="0" smtClean="0"/>
              <a:t> </a:t>
            </a:r>
            <a:r>
              <a:rPr lang="fr-FR" dirty="0" err="1" smtClean="0"/>
              <a:t>SplitReductionRatio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sure the insert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 split by the </a:t>
            </a:r>
            <a:r>
              <a:rPr lang="fr-FR" dirty="0" err="1" smtClean="0"/>
              <a:t>outer</a:t>
            </a:r>
            <a:r>
              <a:rPr lang="fr-FR" dirty="0" smtClean="0"/>
              <a:t> </a:t>
            </a:r>
            <a:r>
              <a:rPr lang="fr-FR" dirty="0" err="1" smtClean="0"/>
              <a:t>parting</a:t>
            </a:r>
            <a:r>
              <a:rPr lang="fr-FR" dirty="0" smtClean="0"/>
              <a:t> surface 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possible to move the </a:t>
            </a:r>
            <a:r>
              <a:rPr lang="fr-FR" b="1" dirty="0" err="1" smtClean="0"/>
              <a:t>InsertCenter</a:t>
            </a:r>
            <a:r>
              <a:rPr lang="fr-FR" dirty="0" smtClean="0"/>
              <a:t> to </a:t>
            </a:r>
            <a:r>
              <a:rPr lang="fr-FR" dirty="0" err="1" smtClean="0"/>
              <a:t>optimize</a:t>
            </a:r>
            <a:r>
              <a:rPr lang="fr-FR" dirty="0" smtClean="0"/>
              <a:t> the insert size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Step</a:t>
            </a:r>
            <a:r>
              <a:rPr lang="fr-FR" dirty="0" smtClean="0"/>
              <a:t> 2 : isolation of the </a:t>
            </a:r>
            <a:r>
              <a:rPr lang="fr-FR" dirty="0" err="1" smtClean="0"/>
              <a:t>CoreInsert</a:t>
            </a:r>
            <a:r>
              <a:rPr lang="fr-FR" dirty="0" smtClean="0"/>
              <a:t> and CavityInsert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Core</a:t>
            </a:r>
            <a:r>
              <a:rPr lang="fr-FR" dirty="0" smtClean="0"/>
              <a:t> and </a:t>
            </a:r>
            <a:r>
              <a:rPr lang="fr-FR" dirty="0" err="1" smtClean="0"/>
              <a:t>Cavity</a:t>
            </a:r>
            <a:r>
              <a:rPr lang="fr-FR" dirty="0" smtClean="0"/>
              <a:t> Insert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« </a:t>
            </a:r>
            <a:r>
              <a:rPr lang="fr-FR" dirty="0" err="1" smtClean="0"/>
              <a:t>separated</a:t>
            </a:r>
            <a:r>
              <a:rPr lang="fr-FR" dirty="0" smtClean="0"/>
              <a:t> »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template</a:t>
            </a:r>
            <a:r>
              <a:rPr lang="fr-FR" dirty="0" smtClean="0"/>
              <a:t>,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a Mold Structure.</a:t>
            </a:r>
          </a:p>
          <a:p>
            <a:r>
              <a:rPr lang="fr-FR" dirty="0" err="1" smtClean="0"/>
              <a:t>However</a:t>
            </a:r>
            <a:r>
              <a:rPr lang="fr-FR" dirty="0" smtClean="0"/>
              <a:t>,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necessary</a:t>
            </a:r>
            <a:r>
              <a:rPr lang="fr-FR" dirty="0" smtClean="0"/>
              <a:t> to </a:t>
            </a:r>
            <a:r>
              <a:rPr lang="fr-FR" dirty="0" err="1" smtClean="0"/>
              <a:t>cut</a:t>
            </a:r>
            <a:r>
              <a:rPr lang="fr-FR" dirty="0" smtClean="0"/>
              <a:t> the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components and the original model, for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reasons</a:t>
            </a:r>
            <a:r>
              <a:rPr lang="fr-FR" dirty="0" smtClean="0"/>
              <a:t> :</a:t>
            </a:r>
          </a:p>
          <a:p>
            <a:pPr lvl="1"/>
            <a:r>
              <a:rPr lang="fr-FR" sz="2400" dirty="0" smtClean="0"/>
              <a:t>To </a:t>
            </a:r>
            <a:r>
              <a:rPr lang="fr-FR" sz="2400" dirty="0" err="1" smtClean="0"/>
              <a:t>be</a:t>
            </a:r>
            <a:r>
              <a:rPr lang="fr-FR" sz="2400" dirty="0" smtClean="0"/>
              <a:t> able to use </a:t>
            </a:r>
            <a:r>
              <a:rPr lang="fr-FR" sz="2400" dirty="0" err="1" smtClean="0"/>
              <a:t>them</a:t>
            </a:r>
            <a:r>
              <a:rPr lang="fr-FR" sz="2400" dirty="0" smtClean="0"/>
              <a:t> in the </a:t>
            </a:r>
            <a:r>
              <a:rPr lang="fr-FR" sz="2400" dirty="0" err="1" smtClean="0"/>
              <a:t>context</a:t>
            </a:r>
            <a:r>
              <a:rPr lang="fr-FR" sz="2400" dirty="0" smtClean="0"/>
              <a:t> of the </a:t>
            </a:r>
            <a:r>
              <a:rPr lang="fr-FR" sz="2400" dirty="0" err="1" smtClean="0"/>
              <a:t>MoldBase</a:t>
            </a:r>
            <a:endParaRPr lang="fr-FR" sz="2400" dirty="0" smtClean="0"/>
          </a:p>
          <a:p>
            <a:pPr lvl="1"/>
            <a:r>
              <a:rPr lang="fr-FR" sz="2400" dirty="0" smtClean="0"/>
              <a:t>To </a:t>
            </a:r>
            <a:r>
              <a:rPr lang="fr-FR" sz="2400" dirty="0" err="1" smtClean="0"/>
              <a:t>be</a:t>
            </a:r>
            <a:r>
              <a:rPr lang="fr-FR" sz="2400" dirty="0" smtClean="0"/>
              <a:t> able to </a:t>
            </a:r>
            <a:r>
              <a:rPr lang="fr-FR" sz="2400" dirty="0" err="1" smtClean="0"/>
              <a:t>perform</a:t>
            </a:r>
            <a:r>
              <a:rPr lang="fr-FR" sz="2400" dirty="0" smtClean="0"/>
              <a:t> </a:t>
            </a:r>
            <a:r>
              <a:rPr lang="fr-FR" sz="2400" dirty="0" err="1" smtClean="0"/>
              <a:t>multiprints</a:t>
            </a:r>
            <a:r>
              <a:rPr lang="fr-FR" sz="2400" dirty="0" smtClean="0"/>
              <a:t>  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by « isolation » of the </a:t>
            </a:r>
            <a:r>
              <a:rPr lang="fr-FR" dirty="0" err="1" smtClean="0"/>
              <a:t>CoreSurface</a:t>
            </a:r>
            <a:r>
              <a:rPr lang="fr-FR" dirty="0" smtClean="0"/>
              <a:t> in the </a:t>
            </a:r>
            <a:r>
              <a:rPr lang="fr-FR" dirty="0" err="1" smtClean="0"/>
              <a:t>CoreInsert</a:t>
            </a:r>
            <a:r>
              <a:rPr lang="fr-FR" dirty="0" smtClean="0"/>
              <a:t>, and </a:t>
            </a:r>
            <a:r>
              <a:rPr lang="fr-FR" dirty="0" err="1" smtClean="0"/>
              <a:t>similarly</a:t>
            </a:r>
            <a:r>
              <a:rPr lang="fr-FR" dirty="0" smtClean="0"/>
              <a:t> for </a:t>
            </a:r>
            <a:r>
              <a:rPr lang="fr-FR" dirty="0" err="1" smtClean="0"/>
              <a:t>Cavity</a:t>
            </a:r>
            <a:r>
              <a:rPr lang="fr-FR" dirty="0" smtClean="0"/>
              <a:t>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4840978"/>
            <a:ext cx="3962400" cy="201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 smtClean="0"/>
          </a:p>
          <a:p>
            <a:r>
              <a:rPr lang="fr-FR" dirty="0" smtClean="0"/>
              <a:t>How to use the </a:t>
            </a:r>
            <a:r>
              <a:rPr lang="fr-FR" dirty="0" err="1" smtClean="0"/>
              <a:t>CoreCavityTemplate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Output of the </a:t>
            </a:r>
            <a:r>
              <a:rPr lang="fr-FR" dirty="0" err="1" smtClean="0">
                <a:solidFill>
                  <a:srgbClr val="FF0000"/>
                </a:solidFill>
              </a:rPr>
              <a:t>CoreCavityTemplate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CoreInsert</a:t>
            </a:r>
            <a:r>
              <a:rPr lang="fr-FR" dirty="0" smtClean="0"/>
              <a:t> and CavityInsert in a </a:t>
            </a:r>
            <a:r>
              <a:rPr lang="fr-FR" dirty="0" err="1" smtClean="0"/>
              <a:t>MoldBase</a:t>
            </a:r>
            <a:endParaRPr lang="fr-FR" dirty="0" smtClean="0"/>
          </a:p>
          <a:p>
            <a:r>
              <a:rPr lang="fr-FR" dirty="0" err="1" smtClean="0"/>
              <a:t>AdvancedTasks</a:t>
            </a:r>
            <a:r>
              <a:rPr lang="fr-FR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CoreInsert</a:t>
            </a:r>
            <a:r>
              <a:rPr lang="fr-FR" dirty="0" smtClean="0"/>
              <a:t> and CavityInsert </a:t>
            </a:r>
            <a:r>
              <a:rPr lang="fr-FR" dirty="0" err="1" smtClean="0"/>
              <a:t>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4114800" cy="5334000"/>
          </a:xfrm>
        </p:spPr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core</a:t>
            </a:r>
            <a:r>
              <a:rPr lang="fr-FR" dirty="0" smtClean="0"/>
              <a:t> and </a:t>
            </a:r>
            <a:r>
              <a:rPr lang="fr-FR" dirty="0" err="1" smtClean="0"/>
              <a:t>cavity</a:t>
            </a:r>
            <a:r>
              <a:rPr lang="fr-FR" dirty="0" smtClean="0"/>
              <a:t> inserts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contain</a:t>
            </a:r>
            <a:endParaRPr lang="fr-FR" dirty="0" smtClean="0"/>
          </a:p>
          <a:p>
            <a:pPr lvl="1"/>
            <a:r>
              <a:rPr lang="fr-FR" dirty="0" smtClean="0"/>
              <a:t>In the main part body : The </a:t>
            </a:r>
            <a:r>
              <a:rPr lang="fr-FR" dirty="0" err="1" smtClean="0"/>
              <a:t>geometry</a:t>
            </a:r>
            <a:r>
              <a:rPr lang="fr-FR" dirty="0" smtClean="0"/>
              <a:t> of the insert </a:t>
            </a:r>
          </a:p>
          <a:p>
            <a:pPr lvl="1"/>
            <a:r>
              <a:rPr lang="fr-FR" dirty="0" smtClean="0"/>
              <a:t>In body </a:t>
            </a:r>
            <a:r>
              <a:rPr lang="fr-FR" dirty="0" err="1" smtClean="0"/>
              <a:t>VirtualPlate</a:t>
            </a:r>
            <a:r>
              <a:rPr lang="fr-FR" dirty="0" smtClean="0"/>
              <a:t>  : A </a:t>
            </a:r>
            <a:r>
              <a:rPr lang="fr-FR" dirty="0" err="1" smtClean="0"/>
              <a:t>virtual</a:t>
            </a:r>
            <a:r>
              <a:rPr lang="fr-FR" dirty="0" smtClean="0"/>
              <a:t> plate </a:t>
            </a:r>
            <a:r>
              <a:rPr lang="fr-FR" dirty="0" err="1" smtClean="0"/>
              <a:t>whose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purpose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to </a:t>
            </a:r>
            <a:r>
              <a:rPr lang="fr-FR" dirty="0" err="1" smtClean="0"/>
              <a:t>assist</a:t>
            </a:r>
            <a:r>
              <a:rPr lang="fr-FR" dirty="0" smtClean="0"/>
              <a:t> the user in </a:t>
            </a:r>
            <a:r>
              <a:rPr lang="fr-FR" dirty="0" err="1" smtClean="0"/>
              <a:t>definition</a:t>
            </a:r>
            <a:r>
              <a:rPr lang="fr-FR" dirty="0" smtClean="0"/>
              <a:t> of the insert</a:t>
            </a:r>
          </a:p>
          <a:p>
            <a:pPr lvl="1"/>
            <a:r>
              <a:rPr lang="fr-FR" dirty="0" smtClean="0"/>
              <a:t>In bodies Pocket, </a:t>
            </a:r>
            <a:r>
              <a:rPr lang="fr-FR" dirty="0" err="1" smtClean="0"/>
              <a:t>DistributedMain,DistributedEscape</a:t>
            </a:r>
            <a:r>
              <a:rPr lang="fr-FR" dirty="0" smtClean="0"/>
              <a:t> :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variants</a:t>
            </a:r>
            <a:r>
              <a:rPr lang="fr-FR" dirty="0" smtClean="0"/>
              <a:t> of </a:t>
            </a:r>
            <a:r>
              <a:rPr lang="fr-FR" dirty="0" err="1" smtClean="0"/>
              <a:t>pockets</a:t>
            </a:r>
            <a:r>
              <a:rPr lang="fr-FR" dirty="0" smtClean="0"/>
              <a:t> for the insert</a:t>
            </a:r>
          </a:p>
          <a:p>
            <a:pPr lvl="1"/>
            <a:r>
              <a:rPr lang="fr-FR" dirty="0" smtClean="0"/>
              <a:t>In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geometrical</a:t>
            </a:r>
            <a:r>
              <a:rPr lang="fr-FR" dirty="0" smtClean="0"/>
              <a:t> sets : associative </a:t>
            </a:r>
            <a:r>
              <a:rPr lang="fr-FR" dirty="0" err="1" smtClean="0"/>
              <a:t>auxiliary</a:t>
            </a:r>
            <a:r>
              <a:rPr lang="fr-FR" dirty="0" smtClean="0"/>
              <a:t> constructions</a:t>
            </a:r>
          </a:p>
          <a:p>
            <a:pPr lvl="1"/>
            <a:endParaRPr lang="fr-FR" dirty="0" smtClean="0"/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7418" y="762000"/>
            <a:ext cx="4826582" cy="28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702108"/>
            <a:ext cx="4800600" cy="315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CoreInsert</a:t>
            </a:r>
            <a:r>
              <a:rPr lang="fr-FR" dirty="0" smtClean="0"/>
              <a:t> and CavityInsert </a:t>
            </a:r>
            <a:r>
              <a:rPr lang="fr-FR" dirty="0" err="1" smtClean="0"/>
              <a:t>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114800" cy="3886200"/>
          </a:xfrm>
        </p:spPr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core</a:t>
            </a:r>
            <a:r>
              <a:rPr lang="fr-FR" dirty="0" smtClean="0"/>
              <a:t> and </a:t>
            </a:r>
            <a:r>
              <a:rPr lang="fr-FR" dirty="0" err="1" smtClean="0"/>
              <a:t>cavity</a:t>
            </a:r>
            <a:r>
              <a:rPr lang="fr-FR" dirty="0" smtClean="0"/>
              <a:t> inserts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contain</a:t>
            </a:r>
            <a:r>
              <a:rPr lang="fr-FR" dirty="0" smtClean="0"/>
              <a:t> a user </a:t>
            </a:r>
            <a:r>
              <a:rPr lang="fr-FR" dirty="0" err="1" smtClean="0"/>
              <a:t>parameter</a:t>
            </a:r>
            <a:r>
              <a:rPr lang="fr-FR" dirty="0" smtClean="0"/>
              <a:t> </a:t>
            </a:r>
            <a:r>
              <a:rPr lang="fr-FR" dirty="0" err="1" smtClean="0"/>
              <a:t>Ref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gives</a:t>
            </a:r>
            <a:r>
              <a:rPr lang="fr-FR" dirty="0" smtClean="0"/>
              <a:t> the </a:t>
            </a:r>
            <a:r>
              <a:rPr lang="fr-FR" dirty="0" err="1" smtClean="0"/>
              <a:t>expected</a:t>
            </a:r>
            <a:r>
              <a:rPr lang="fr-FR" dirty="0" smtClean="0"/>
              <a:t> dimensions of the  insert </a:t>
            </a:r>
            <a:r>
              <a:rPr lang="fr-FR" dirty="0" err="1" smtClean="0"/>
              <a:t>before</a:t>
            </a:r>
            <a:r>
              <a:rPr lang="fr-FR" dirty="0" smtClean="0"/>
              <a:t> fabrication</a:t>
            </a:r>
          </a:p>
          <a:p>
            <a:pPr lvl="1"/>
            <a:endParaRPr lang="fr-FR" dirty="0" smtClean="0"/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676400"/>
            <a:ext cx="42005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CoreInsert</a:t>
            </a:r>
            <a:r>
              <a:rPr lang="fr-FR" dirty="0" smtClean="0"/>
              <a:t> and CavityInsert </a:t>
            </a:r>
            <a:r>
              <a:rPr lang="fr-FR" dirty="0" err="1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4114800" cy="3733800"/>
          </a:xfrm>
        </p:spPr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Core</a:t>
            </a:r>
            <a:r>
              <a:rPr lang="fr-FR" dirty="0" smtClean="0"/>
              <a:t> and </a:t>
            </a:r>
            <a:r>
              <a:rPr lang="fr-FR" dirty="0" err="1" smtClean="0"/>
              <a:t>Cavity</a:t>
            </a:r>
            <a:r>
              <a:rPr lang="fr-FR" dirty="0" smtClean="0"/>
              <a:t> inserts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contain</a:t>
            </a:r>
            <a:endParaRPr lang="fr-FR" dirty="0" smtClean="0"/>
          </a:p>
          <a:p>
            <a:pPr lvl="1"/>
            <a:r>
              <a:rPr lang="fr-FR" dirty="0" smtClean="0"/>
              <a:t>Visible </a:t>
            </a:r>
            <a:r>
              <a:rPr lang="fr-FR" dirty="0" err="1" smtClean="0"/>
              <a:t>parameters</a:t>
            </a:r>
            <a:r>
              <a:rPr lang="fr-FR" dirty="0" smtClean="0"/>
              <a:t> : free for the user to </a:t>
            </a:r>
            <a:r>
              <a:rPr lang="fr-FR" dirty="0" err="1" smtClean="0"/>
              <a:t>edit</a:t>
            </a:r>
            <a:endParaRPr lang="fr-FR" dirty="0" smtClean="0"/>
          </a:p>
          <a:p>
            <a:pPr lvl="1"/>
            <a:r>
              <a:rPr lang="fr-FR" dirty="0" err="1" smtClean="0"/>
              <a:t>Hidden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not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edited</a:t>
            </a:r>
            <a:r>
              <a:rPr lang="fr-FR" dirty="0" smtClean="0"/>
              <a:t> by the user : </a:t>
            </a:r>
            <a:r>
              <a:rPr lang="fr-FR" dirty="0" err="1" smtClean="0"/>
              <a:t>needed</a:t>
            </a:r>
            <a:r>
              <a:rPr lang="fr-FR" dirty="0" smtClean="0"/>
              <a:t> to </a:t>
            </a:r>
            <a:r>
              <a:rPr lang="fr-FR" dirty="0" err="1" smtClean="0"/>
              <a:t>ensure</a:t>
            </a:r>
            <a:r>
              <a:rPr lang="fr-FR" dirty="0" smtClean="0"/>
              <a:t> the </a:t>
            </a:r>
            <a:r>
              <a:rPr lang="fr-FR" dirty="0" err="1" smtClean="0"/>
              <a:t>geometry</a:t>
            </a:r>
            <a:r>
              <a:rPr lang="fr-FR" dirty="0" smtClean="0"/>
              <a:t> constructions, </a:t>
            </a:r>
            <a:r>
              <a:rPr lang="fr-FR" dirty="0" err="1" smtClean="0"/>
              <a:t>ususally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by formula</a:t>
            </a:r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676400"/>
            <a:ext cx="42005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657600" y="4724400"/>
            <a:ext cx="4953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CoreInsert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contains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2"/>
            <a:r>
              <a:rPr lang="fr-FR" sz="2000" dirty="0" err="1" smtClean="0"/>
              <a:t>External</a:t>
            </a:r>
            <a:r>
              <a:rPr lang="fr-FR" sz="2000" dirty="0" smtClean="0"/>
              <a:t> </a:t>
            </a:r>
            <a:r>
              <a:rPr lang="fr-FR" sz="2000" dirty="0" err="1" smtClean="0"/>
              <a:t>parameters</a:t>
            </a:r>
            <a:r>
              <a:rPr lang="fr-FR" sz="2000" dirty="0" smtClean="0"/>
              <a:t>  : </a:t>
            </a:r>
            <a:r>
              <a:rPr lang="fr-FR" sz="2000" dirty="0" err="1" smtClean="0"/>
              <a:t>needed</a:t>
            </a:r>
            <a:r>
              <a:rPr lang="fr-FR" sz="2000" dirty="0" smtClean="0"/>
              <a:t> to  </a:t>
            </a:r>
            <a:r>
              <a:rPr lang="fr-FR" sz="2000" dirty="0" err="1" smtClean="0"/>
              <a:t>insure</a:t>
            </a:r>
            <a:r>
              <a:rPr lang="fr-FR" sz="2000" dirty="0" smtClean="0"/>
              <a:t> the communication of information </a:t>
            </a:r>
            <a:r>
              <a:rPr lang="fr-FR" sz="2000" dirty="0" err="1" smtClean="0"/>
              <a:t>from</a:t>
            </a:r>
            <a:r>
              <a:rPr lang="fr-FR" sz="2000" dirty="0" smtClean="0"/>
              <a:t>  the </a:t>
            </a:r>
            <a:r>
              <a:rPr lang="fr-FR" sz="2000" dirty="0" err="1" smtClean="0"/>
              <a:t>cavity</a:t>
            </a:r>
            <a:r>
              <a:rPr lang="fr-FR" sz="2000" dirty="0" smtClean="0"/>
              <a:t> insert, to </a:t>
            </a:r>
            <a:r>
              <a:rPr lang="fr-FR" sz="2000" dirty="0" err="1" smtClean="0"/>
              <a:t>ensure</a:t>
            </a:r>
            <a:r>
              <a:rPr lang="fr-FR" sz="2000" dirty="0" smtClean="0"/>
              <a:t> </a:t>
            </a:r>
            <a:r>
              <a:rPr lang="fr-FR" sz="2000" dirty="0" err="1" smtClean="0"/>
              <a:t>consistency</a:t>
            </a:r>
            <a:r>
              <a:rPr lang="fr-FR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Cavity</a:t>
            </a:r>
            <a:r>
              <a:rPr lang="fr-FR" dirty="0" smtClean="0"/>
              <a:t> Insert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4800600" cy="5029200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 smtClean="0"/>
              <a:t>Manufacturing</a:t>
            </a:r>
            <a:r>
              <a:rPr lang="fr-FR" dirty="0" smtClean="0"/>
              <a:t> information</a:t>
            </a:r>
          </a:p>
          <a:p>
            <a:pPr lvl="1"/>
            <a:r>
              <a:rPr lang="fr-FR" dirty="0" err="1" smtClean="0"/>
              <a:t>DistributedMain</a:t>
            </a:r>
            <a:endParaRPr lang="fr-FR" dirty="0" smtClean="0"/>
          </a:p>
          <a:p>
            <a:pPr lvl="1"/>
            <a:r>
              <a:rPr lang="fr-FR" dirty="0" err="1" smtClean="0"/>
              <a:t>DistributedEscape</a:t>
            </a:r>
            <a:endParaRPr lang="fr-FR" dirty="0" smtClean="0"/>
          </a:p>
          <a:p>
            <a:pPr lvl="1"/>
            <a:r>
              <a:rPr lang="fr-FR" dirty="0" smtClean="0"/>
              <a:t>Pocket</a:t>
            </a:r>
          </a:p>
          <a:p>
            <a:r>
              <a:rPr lang="fr-FR" dirty="0" err="1" smtClean="0"/>
              <a:t>Positionning</a:t>
            </a:r>
            <a:r>
              <a:rPr lang="fr-FR" dirty="0" smtClean="0"/>
              <a:t> information </a:t>
            </a:r>
          </a:p>
          <a:p>
            <a:pPr lvl="1"/>
            <a:r>
              <a:rPr lang="fr-FR" dirty="0" smtClean="0"/>
              <a:t>Base ( the point to position on the </a:t>
            </a:r>
            <a:r>
              <a:rPr lang="fr-FR" dirty="0" err="1" smtClean="0"/>
              <a:t>mold</a:t>
            </a:r>
            <a:r>
              <a:rPr lang="fr-FR" dirty="0" smtClean="0"/>
              <a:t> plate )</a:t>
            </a:r>
          </a:p>
          <a:p>
            <a:r>
              <a:rPr lang="fr-FR" dirty="0" smtClean="0"/>
              <a:t>Dimension information </a:t>
            </a:r>
            <a:r>
              <a:rPr lang="fr-FR" dirty="0" err="1" smtClean="0"/>
              <a:t>useful</a:t>
            </a:r>
            <a:r>
              <a:rPr lang="fr-FR" dirty="0" smtClean="0"/>
              <a:t> for insert </a:t>
            </a:r>
            <a:r>
              <a:rPr lang="fr-FR" dirty="0" err="1" smtClean="0"/>
              <a:t>layout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Height</a:t>
            </a:r>
            <a:r>
              <a:rPr lang="fr-FR" dirty="0" smtClean="0"/>
              <a:t> of the </a:t>
            </a:r>
            <a:r>
              <a:rPr lang="fr-FR" dirty="0" err="1" smtClean="0"/>
              <a:t>receiving</a:t>
            </a:r>
            <a:r>
              <a:rPr lang="fr-FR" dirty="0" smtClean="0"/>
              <a:t> </a:t>
            </a:r>
            <a:r>
              <a:rPr lang="fr-FR" dirty="0" err="1" smtClean="0"/>
              <a:t>cavity</a:t>
            </a:r>
            <a:r>
              <a:rPr lang="fr-FR" dirty="0" smtClean="0"/>
              <a:t> plate (</a:t>
            </a:r>
            <a:r>
              <a:rPr lang="fr-FR" b="1" dirty="0" err="1" smtClean="0"/>
              <a:t>HPlate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length</a:t>
            </a:r>
            <a:r>
              <a:rPr lang="fr-FR" dirty="0" smtClean="0"/>
              <a:t> and </a:t>
            </a:r>
            <a:r>
              <a:rPr lang="fr-FR" dirty="0" err="1" smtClean="0"/>
              <a:t>width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r>
              <a:rPr lang="fr-FR" dirty="0" smtClean="0"/>
              <a:t> to insert one </a:t>
            </a:r>
            <a:r>
              <a:rPr lang="fr-FR" dirty="0" err="1" smtClean="0"/>
              <a:t>cavity</a:t>
            </a:r>
            <a:r>
              <a:rPr lang="fr-FR" dirty="0" smtClean="0"/>
              <a:t> insert : </a:t>
            </a:r>
            <a:r>
              <a:rPr lang="fr-FR" b="1" dirty="0" err="1" smtClean="0"/>
              <a:t>LSection</a:t>
            </a:r>
            <a:r>
              <a:rPr lang="fr-FR" dirty="0" smtClean="0"/>
              <a:t> and </a:t>
            </a:r>
            <a:r>
              <a:rPr lang="fr-FR" b="1" dirty="0" err="1" smtClean="0"/>
              <a:t>WSection</a:t>
            </a:r>
            <a:endParaRPr lang="fr-FR" b="1" dirty="0" smtClean="0"/>
          </a:p>
          <a:p>
            <a:r>
              <a:rPr lang="fr-FR" dirty="0" smtClean="0"/>
              <a:t>Synchronisation information</a:t>
            </a:r>
          </a:p>
          <a:p>
            <a:pPr lvl="1"/>
            <a:r>
              <a:rPr lang="fr-FR" dirty="0" err="1" smtClean="0"/>
              <a:t>Used</a:t>
            </a:r>
            <a:r>
              <a:rPr lang="fr-FR" dirty="0" smtClean="0"/>
              <a:t> in the </a:t>
            </a:r>
            <a:r>
              <a:rPr lang="fr-FR" dirty="0" err="1" smtClean="0"/>
              <a:t>CoreInsert</a:t>
            </a:r>
            <a:r>
              <a:rPr lang="fr-FR" dirty="0" smtClean="0"/>
              <a:t> for </a:t>
            </a:r>
            <a:r>
              <a:rPr lang="fr-FR" dirty="0" err="1" smtClean="0"/>
              <a:t>synchronization</a:t>
            </a:r>
            <a:r>
              <a:rPr lang="fr-FR" dirty="0" smtClean="0"/>
              <a:t> of </a:t>
            </a:r>
            <a:r>
              <a:rPr lang="fr-FR" dirty="0" err="1" smtClean="0"/>
              <a:t>core</a:t>
            </a:r>
            <a:r>
              <a:rPr lang="fr-FR" dirty="0" smtClean="0"/>
              <a:t> and </a:t>
            </a:r>
            <a:r>
              <a:rPr lang="fr-FR" dirty="0" err="1" smtClean="0"/>
              <a:t>cavity</a:t>
            </a:r>
            <a:r>
              <a:rPr lang="fr-FR" dirty="0" smtClean="0"/>
              <a:t> inserts : </a:t>
            </a:r>
            <a:r>
              <a:rPr lang="fr-FR" dirty="0" err="1" smtClean="0"/>
              <a:t>these</a:t>
            </a:r>
            <a:r>
              <a:rPr lang="fr-FR" dirty="0" smtClean="0"/>
              <a:t> publications are </a:t>
            </a:r>
            <a:r>
              <a:rPr lang="fr-FR" dirty="0" err="1" smtClean="0"/>
              <a:t>prefixed</a:t>
            </a:r>
            <a:r>
              <a:rPr lang="fr-FR" dirty="0" smtClean="0"/>
              <a:t> : </a:t>
            </a:r>
            <a:r>
              <a:rPr lang="fr-FR" dirty="0" err="1" smtClean="0"/>
              <a:t>ForCore</a:t>
            </a:r>
            <a:endParaRPr lang="fr-FR" dirty="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219200"/>
            <a:ext cx="34766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Core</a:t>
            </a:r>
            <a:r>
              <a:rPr lang="fr-FR" dirty="0" smtClean="0"/>
              <a:t> Insert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81346"/>
            <a:ext cx="4648200" cy="5195654"/>
          </a:xfrm>
        </p:spPr>
        <p:txBody>
          <a:bodyPr>
            <a:normAutofit fontScale="85000" lnSpcReduction="10000"/>
          </a:bodyPr>
          <a:lstStyle/>
          <a:p>
            <a:r>
              <a:rPr lang="fr-FR" dirty="0" err="1" smtClean="0"/>
              <a:t>Manufacturing</a:t>
            </a:r>
            <a:r>
              <a:rPr lang="fr-FR" dirty="0" smtClean="0"/>
              <a:t> information</a:t>
            </a:r>
          </a:p>
          <a:p>
            <a:pPr lvl="1"/>
            <a:r>
              <a:rPr lang="fr-FR" dirty="0" err="1" smtClean="0"/>
              <a:t>DistributedMain</a:t>
            </a:r>
            <a:endParaRPr lang="fr-FR" dirty="0" smtClean="0"/>
          </a:p>
          <a:p>
            <a:pPr lvl="1"/>
            <a:r>
              <a:rPr lang="fr-FR" dirty="0" err="1" smtClean="0"/>
              <a:t>DistributedEscape</a:t>
            </a:r>
            <a:endParaRPr lang="fr-FR" dirty="0" smtClean="0"/>
          </a:p>
          <a:p>
            <a:pPr lvl="1"/>
            <a:r>
              <a:rPr lang="fr-FR" dirty="0" smtClean="0"/>
              <a:t>Pocket</a:t>
            </a:r>
          </a:p>
          <a:p>
            <a:r>
              <a:rPr lang="fr-FR" dirty="0" err="1" smtClean="0"/>
              <a:t>Positionning</a:t>
            </a:r>
            <a:r>
              <a:rPr lang="fr-FR" dirty="0" smtClean="0"/>
              <a:t> information </a:t>
            </a:r>
          </a:p>
          <a:p>
            <a:pPr lvl="1"/>
            <a:r>
              <a:rPr lang="fr-FR" dirty="0" smtClean="0"/>
              <a:t>Base ( the point to position on the </a:t>
            </a:r>
            <a:r>
              <a:rPr lang="fr-FR" dirty="0" err="1" smtClean="0"/>
              <a:t>mold</a:t>
            </a:r>
            <a:r>
              <a:rPr lang="fr-FR" dirty="0" smtClean="0"/>
              <a:t> plate )</a:t>
            </a:r>
          </a:p>
          <a:p>
            <a:r>
              <a:rPr lang="fr-FR" dirty="0" smtClean="0"/>
              <a:t>Dimension information </a:t>
            </a:r>
            <a:r>
              <a:rPr lang="fr-FR" dirty="0" err="1" smtClean="0"/>
              <a:t>useful</a:t>
            </a:r>
            <a:r>
              <a:rPr lang="fr-FR" dirty="0" smtClean="0"/>
              <a:t> for insert </a:t>
            </a:r>
            <a:r>
              <a:rPr lang="fr-FR" dirty="0" err="1" smtClean="0"/>
              <a:t>layout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Height</a:t>
            </a:r>
            <a:r>
              <a:rPr lang="fr-FR" dirty="0" smtClean="0"/>
              <a:t> of the </a:t>
            </a:r>
            <a:r>
              <a:rPr lang="fr-FR" dirty="0" err="1" smtClean="0"/>
              <a:t>receiving</a:t>
            </a:r>
            <a:r>
              <a:rPr lang="fr-FR" dirty="0" smtClean="0"/>
              <a:t> </a:t>
            </a:r>
            <a:r>
              <a:rPr lang="fr-FR" dirty="0" err="1" smtClean="0"/>
              <a:t>cavity</a:t>
            </a:r>
            <a:r>
              <a:rPr lang="fr-FR" dirty="0" smtClean="0"/>
              <a:t> plate (</a:t>
            </a:r>
            <a:r>
              <a:rPr lang="fr-FR" b="1" dirty="0" err="1" smtClean="0"/>
              <a:t>HPlate</a:t>
            </a:r>
            <a:r>
              <a:rPr lang="fr-FR" dirty="0" smtClean="0"/>
              <a:t>)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expected</a:t>
            </a:r>
            <a:r>
              <a:rPr lang="fr-FR" dirty="0" smtClean="0"/>
              <a:t> gap </a:t>
            </a:r>
            <a:r>
              <a:rPr lang="fr-FR" dirty="0" err="1" smtClean="0"/>
              <a:t>between</a:t>
            </a:r>
            <a:r>
              <a:rPr lang="fr-FR" dirty="0" smtClean="0"/>
              <a:t> the </a:t>
            </a:r>
            <a:r>
              <a:rPr lang="fr-FR" dirty="0" err="1" smtClean="0"/>
              <a:t>Core</a:t>
            </a:r>
            <a:r>
              <a:rPr lang="fr-FR" dirty="0" smtClean="0"/>
              <a:t> Plate and the </a:t>
            </a:r>
            <a:r>
              <a:rPr lang="fr-FR" dirty="0" err="1" smtClean="0"/>
              <a:t>Cavity</a:t>
            </a:r>
            <a:r>
              <a:rPr lang="fr-FR" dirty="0" smtClean="0"/>
              <a:t> Plate : </a:t>
            </a:r>
            <a:r>
              <a:rPr lang="fr-FR" dirty="0" err="1" smtClean="0"/>
              <a:t>CoreCavityGap</a:t>
            </a:r>
            <a:r>
              <a:rPr lang="fr-FR" dirty="0" smtClean="0"/>
              <a:t> (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distance </a:t>
            </a:r>
            <a:r>
              <a:rPr lang="fr-FR" dirty="0" err="1" smtClean="0"/>
              <a:t>between</a:t>
            </a:r>
            <a:r>
              <a:rPr lang="fr-FR" dirty="0" smtClean="0"/>
              <a:t> the </a:t>
            </a:r>
            <a:r>
              <a:rPr lang="fr-FR" dirty="0" err="1" smtClean="0"/>
              <a:t>CoreInsert</a:t>
            </a:r>
            <a:r>
              <a:rPr lang="fr-FR" dirty="0" smtClean="0"/>
              <a:t>  and the </a:t>
            </a:r>
            <a:r>
              <a:rPr lang="fr-FR" dirty="0" err="1" smtClean="0"/>
              <a:t>Cavity</a:t>
            </a:r>
            <a:r>
              <a:rPr lang="fr-FR" dirty="0" smtClean="0"/>
              <a:t> Insert « </a:t>
            </a:r>
            <a:r>
              <a:rPr lang="fr-FR" b="0" dirty="0" smtClean="0"/>
              <a:t>base</a:t>
            </a:r>
            <a:r>
              <a:rPr lang="fr-FR" dirty="0" smtClean="0"/>
              <a:t> » points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ensures</a:t>
            </a:r>
            <a:r>
              <a:rPr lang="fr-FR" dirty="0" smtClean="0"/>
              <a:t> </a:t>
            </a:r>
            <a:r>
              <a:rPr lang="fr-FR" dirty="0" err="1" smtClean="0"/>
              <a:t>closure</a:t>
            </a:r>
            <a:r>
              <a:rPr lang="fr-FR" dirty="0" smtClean="0"/>
              <a:t> of the </a:t>
            </a:r>
            <a:r>
              <a:rPr lang="fr-FR" dirty="0" err="1" smtClean="0"/>
              <a:t>CoreInsert</a:t>
            </a:r>
            <a:r>
              <a:rPr lang="fr-FR" dirty="0" smtClean="0"/>
              <a:t> and </a:t>
            </a:r>
            <a:r>
              <a:rPr lang="fr-FR" dirty="0" err="1" smtClean="0"/>
              <a:t>CavityInsert</a:t>
            </a:r>
            <a:endParaRPr lang="fr-F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600200"/>
            <a:ext cx="38195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 smtClean="0"/>
          </a:p>
          <a:p>
            <a:r>
              <a:rPr lang="fr-FR" dirty="0" smtClean="0"/>
              <a:t>How to use the </a:t>
            </a:r>
            <a:r>
              <a:rPr lang="fr-FR" dirty="0" err="1" smtClean="0"/>
              <a:t>CoreCavityTemplate</a:t>
            </a:r>
            <a:endParaRPr lang="fr-FR" dirty="0" smtClean="0"/>
          </a:p>
          <a:p>
            <a:r>
              <a:rPr lang="fr-FR" dirty="0" smtClean="0"/>
              <a:t>Output of the </a:t>
            </a:r>
            <a:r>
              <a:rPr lang="fr-FR" dirty="0" err="1" smtClean="0"/>
              <a:t>CoreCavityTemplate</a:t>
            </a:r>
            <a:endParaRPr lang="fr-FR" dirty="0" smtClean="0"/>
          </a:p>
          <a:p>
            <a:r>
              <a:rPr lang="fr-FR" dirty="0" err="1" smtClean="0">
                <a:solidFill>
                  <a:srgbClr val="FF0000"/>
                </a:solidFill>
              </a:rPr>
              <a:t>Using</a:t>
            </a:r>
            <a:r>
              <a:rPr lang="fr-FR" dirty="0" smtClean="0">
                <a:solidFill>
                  <a:srgbClr val="FF0000"/>
                </a:solidFill>
              </a:rPr>
              <a:t> the </a:t>
            </a:r>
            <a:r>
              <a:rPr lang="fr-FR" dirty="0" err="1" smtClean="0">
                <a:solidFill>
                  <a:srgbClr val="FF0000"/>
                </a:solidFill>
              </a:rPr>
              <a:t>CoreInsert</a:t>
            </a:r>
            <a:r>
              <a:rPr lang="fr-FR" dirty="0" smtClean="0">
                <a:solidFill>
                  <a:srgbClr val="FF0000"/>
                </a:solidFill>
              </a:rPr>
              <a:t> and CavityInsert in a </a:t>
            </a:r>
            <a:r>
              <a:rPr lang="fr-FR" dirty="0" err="1" smtClean="0">
                <a:solidFill>
                  <a:srgbClr val="FF0000"/>
                </a:solidFill>
              </a:rPr>
              <a:t>MoldBase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err="1" smtClean="0"/>
              <a:t>AdvancedTasks</a:t>
            </a:r>
            <a:r>
              <a:rPr lang="fr-FR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FF0000"/>
                </a:solidFill>
              </a:rPr>
              <a:t>Before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you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start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How to use the </a:t>
            </a:r>
            <a:r>
              <a:rPr lang="fr-FR" dirty="0" err="1" smtClean="0"/>
              <a:t>CoreCavityTemplate</a:t>
            </a:r>
            <a:endParaRPr lang="fr-FR" dirty="0" smtClean="0"/>
          </a:p>
          <a:p>
            <a:r>
              <a:rPr lang="fr-FR" dirty="0" smtClean="0"/>
              <a:t>Output of the </a:t>
            </a:r>
            <a:r>
              <a:rPr lang="fr-FR" dirty="0" err="1" smtClean="0"/>
              <a:t>CoreCavityTemplate</a:t>
            </a:r>
            <a:endParaRPr lang="fr-FR" dirty="0" smtClean="0"/>
          </a:p>
          <a:p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CoreInsert</a:t>
            </a:r>
            <a:r>
              <a:rPr lang="fr-FR" dirty="0" smtClean="0"/>
              <a:t> and CavityInsert in a </a:t>
            </a:r>
            <a:r>
              <a:rPr lang="fr-FR" dirty="0" err="1" smtClean="0"/>
              <a:t>MoldBase</a:t>
            </a:r>
            <a:endParaRPr lang="fr-FR" dirty="0" smtClean="0"/>
          </a:p>
          <a:p>
            <a:r>
              <a:rPr lang="fr-FR" dirty="0" err="1" smtClean="0"/>
              <a:t>AdvancedTasks</a:t>
            </a:r>
            <a:r>
              <a:rPr lang="fr-FR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Parameters</a:t>
            </a:r>
            <a:r>
              <a:rPr lang="fr-FR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Set to « false » the </a:t>
            </a:r>
            <a:r>
              <a:rPr lang="fr-FR" dirty="0" err="1" smtClean="0"/>
              <a:t>parameters</a:t>
            </a:r>
            <a:endParaRPr lang="fr-FR" dirty="0" smtClean="0"/>
          </a:p>
          <a:p>
            <a:pPr lvl="1"/>
            <a:r>
              <a:rPr lang="fr-FR" dirty="0" err="1" smtClean="0"/>
              <a:t>EditUserDimensions</a:t>
            </a:r>
            <a:endParaRPr lang="fr-FR" dirty="0" smtClean="0"/>
          </a:p>
          <a:p>
            <a:pPr lvl="1"/>
            <a:r>
              <a:rPr lang="fr-FR" dirty="0" err="1" smtClean="0"/>
              <a:t>EditPockets</a:t>
            </a:r>
            <a:endParaRPr lang="fr-FR" dirty="0" smtClean="0"/>
          </a:p>
          <a:p>
            <a:pPr lvl="1"/>
            <a:r>
              <a:rPr lang="fr-FR" dirty="0" err="1" smtClean="0"/>
              <a:t>Opening</a:t>
            </a:r>
            <a:endParaRPr lang="fr-FR" dirty="0" smtClean="0"/>
          </a:p>
          <a:p>
            <a:r>
              <a:rPr lang="fr-FR" dirty="0" smtClean="0"/>
              <a:t>Set   « </a:t>
            </a:r>
            <a:r>
              <a:rPr lang="fr-FR" dirty="0" err="1" smtClean="0"/>
              <a:t>SelectContext</a:t>
            </a:r>
            <a:r>
              <a:rPr lang="fr-FR" dirty="0" smtClean="0"/>
              <a:t> » as « Insert »</a:t>
            </a:r>
          </a:p>
          <a:p>
            <a:r>
              <a:rPr lang="fr-FR" dirty="0" smtClean="0"/>
              <a:t>Set « </a:t>
            </a:r>
            <a:r>
              <a:rPr lang="fr-FR" dirty="0" err="1" smtClean="0"/>
              <a:t>ReadyForLayout</a:t>
            </a:r>
            <a:r>
              <a:rPr lang="fr-FR" dirty="0" smtClean="0"/>
              <a:t> » as  « </a:t>
            </a:r>
            <a:r>
              <a:rPr lang="fr-FR" dirty="0" err="1" smtClean="0"/>
              <a:t>true</a:t>
            </a:r>
            <a:r>
              <a:rPr lang="fr-FR" dirty="0" smtClean="0"/>
              <a:t>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 smtClean="0"/>
          </a:p>
          <a:p>
            <a:r>
              <a:rPr lang="fr-FR" dirty="0" smtClean="0"/>
              <a:t>How to use the </a:t>
            </a:r>
            <a:r>
              <a:rPr lang="fr-FR" dirty="0" err="1" smtClean="0"/>
              <a:t>CoreCavityTemplate</a:t>
            </a:r>
            <a:endParaRPr lang="fr-FR" dirty="0" smtClean="0"/>
          </a:p>
          <a:p>
            <a:r>
              <a:rPr lang="fr-FR" dirty="0" smtClean="0"/>
              <a:t>Output of the </a:t>
            </a:r>
            <a:r>
              <a:rPr lang="fr-FR" dirty="0" err="1" smtClean="0"/>
              <a:t>CoreCavityTemplate</a:t>
            </a:r>
            <a:endParaRPr lang="fr-FR" dirty="0" smtClean="0"/>
          </a:p>
          <a:p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CoreInsert</a:t>
            </a:r>
            <a:r>
              <a:rPr lang="fr-FR" dirty="0" smtClean="0"/>
              <a:t> and CavityInsert in a </a:t>
            </a:r>
            <a:r>
              <a:rPr lang="fr-FR" dirty="0" err="1" smtClean="0"/>
              <a:t>MoldBase</a:t>
            </a:r>
            <a:endParaRPr lang="fr-FR" dirty="0" smtClean="0"/>
          </a:p>
          <a:p>
            <a:r>
              <a:rPr lang="fr-FR" dirty="0" err="1" smtClean="0">
                <a:solidFill>
                  <a:srgbClr val="FF0000"/>
                </a:solidFill>
              </a:rPr>
              <a:t>AdvancedTasks</a:t>
            </a:r>
            <a:r>
              <a:rPr lang="fr-FR" dirty="0" smtClean="0">
                <a:solidFill>
                  <a:srgbClr val="FF0000"/>
                </a:solidFill>
              </a:rPr>
              <a:t>  : </a:t>
            </a:r>
            <a:r>
              <a:rPr lang="fr-FR" dirty="0" err="1" smtClean="0">
                <a:solidFill>
                  <a:srgbClr val="FF0000"/>
                </a:solidFill>
              </a:rPr>
              <a:t>editing</a:t>
            </a:r>
            <a:r>
              <a:rPr lang="fr-FR" dirty="0" smtClean="0">
                <a:solidFill>
                  <a:srgbClr val="FF0000"/>
                </a:solidFill>
              </a:rPr>
              <a:t> dimensions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Dimensions of the Inserts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5486400" cy="5791200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Automatic</a:t>
            </a:r>
            <a:r>
              <a:rPr lang="fr-FR" dirty="0" smtClean="0"/>
              <a:t> dimensions are </a:t>
            </a:r>
            <a:r>
              <a:rPr lang="fr-FR" dirty="0" err="1" smtClean="0"/>
              <a:t>computed</a:t>
            </a:r>
            <a:r>
              <a:rPr lang="fr-FR" dirty="0" smtClean="0"/>
              <a:t> for the insert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adjusted</a:t>
            </a:r>
            <a:r>
              <a:rPr lang="fr-FR" dirty="0" smtClean="0"/>
              <a:t> by the user.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edit</a:t>
            </a:r>
            <a:r>
              <a:rPr lang="fr-FR" dirty="0" smtClean="0"/>
              <a:t> dimensions , set the value of </a:t>
            </a:r>
            <a:r>
              <a:rPr lang="fr-FR" dirty="0" err="1" smtClean="0"/>
              <a:t>EditUserDimensions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« </a:t>
            </a:r>
            <a:r>
              <a:rPr lang="fr-FR" dirty="0" err="1" smtClean="0"/>
              <a:t>true</a:t>
            </a:r>
            <a:r>
              <a:rPr lang="fr-FR" dirty="0" smtClean="0"/>
              <a:t> »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The </a:t>
            </a:r>
            <a:r>
              <a:rPr lang="fr-FR" dirty="0" err="1" smtClean="0"/>
              <a:t>length</a:t>
            </a:r>
            <a:r>
              <a:rPr lang="fr-FR" dirty="0" smtClean="0"/>
              <a:t> and </a:t>
            </a:r>
            <a:r>
              <a:rPr lang="fr-FR" dirty="0" err="1" smtClean="0"/>
              <a:t>width</a:t>
            </a:r>
            <a:r>
              <a:rPr lang="fr-FR" dirty="0" smtClean="0"/>
              <a:t> dimensions are </a:t>
            </a:r>
            <a:r>
              <a:rPr lang="fr-FR" dirty="0" err="1" smtClean="0"/>
              <a:t>common</a:t>
            </a:r>
            <a:r>
              <a:rPr lang="fr-FR" dirty="0" smtClean="0"/>
              <a:t> to the </a:t>
            </a:r>
            <a:r>
              <a:rPr lang="fr-FR" dirty="0" err="1" smtClean="0"/>
              <a:t>Core</a:t>
            </a:r>
            <a:r>
              <a:rPr lang="fr-FR" dirty="0" smtClean="0"/>
              <a:t> and </a:t>
            </a:r>
            <a:r>
              <a:rPr lang="fr-FR" dirty="0" err="1" smtClean="0"/>
              <a:t>Cavity</a:t>
            </a:r>
            <a:r>
              <a:rPr lang="fr-FR" dirty="0" smtClean="0"/>
              <a:t> inserts :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edited</a:t>
            </a:r>
            <a:r>
              <a:rPr lang="fr-FR" dirty="0" smtClean="0"/>
              <a:t> in the </a:t>
            </a:r>
            <a:r>
              <a:rPr lang="fr-FR" dirty="0" err="1" smtClean="0"/>
              <a:t>Cavity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The </a:t>
            </a:r>
            <a:r>
              <a:rPr lang="fr-FR" dirty="0" err="1" smtClean="0"/>
              <a:t>height</a:t>
            </a:r>
            <a:r>
              <a:rPr lang="fr-FR" dirty="0" smtClean="0"/>
              <a:t> dimensions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edited</a:t>
            </a:r>
            <a:r>
              <a:rPr lang="fr-FR" dirty="0" smtClean="0"/>
              <a:t> </a:t>
            </a:r>
            <a:r>
              <a:rPr lang="fr-FR" dirty="0" err="1" smtClean="0"/>
              <a:t>independantly</a:t>
            </a:r>
            <a:r>
              <a:rPr lang="fr-FR" dirty="0" smtClean="0"/>
              <a:t> in the </a:t>
            </a:r>
            <a:r>
              <a:rPr lang="fr-FR" dirty="0" err="1" smtClean="0"/>
              <a:t>Core</a:t>
            </a:r>
            <a:r>
              <a:rPr lang="fr-FR" dirty="0" smtClean="0"/>
              <a:t> and in the </a:t>
            </a:r>
            <a:r>
              <a:rPr lang="fr-FR" dirty="0" err="1" smtClean="0"/>
              <a:t>Cavity</a:t>
            </a:r>
            <a:r>
              <a:rPr lang="fr-FR" dirty="0" smtClean="0"/>
              <a:t> inserts </a:t>
            </a:r>
          </a:p>
          <a:p>
            <a:endParaRPr 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95937" y="1981200"/>
            <a:ext cx="3548063" cy="326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4112"/>
            <a:ext cx="8763000" cy="497888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Automatic</a:t>
            </a:r>
            <a:r>
              <a:rPr lang="fr-FR" dirty="0" smtClean="0"/>
              <a:t>  </a:t>
            </a:r>
            <a:r>
              <a:rPr lang="fr-FR" dirty="0" err="1" smtClean="0"/>
              <a:t>length</a:t>
            </a:r>
            <a:r>
              <a:rPr lang="fr-FR" dirty="0" smtClean="0"/>
              <a:t> and </a:t>
            </a:r>
            <a:r>
              <a:rPr lang="fr-FR" dirty="0" err="1" smtClean="0"/>
              <a:t>width</a:t>
            </a:r>
            <a:r>
              <a:rPr lang="fr-FR" dirty="0" smtClean="0"/>
              <a:t> dimensions for the inserts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 </a:t>
            </a:r>
            <a:r>
              <a:rPr lang="fr-FR" dirty="0" err="1" smtClean="0"/>
              <a:t>computes</a:t>
            </a:r>
            <a:r>
              <a:rPr lang="fr-FR" dirty="0" smtClean="0"/>
              <a:t> the minimum </a:t>
            </a:r>
            <a:r>
              <a:rPr lang="fr-FR" dirty="0" err="1" smtClean="0"/>
              <a:t>length</a:t>
            </a:r>
            <a:r>
              <a:rPr lang="fr-FR" dirty="0" smtClean="0"/>
              <a:t> and </a:t>
            </a:r>
            <a:r>
              <a:rPr lang="fr-FR" dirty="0" err="1" smtClean="0"/>
              <a:t>width</a:t>
            </a:r>
            <a:r>
              <a:rPr lang="fr-FR" dirty="0" smtClean="0"/>
              <a:t> dimensions </a:t>
            </a:r>
            <a:r>
              <a:rPr lang="fr-FR" dirty="0" err="1" smtClean="0"/>
              <a:t>needed</a:t>
            </a:r>
            <a:r>
              <a:rPr lang="fr-FR" dirty="0" smtClean="0"/>
              <a:t> for the </a:t>
            </a:r>
            <a:r>
              <a:rPr lang="fr-FR" dirty="0" err="1" smtClean="0"/>
              <a:t>CavitySurface</a:t>
            </a:r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SplitReductionRatio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applied</a:t>
            </a:r>
            <a:r>
              <a:rPr lang="fr-FR" dirty="0" smtClean="0"/>
              <a:t> to </a:t>
            </a:r>
            <a:r>
              <a:rPr lang="fr-FR" dirty="0" err="1" smtClean="0"/>
              <a:t>these</a:t>
            </a:r>
            <a:r>
              <a:rPr lang="fr-FR" dirty="0" smtClean="0"/>
              <a:t> dimensions</a:t>
            </a:r>
          </a:p>
          <a:p>
            <a:r>
              <a:rPr lang="fr-FR" dirty="0" smtClean="0"/>
              <a:t>The dimensions are </a:t>
            </a:r>
            <a:r>
              <a:rPr lang="fr-FR" dirty="0" err="1" smtClean="0"/>
              <a:t>rounded</a:t>
            </a:r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result</a:t>
            </a:r>
            <a:r>
              <a:rPr lang="fr-FR" dirty="0" smtClean="0"/>
              <a:t> of </a:t>
            </a:r>
            <a:r>
              <a:rPr lang="fr-FR" dirty="0" err="1" smtClean="0"/>
              <a:t>rounding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 the minimum dimension in L and in W for the insert, 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appears</a:t>
            </a:r>
            <a:r>
              <a:rPr lang="fr-FR" dirty="0" smtClean="0"/>
              <a:t> in the </a:t>
            </a:r>
            <a:r>
              <a:rPr lang="fr-FR" dirty="0" err="1" smtClean="0"/>
              <a:t>Ref</a:t>
            </a:r>
            <a:r>
              <a:rPr lang="fr-FR" dirty="0" smtClean="0"/>
              <a:t> </a:t>
            </a:r>
            <a:r>
              <a:rPr lang="fr-FR" dirty="0" err="1" smtClean="0"/>
              <a:t>parameter</a:t>
            </a:r>
            <a:endParaRPr lang="fr-FR" dirty="0" smtClean="0"/>
          </a:p>
          <a:p>
            <a:r>
              <a:rPr lang="fr-FR" dirty="0" smtClean="0"/>
              <a:t>A rectangle, </a:t>
            </a:r>
            <a:r>
              <a:rPr lang="fr-FR" u="sng" dirty="0" err="1" smtClean="0"/>
              <a:t>centered</a:t>
            </a:r>
            <a:r>
              <a:rPr lang="fr-FR" u="sng" dirty="0" smtClean="0"/>
              <a:t> on the </a:t>
            </a:r>
            <a:r>
              <a:rPr lang="fr-FR" u="sng" dirty="0" err="1" smtClean="0"/>
              <a:t>InsertCenter</a:t>
            </a:r>
            <a:r>
              <a:rPr lang="fr-FR" u="sng" dirty="0" smtClean="0"/>
              <a:t> </a:t>
            </a:r>
            <a:r>
              <a:rPr lang="fr-FR" dirty="0" smtClean="0"/>
              <a:t>( user input) and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dimensions </a:t>
            </a:r>
            <a:r>
              <a:rPr lang="fr-FR" dirty="0" err="1" smtClean="0"/>
              <a:t>defines</a:t>
            </a:r>
            <a:r>
              <a:rPr lang="fr-FR" dirty="0" smtClean="0"/>
              <a:t> the section of the Inserts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25" y="3886200"/>
            <a:ext cx="37623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Editing</a:t>
            </a:r>
            <a:r>
              <a:rPr lang="fr-FR" dirty="0" smtClean="0"/>
              <a:t> </a:t>
            </a:r>
            <a:r>
              <a:rPr lang="fr-FR" dirty="0" err="1" smtClean="0"/>
              <a:t>length</a:t>
            </a:r>
            <a:r>
              <a:rPr lang="fr-FR" dirty="0" smtClean="0"/>
              <a:t> and </a:t>
            </a:r>
            <a:r>
              <a:rPr lang="fr-FR" dirty="0" err="1" smtClean="0"/>
              <a:t>width</a:t>
            </a:r>
            <a:r>
              <a:rPr lang="fr-FR" dirty="0" smtClean="0"/>
              <a:t> dimensions of the inserts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4525963"/>
          </a:xfrm>
        </p:spPr>
        <p:txBody>
          <a:bodyPr/>
          <a:lstStyle/>
          <a:p>
            <a:r>
              <a:rPr lang="fr-FR" dirty="0" smtClean="0"/>
              <a:t>The user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insert dimensions </a:t>
            </a:r>
            <a:r>
              <a:rPr lang="fr-FR" dirty="0" err="1" smtClean="0"/>
              <a:t>only</a:t>
            </a:r>
            <a:r>
              <a:rPr lang="fr-FR" dirty="0" smtClean="0"/>
              <a:t> by </a:t>
            </a:r>
            <a:r>
              <a:rPr lang="fr-FR" dirty="0" err="1" smtClean="0"/>
              <a:t>edition</a:t>
            </a:r>
            <a:r>
              <a:rPr lang="fr-FR" dirty="0" smtClean="0"/>
              <a:t>  of the </a:t>
            </a:r>
            <a:r>
              <a:rPr lang="fr-FR" dirty="0" err="1" smtClean="0"/>
              <a:t>parameter</a:t>
            </a:r>
            <a:r>
              <a:rPr lang="fr-FR" dirty="0" smtClean="0"/>
              <a:t> </a:t>
            </a:r>
            <a:r>
              <a:rPr lang="fr-FR" dirty="0" err="1" smtClean="0"/>
              <a:t>SplitReductionRatio</a:t>
            </a:r>
            <a:endParaRPr lang="fr-FR" dirty="0" smtClean="0"/>
          </a:p>
        </p:txBody>
      </p:sp>
      <p:sp>
        <p:nvSpPr>
          <p:cNvPr id="7" name="Freeform 6"/>
          <p:cNvSpPr/>
          <p:nvPr/>
        </p:nvSpPr>
        <p:spPr>
          <a:xfrm>
            <a:off x="1066800" y="3276600"/>
            <a:ext cx="7086600" cy="1997075"/>
          </a:xfrm>
          <a:custGeom>
            <a:avLst/>
            <a:gdLst>
              <a:gd name="connsiteX0" fmla="*/ 0 w 7086600"/>
              <a:gd name="connsiteY0" fmla="*/ 812800 h 1997075"/>
              <a:gd name="connsiteX1" fmla="*/ 723900 w 7086600"/>
              <a:gd name="connsiteY1" fmla="*/ 1250950 h 1997075"/>
              <a:gd name="connsiteX2" fmla="*/ 723900 w 7086600"/>
              <a:gd name="connsiteY2" fmla="*/ 1250950 h 1997075"/>
              <a:gd name="connsiteX3" fmla="*/ 2419350 w 7086600"/>
              <a:gd name="connsiteY3" fmla="*/ 146050 h 1997075"/>
              <a:gd name="connsiteX4" fmla="*/ 3086100 w 7086600"/>
              <a:gd name="connsiteY4" fmla="*/ 374650 h 1997075"/>
              <a:gd name="connsiteX5" fmla="*/ 4229100 w 7086600"/>
              <a:gd name="connsiteY5" fmla="*/ 1727200 h 1997075"/>
              <a:gd name="connsiteX6" fmla="*/ 5124450 w 7086600"/>
              <a:gd name="connsiteY6" fmla="*/ 1860550 h 1997075"/>
              <a:gd name="connsiteX7" fmla="*/ 5772150 w 7086600"/>
              <a:gd name="connsiteY7" fmla="*/ 908050 h 1997075"/>
              <a:gd name="connsiteX8" fmla="*/ 7086600 w 7086600"/>
              <a:gd name="connsiteY8" fmla="*/ 793750 h 199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86600" h="1997075">
                <a:moveTo>
                  <a:pt x="0" y="812800"/>
                </a:moveTo>
                <a:lnTo>
                  <a:pt x="723900" y="1250950"/>
                </a:lnTo>
                <a:lnTo>
                  <a:pt x="723900" y="1250950"/>
                </a:lnTo>
                <a:cubicBezTo>
                  <a:pt x="1006475" y="1066800"/>
                  <a:pt x="2025650" y="292100"/>
                  <a:pt x="2419350" y="146050"/>
                </a:cubicBezTo>
                <a:cubicBezTo>
                  <a:pt x="2813050" y="0"/>
                  <a:pt x="2784475" y="111125"/>
                  <a:pt x="3086100" y="374650"/>
                </a:cubicBezTo>
                <a:cubicBezTo>
                  <a:pt x="3387725" y="638175"/>
                  <a:pt x="3889375" y="1479550"/>
                  <a:pt x="4229100" y="1727200"/>
                </a:cubicBezTo>
                <a:cubicBezTo>
                  <a:pt x="4568825" y="1974850"/>
                  <a:pt x="4867275" y="1997075"/>
                  <a:pt x="5124450" y="1860550"/>
                </a:cubicBezTo>
                <a:cubicBezTo>
                  <a:pt x="5381625" y="1724025"/>
                  <a:pt x="5445125" y="1085850"/>
                  <a:pt x="5772150" y="908050"/>
                </a:cubicBezTo>
                <a:cubicBezTo>
                  <a:pt x="6099175" y="730250"/>
                  <a:pt x="6592887" y="762000"/>
                  <a:pt x="7086600" y="7937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6800" y="3352800"/>
            <a:ext cx="7086600" cy="1905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1828800" y="5638800"/>
            <a:ext cx="5029200" cy="15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1447800" y="6172200"/>
            <a:ext cx="5791200" cy="15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8600" y="571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Bounding</a:t>
            </a:r>
            <a:r>
              <a:rPr lang="fr-FR" dirty="0" smtClean="0"/>
              <a:t> 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33600" y="62484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Rough L = ( </a:t>
            </a:r>
            <a:r>
              <a:rPr lang="fr-FR" dirty="0" err="1" smtClean="0"/>
              <a:t>Bounding</a:t>
            </a:r>
            <a:r>
              <a:rPr lang="fr-FR" dirty="0" smtClean="0"/>
              <a:t> L * </a:t>
            </a:r>
            <a:r>
              <a:rPr lang="fr-FR" dirty="0" err="1" smtClean="0"/>
              <a:t>SplitReductionRatio</a:t>
            </a:r>
            <a:r>
              <a:rPr lang="fr-FR" dirty="0" smtClean="0"/>
              <a:t> ) </a:t>
            </a:r>
            <a:r>
              <a:rPr lang="fr-FR" dirty="0" err="1" smtClean="0"/>
              <a:t>rounded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828800"/>
            <a:ext cx="3819525" cy="143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Oval 14"/>
          <p:cNvSpPr/>
          <p:nvPr/>
        </p:nvSpPr>
        <p:spPr>
          <a:xfrm>
            <a:off x="17526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81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1800" y="4648200"/>
            <a:ext cx="3657600" cy="1600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4112"/>
            <a:ext cx="9144000" cy="574088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Editing</a:t>
            </a:r>
            <a:r>
              <a:rPr lang="fr-FR" dirty="0" smtClean="0"/>
              <a:t> </a:t>
            </a:r>
            <a:r>
              <a:rPr lang="fr-FR" dirty="0" err="1" smtClean="0"/>
              <a:t>length</a:t>
            </a:r>
            <a:r>
              <a:rPr lang="fr-FR" dirty="0" smtClean="0"/>
              <a:t>  and </a:t>
            </a:r>
            <a:r>
              <a:rPr lang="fr-FR" dirty="0" err="1" smtClean="0"/>
              <a:t>width</a:t>
            </a:r>
            <a:r>
              <a:rPr lang="fr-FR" dirty="0" smtClean="0"/>
              <a:t> dimensions of the </a:t>
            </a:r>
            <a:r>
              <a:rPr lang="fr-FR" dirty="0" err="1" smtClean="0"/>
              <a:t>virtual</a:t>
            </a:r>
            <a:r>
              <a:rPr lang="fr-FR" dirty="0" smtClean="0"/>
              <a:t> plates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4525963"/>
          </a:xfrm>
        </p:spPr>
        <p:txBody>
          <a:bodyPr/>
          <a:lstStyle/>
          <a:p>
            <a:r>
              <a:rPr lang="fr-FR" dirty="0" smtClean="0"/>
              <a:t>The user 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on the </a:t>
            </a:r>
            <a:r>
              <a:rPr lang="fr-FR" dirty="0" err="1" smtClean="0"/>
              <a:t>length</a:t>
            </a:r>
            <a:r>
              <a:rPr lang="fr-FR" dirty="0" smtClean="0"/>
              <a:t> and </a:t>
            </a:r>
            <a:r>
              <a:rPr lang="fr-FR" dirty="0" err="1" smtClean="0"/>
              <a:t>width</a:t>
            </a:r>
            <a:r>
              <a:rPr lang="fr-FR" dirty="0" smtClean="0"/>
              <a:t> of the </a:t>
            </a:r>
            <a:r>
              <a:rPr lang="fr-FR" dirty="0" err="1" smtClean="0"/>
              <a:t>VirtualPlate</a:t>
            </a:r>
            <a:r>
              <a:rPr lang="fr-FR" dirty="0" smtClean="0"/>
              <a:t> by </a:t>
            </a:r>
            <a:r>
              <a:rPr lang="fr-FR" dirty="0" err="1" smtClean="0"/>
              <a:t>editing</a:t>
            </a:r>
            <a:r>
              <a:rPr lang="fr-FR" dirty="0" smtClean="0"/>
              <a:t> </a:t>
            </a:r>
            <a:r>
              <a:rPr lang="fr-FR" dirty="0" err="1" smtClean="0"/>
              <a:t>LsectionUser</a:t>
            </a:r>
            <a:r>
              <a:rPr lang="fr-FR" dirty="0" smtClean="0"/>
              <a:t> and </a:t>
            </a:r>
            <a:r>
              <a:rPr lang="fr-FR" dirty="0" err="1" smtClean="0"/>
              <a:t>WSectionUser</a:t>
            </a:r>
            <a:r>
              <a:rPr lang="fr-FR" dirty="0" smtClean="0"/>
              <a:t>.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length</a:t>
            </a:r>
            <a:r>
              <a:rPr lang="fr-FR" dirty="0" smtClean="0"/>
              <a:t> and </a:t>
            </a:r>
            <a:r>
              <a:rPr lang="fr-FR" dirty="0" err="1" smtClean="0"/>
              <a:t>width</a:t>
            </a:r>
            <a:r>
              <a:rPr lang="fr-FR" dirty="0" smtClean="0"/>
              <a:t> dimensions of the </a:t>
            </a:r>
            <a:r>
              <a:rPr lang="fr-FR" dirty="0" err="1" smtClean="0"/>
              <a:t>virtual</a:t>
            </a:r>
            <a:r>
              <a:rPr lang="fr-FR" dirty="0" smtClean="0"/>
              <a:t> plate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by </a:t>
            </a:r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dirty="0" err="1" smtClean="0"/>
              <a:t>half</a:t>
            </a:r>
            <a:r>
              <a:rPr lang="fr-FR" dirty="0" smtClean="0"/>
              <a:t> of </a:t>
            </a:r>
            <a:r>
              <a:rPr lang="fr-FR" dirty="0" err="1" smtClean="0"/>
              <a:t>these</a:t>
            </a:r>
            <a:r>
              <a:rPr lang="fr-FR" dirty="0" smtClean="0"/>
              <a:t> values on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r>
              <a:rPr lang="fr-FR" dirty="0" smtClean="0"/>
              <a:t> of the insert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86000"/>
            <a:ext cx="58769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429000" y="4953000"/>
            <a:ext cx="2743200" cy="914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429000" y="5715000"/>
            <a:ext cx="2743200" cy="15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482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2971800" y="6553200"/>
            <a:ext cx="3657600" cy="15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45720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Height</a:t>
            </a:r>
            <a:r>
              <a:rPr lang="fr-FR" dirty="0" smtClean="0"/>
              <a:t> of the CavityInsert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229600" cy="2971800"/>
          </a:xfrm>
        </p:spPr>
        <p:txBody>
          <a:bodyPr>
            <a:normAutofit/>
          </a:bodyPr>
          <a:lstStyle/>
          <a:p>
            <a:pPr lvl="1"/>
            <a:endParaRPr lang="fr-FR" dirty="0" smtClean="0"/>
          </a:p>
          <a:p>
            <a:r>
              <a:rPr lang="fr-FR" dirty="0" smtClean="0"/>
              <a:t>The 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 </a:t>
            </a:r>
            <a:r>
              <a:rPr lang="fr-FR" dirty="0" err="1" smtClean="0"/>
              <a:t>computes</a:t>
            </a:r>
            <a:r>
              <a:rPr lang="fr-FR" dirty="0" smtClean="0"/>
              <a:t> the minimum </a:t>
            </a:r>
            <a:r>
              <a:rPr lang="fr-FR" dirty="0" err="1" smtClean="0"/>
              <a:t>height</a:t>
            </a:r>
            <a:r>
              <a:rPr lang="fr-FR" dirty="0" smtClean="0"/>
              <a:t> </a:t>
            </a:r>
            <a:r>
              <a:rPr lang="fr-FR" dirty="0" err="1" smtClean="0"/>
              <a:t>needed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cavity</a:t>
            </a:r>
            <a:r>
              <a:rPr lang="fr-FR" dirty="0" smtClean="0"/>
              <a:t> surface ( </a:t>
            </a:r>
            <a:r>
              <a:rPr lang="fr-FR" dirty="0" err="1" smtClean="0"/>
              <a:t>rounded</a:t>
            </a:r>
            <a:r>
              <a:rPr lang="fr-FR" dirty="0" smtClean="0"/>
              <a:t> )</a:t>
            </a:r>
          </a:p>
          <a:p>
            <a:r>
              <a:rPr lang="fr-FR" dirty="0" smtClean="0"/>
              <a:t>The user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increase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height</a:t>
            </a:r>
            <a:r>
              <a:rPr lang="fr-FR" dirty="0" smtClean="0"/>
              <a:t> by </a:t>
            </a:r>
            <a:r>
              <a:rPr lang="fr-FR" dirty="0" err="1" smtClean="0"/>
              <a:t>editing</a:t>
            </a:r>
            <a:r>
              <a:rPr lang="fr-FR" dirty="0" smtClean="0"/>
              <a:t> the value </a:t>
            </a:r>
            <a:r>
              <a:rPr lang="fr-FR" dirty="0" err="1" smtClean="0"/>
              <a:t>HInsertUser</a:t>
            </a:r>
            <a:r>
              <a:rPr lang="fr-FR" dirty="0" smtClean="0"/>
              <a:t> .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computed</a:t>
            </a:r>
            <a:r>
              <a:rPr lang="fr-FR" dirty="0" smtClean="0"/>
              <a:t> </a:t>
            </a:r>
            <a:r>
              <a:rPr lang="fr-FR" dirty="0" err="1" smtClean="0"/>
              <a:t>height</a:t>
            </a:r>
            <a:r>
              <a:rPr lang="fr-FR" dirty="0" smtClean="0"/>
              <a:t> </a:t>
            </a:r>
            <a:r>
              <a:rPr lang="fr-FR" dirty="0" err="1" smtClean="0"/>
              <a:t>appears</a:t>
            </a:r>
            <a:r>
              <a:rPr lang="fr-FR" dirty="0" smtClean="0"/>
              <a:t> in the </a:t>
            </a:r>
            <a:r>
              <a:rPr lang="fr-FR" dirty="0" err="1" smtClean="0"/>
              <a:t>ref</a:t>
            </a:r>
            <a:r>
              <a:rPr lang="fr-FR" dirty="0" smtClean="0"/>
              <a:t> </a:t>
            </a:r>
            <a:r>
              <a:rPr lang="fr-FR" dirty="0" err="1" smtClean="0"/>
              <a:t>parameter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066800" y="3276600"/>
            <a:ext cx="7086600" cy="1997075"/>
          </a:xfrm>
          <a:custGeom>
            <a:avLst/>
            <a:gdLst>
              <a:gd name="connsiteX0" fmla="*/ 0 w 7086600"/>
              <a:gd name="connsiteY0" fmla="*/ 812800 h 1997075"/>
              <a:gd name="connsiteX1" fmla="*/ 723900 w 7086600"/>
              <a:gd name="connsiteY1" fmla="*/ 1250950 h 1997075"/>
              <a:gd name="connsiteX2" fmla="*/ 723900 w 7086600"/>
              <a:gd name="connsiteY2" fmla="*/ 1250950 h 1997075"/>
              <a:gd name="connsiteX3" fmla="*/ 2419350 w 7086600"/>
              <a:gd name="connsiteY3" fmla="*/ 146050 h 1997075"/>
              <a:gd name="connsiteX4" fmla="*/ 3086100 w 7086600"/>
              <a:gd name="connsiteY4" fmla="*/ 374650 h 1997075"/>
              <a:gd name="connsiteX5" fmla="*/ 4229100 w 7086600"/>
              <a:gd name="connsiteY5" fmla="*/ 1727200 h 1997075"/>
              <a:gd name="connsiteX6" fmla="*/ 5124450 w 7086600"/>
              <a:gd name="connsiteY6" fmla="*/ 1860550 h 1997075"/>
              <a:gd name="connsiteX7" fmla="*/ 5772150 w 7086600"/>
              <a:gd name="connsiteY7" fmla="*/ 908050 h 1997075"/>
              <a:gd name="connsiteX8" fmla="*/ 7086600 w 7086600"/>
              <a:gd name="connsiteY8" fmla="*/ 793750 h 199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86600" h="1997075">
                <a:moveTo>
                  <a:pt x="0" y="812800"/>
                </a:moveTo>
                <a:lnTo>
                  <a:pt x="723900" y="1250950"/>
                </a:lnTo>
                <a:lnTo>
                  <a:pt x="723900" y="1250950"/>
                </a:lnTo>
                <a:cubicBezTo>
                  <a:pt x="1006475" y="1066800"/>
                  <a:pt x="2025650" y="292100"/>
                  <a:pt x="2419350" y="146050"/>
                </a:cubicBezTo>
                <a:cubicBezTo>
                  <a:pt x="2813050" y="0"/>
                  <a:pt x="2784475" y="111125"/>
                  <a:pt x="3086100" y="374650"/>
                </a:cubicBezTo>
                <a:cubicBezTo>
                  <a:pt x="3387725" y="638175"/>
                  <a:pt x="3889375" y="1479550"/>
                  <a:pt x="4229100" y="1727200"/>
                </a:cubicBezTo>
                <a:cubicBezTo>
                  <a:pt x="4568825" y="1974850"/>
                  <a:pt x="4867275" y="1997075"/>
                  <a:pt x="5124450" y="1860550"/>
                </a:cubicBezTo>
                <a:cubicBezTo>
                  <a:pt x="5381625" y="1724025"/>
                  <a:pt x="5445125" y="1085850"/>
                  <a:pt x="5772150" y="908050"/>
                </a:cubicBezTo>
                <a:cubicBezTo>
                  <a:pt x="6099175" y="730250"/>
                  <a:pt x="6592887" y="762000"/>
                  <a:pt x="7086600" y="7937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3352800"/>
            <a:ext cx="7086600" cy="1905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-191294" y="4305300"/>
            <a:ext cx="1905794" cy="79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-914400" y="4800600"/>
            <a:ext cx="2895600" cy="15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62484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Rough H = ( </a:t>
            </a:r>
            <a:r>
              <a:rPr lang="fr-FR" dirty="0" err="1" smtClean="0"/>
              <a:t>Bounding</a:t>
            </a:r>
            <a:r>
              <a:rPr lang="fr-FR" dirty="0" smtClean="0"/>
              <a:t> H * </a:t>
            </a:r>
            <a:r>
              <a:rPr lang="fr-FR" dirty="0" err="1" smtClean="0"/>
              <a:t>HInsertUser</a:t>
            </a:r>
            <a:r>
              <a:rPr lang="fr-FR" dirty="0" smtClean="0"/>
              <a:t>) </a:t>
            </a:r>
            <a:r>
              <a:rPr lang="fr-FR" dirty="0" err="1" smtClean="0"/>
              <a:t>rounded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66800" y="5257800"/>
            <a:ext cx="7086600" cy="990600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4648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Bounding</a:t>
            </a:r>
            <a:r>
              <a:rPr lang="fr-FR" dirty="0" smtClean="0"/>
              <a:t> H</a:t>
            </a:r>
            <a:endParaRPr 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25" y="3124200"/>
            <a:ext cx="37623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286000"/>
            <a:ext cx="37623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914400"/>
          </a:xfrm>
        </p:spPr>
        <p:txBody>
          <a:bodyPr>
            <a:normAutofit/>
          </a:bodyPr>
          <a:lstStyle/>
          <a:p>
            <a:r>
              <a:rPr lang="fr-FR" dirty="0" smtClean="0"/>
              <a:t>Position of the Insert in the </a:t>
            </a:r>
            <a:r>
              <a:rPr lang="fr-FR" dirty="0" err="1" smtClean="0"/>
              <a:t>VirtualPlate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33400" y="2438400"/>
            <a:ext cx="8153400" cy="3962400"/>
            <a:chOff x="228600" y="1752600"/>
            <a:chExt cx="8610600" cy="4419600"/>
          </a:xfrm>
        </p:grpSpPr>
        <p:sp>
          <p:nvSpPr>
            <p:cNvPr id="16" name="Rectangle 15"/>
            <p:cNvSpPr/>
            <p:nvPr/>
          </p:nvSpPr>
          <p:spPr>
            <a:xfrm>
              <a:off x="228600" y="4038600"/>
              <a:ext cx="8610600" cy="21336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8200" y="1752600"/>
              <a:ext cx="7543800" cy="3581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066800" y="2057400"/>
              <a:ext cx="7086600" cy="2971800"/>
              <a:chOff x="990600" y="3276600"/>
              <a:chExt cx="7086600" cy="29718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990600" y="3276600"/>
                <a:ext cx="7086600" cy="2971800"/>
                <a:chOff x="1066800" y="3276600"/>
                <a:chExt cx="7086600" cy="2971800"/>
              </a:xfrm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1066800" y="3276600"/>
                  <a:ext cx="7086600" cy="1997075"/>
                </a:xfrm>
                <a:custGeom>
                  <a:avLst/>
                  <a:gdLst>
                    <a:gd name="connsiteX0" fmla="*/ 0 w 7086600"/>
                    <a:gd name="connsiteY0" fmla="*/ 812800 h 1997075"/>
                    <a:gd name="connsiteX1" fmla="*/ 723900 w 7086600"/>
                    <a:gd name="connsiteY1" fmla="*/ 1250950 h 1997075"/>
                    <a:gd name="connsiteX2" fmla="*/ 723900 w 7086600"/>
                    <a:gd name="connsiteY2" fmla="*/ 1250950 h 1997075"/>
                    <a:gd name="connsiteX3" fmla="*/ 2419350 w 7086600"/>
                    <a:gd name="connsiteY3" fmla="*/ 146050 h 1997075"/>
                    <a:gd name="connsiteX4" fmla="*/ 3086100 w 7086600"/>
                    <a:gd name="connsiteY4" fmla="*/ 374650 h 1997075"/>
                    <a:gd name="connsiteX5" fmla="*/ 4229100 w 7086600"/>
                    <a:gd name="connsiteY5" fmla="*/ 1727200 h 1997075"/>
                    <a:gd name="connsiteX6" fmla="*/ 5124450 w 7086600"/>
                    <a:gd name="connsiteY6" fmla="*/ 1860550 h 1997075"/>
                    <a:gd name="connsiteX7" fmla="*/ 5772150 w 7086600"/>
                    <a:gd name="connsiteY7" fmla="*/ 908050 h 1997075"/>
                    <a:gd name="connsiteX8" fmla="*/ 7086600 w 7086600"/>
                    <a:gd name="connsiteY8" fmla="*/ 793750 h 199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86600" h="1997075">
                      <a:moveTo>
                        <a:pt x="0" y="812800"/>
                      </a:moveTo>
                      <a:lnTo>
                        <a:pt x="723900" y="1250950"/>
                      </a:lnTo>
                      <a:lnTo>
                        <a:pt x="723900" y="1250950"/>
                      </a:lnTo>
                      <a:cubicBezTo>
                        <a:pt x="1006475" y="1066800"/>
                        <a:pt x="2025650" y="292100"/>
                        <a:pt x="2419350" y="146050"/>
                      </a:cubicBezTo>
                      <a:cubicBezTo>
                        <a:pt x="2813050" y="0"/>
                        <a:pt x="2784475" y="111125"/>
                        <a:pt x="3086100" y="374650"/>
                      </a:cubicBezTo>
                      <a:cubicBezTo>
                        <a:pt x="3387725" y="638175"/>
                        <a:pt x="3889375" y="1479550"/>
                        <a:pt x="4229100" y="1727200"/>
                      </a:cubicBezTo>
                      <a:cubicBezTo>
                        <a:pt x="4568825" y="1974850"/>
                        <a:pt x="4867275" y="1997075"/>
                        <a:pt x="5124450" y="1860550"/>
                      </a:cubicBezTo>
                      <a:cubicBezTo>
                        <a:pt x="5381625" y="1724025"/>
                        <a:pt x="5445125" y="1085850"/>
                        <a:pt x="5772150" y="908050"/>
                      </a:cubicBezTo>
                      <a:cubicBezTo>
                        <a:pt x="6099175" y="730250"/>
                        <a:pt x="6592887" y="762000"/>
                        <a:pt x="7086600" y="79375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066800" y="5257800"/>
                  <a:ext cx="7086600" cy="990600"/>
                </a:xfrm>
                <a:prstGeom prst="rect">
                  <a:avLst/>
                </a:prstGeom>
                <a:solidFill>
                  <a:schemeClr val="bg2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990600" y="3352800"/>
                <a:ext cx="7086600" cy="1905000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0" name="Straight Connector 19"/>
          <p:cNvCxnSpPr/>
          <p:nvPr/>
        </p:nvCxnSpPr>
        <p:spPr>
          <a:xfrm rot="5400000" flipH="1" flipV="1">
            <a:off x="877094" y="5980906"/>
            <a:ext cx="685800" cy="1588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" y="12954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Default values :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one face of the </a:t>
            </a:r>
            <a:r>
              <a:rPr lang="fr-FR" dirty="0" err="1" smtClean="0"/>
              <a:t>virtual</a:t>
            </a:r>
            <a:r>
              <a:rPr lang="fr-FR" dirty="0" smtClean="0"/>
              <a:t> plate corresponds to the </a:t>
            </a:r>
            <a:r>
              <a:rPr lang="fr-FR" dirty="0" err="1" smtClean="0"/>
              <a:t>extreme</a:t>
            </a:r>
            <a:r>
              <a:rPr lang="fr-FR" dirty="0" smtClean="0"/>
              <a:t> point of the </a:t>
            </a:r>
            <a:r>
              <a:rPr lang="fr-FR" dirty="0" err="1" smtClean="0"/>
              <a:t>cavity</a:t>
            </a:r>
            <a:r>
              <a:rPr lang="fr-FR" dirty="0" smtClean="0"/>
              <a:t> surface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The </a:t>
            </a:r>
            <a:r>
              <a:rPr lang="fr-FR" dirty="0" err="1" smtClean="0"/>
              <a:t>other</a:t>
            </a:r>
            <a:r>
              <a:rPr lang="fr-FR" dirty="0" smtClean="0"/>
              <a:t> face corresponds to the </a:t>
            </a:r>
            <a:r>
              <a:rPr lang="fr-FR" dirty="0" err="1" smtClean="0"/>
              <a:t>bottom</a:t>
            </a:r>
            <a:r>
              <a:rPr lang="fr-FR" dirty="0" smtClean="0"/>
              <a:t> of the </a:t>
            </a:r>
            <a:r>
              <a:rPr lang="fr-FR" dirty="0" err="1" smtClean="0"/>
              <a:t>pocket</a:t>
            </a:r>
            <a:endParaRPr lang="fr-FR" dirty="0" smtClean="0"/>
          </a:p>
          <a:p>
            <a:pPr marL="342900" indent="-342900"/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edited</a:t>
            </a:r>
            <a:r>
              <a:rPr lang="fr-FR" dirty="0" smtClean="0"/>
              <a:t> by </a:t>
            </a:r>
            <a:r>
              <a:rPr lang="fr-FR" dirty="0" err="1" smtClean="0"/>
              <a:t>means</a:t>
            </a:r>
            <a:r>
              <a:rPr lang="fr-FR" dirty="0" smtClean="0"/>
              <a:t> of </a:t>
            </a:r>
            <a:r>
              <a:rPr lang="fr-FR" b="1" dirty="0" err="1" smtClean="0"/>
              <a:t>DepthPlateUser</a:t>
            </a:r>
            <a:r>
              <a:rPr lang="fr-FR" dirty="0" smtClean="0"/>
              <a:t> and </a:t>
            </a:r>
            <a:r>
              <a:rPr lang="fr-FR" b="1" dirty="0" err="1" smtClean="0"/>
              <a:t>HPlateUser</a:t>
            </a:r>
            <a:r>
              <a:rPr lang="fr-FR" dirty="0" smtClean="0"/>
              <a:t> 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0825" y="1905000"/>
            <a:ext cx="2543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Straight Connector 25"/>
          <p:cNvCxnSpPr/>
          <p:nvPr/>
        </p:nvCxnSpPr>
        <p:spPr>
          <a:xfrm rot="5400000" flipH="1" flipV="1">
            <a:off x="496094" y="4456906"/>
            <a:ext cx="685800" cy="1588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581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DepthPlateUser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5867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HPlateUser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4572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Dimensions of the Inserts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4724400" cy="58674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The </a:t>
            </a:r>
            <a:r>
              <a:rPr lang="fr-FR" dirty="0" err="1" smtClean="0"/>
              <a:t>height</a:t>
            </a:r>
            <a:r>
              <a:rPr lang="fr-FR" dirty="0" smtClean="0"/>
              <a:t> and </a:t>
            </a:r>
            <a:r>
              <a:rPr lang="fr-FR" dirty="0" err="1" smtClean="0"/>
              <a:t>depth</a:t>
            </a:r>
            <a:r>
              <a:rPr lang="fr-FR" dirty="0" smtClean="0"/>
              <a:t> </a:t>
            </a:r>
            <a:r>
              <a:rPr lang="fr-FR" dirty="0" err="1" smtClean="0"/>
              <a:t>associated</a:t>
            </a:r>
            <a:r>
              <a:rPr lang="fr-FR" dirty="0" smtClean="0"/>
              <a:t> </a:t>
            </a:r>
            <a:r>
              <a:rPr lang="fr-FR" dirty="0" err="1" smtClean="0"/>
              <a:t>respectively</a:t>
            </a:r>
            <a:r>
              <a:rPr lang="fr-FR" dirty="0" smtClean="0"/>
              <a:t> to the </a:t>
            </a:r>
            <a:r>
              <a:rPr lang="fr-FR" dirty="0" err="1" smtClean="0"/>
              <a:t>cavity</a:t>
            </a:r>
            <a:r>
              <a:rPr lang="fr-FR" dirty="0" smtClean="0"/>
              <a:t> and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  <a:r>
              <a:rPr lang="fr-FR" dirty="0" err="1" smtClean="0"/>
              <a:t>sides</a:t>
            </a:r>
            <a:r>
              <a:rPr lang="fr-FR" dirty="0" smtClean="0"/>
              <a:t> are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similarly</a:t>
            </a:r>
            <a:r>
              <a:rPr lang="fr-FR" dirty="0" smtClean="0"/>
              <a:t> ( </a:t>
            </a:r>
            <a:r>
              <a:rPr lang="fr-FR" dirty="0" err="1" smtClean="0"/>
              <a:t>either</a:t>
            </a:r>
            <a:r>
              <a:rPr lang="fr-FR" dirty="0" smtClean="0"/>
              <a:t> by direct </a:t>
            </a:r>
            <a:r>
              <a:rPr lang="fr-FR" dirty="0" err="1" smtClean="0"/>
              <a:t>edition</a:t>
            </a:r>
            <a:r>
              <a:rPr lang="fr-FR" dirty="0" smtClean="0"/>
              <a:t> of </a:t>
            </a:r>
            <a:r>
              <a:rPr lang="fr-FR" dirty="0" err="1" smtClean="0"/>
              <a:t>parameters</a:t>
            </a:r>
            <a:r>
              <a:rPr lang="fr-FR" dirty="0" smtClean="0"/>
              <a:t> or via MTD 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finishing</a:t>
            </a:r>
            <a:r>
              <a:rPr lang="fr-FR" dirty="0" smtClean="0"/>
              <a:t> </a:t>
            </a:r>
            <a:r>
              <a:rPr lang="fr-FR" dirty="0" err="1" smtClean="0"/>
              <a:t>edition</a:t>
            </a:r>
            <a:r>
              <a:rPr lang="fr-FR" dirty="0" smtClean="0"/>
              <a:t> of the dimensions, set the  </a:t>
            </a:r>
            <a:r>
              <a:rPr lang="fr-FR" dirty="0" err="1" smtClean="0"/>
              <a:t>parameter</a:t>
            </a:r>
            <a:r>
              <a:rPr lang="fr-FR" dirty="0" smtClean="0"/>
              <a:t> </a:t>
            </a:r>
            <a:r>
              <a:rPr lang="fr-FR" dirty="0" err="1" smtClean="0"/>
              <a:t>EditUserDimensions</a:t>
            </a:r>
            <a:r>
              <a:rPr lang="fr-FR" dirty="0" smtClean="0"/>
              <a:t>  to « false »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 the </a:t>
            </a:r>
            <a:r>
              <a:rPr lang="fr-FR" dirty="0" err="1" smtClean="0"/>
              <a:t>corresponding</a:t>
            </a:r>
            <a:r>
              <a:rPr lang="fr-FR" dirty="0" smtClean="0"/>
              <a:t> dimension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made invisible to the user.</a:t>
            </a:r>
          </a:p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endParaRPr 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3657600"/>
            <a:ext cx="3090863" cy="284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806" y="609600"/>
            <a:ext cx="4471194" cy="2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 smtClean="0"/>
          </a:p>
          <a:p>
            <a:r>
              <a:rPr lang="fr-FR" dirty="0" smtClean="0"/>
              <a:t>How to use the </a:t>
            </a:r>
            <a:r>
              <a:rPr lang="fr-FR" dirty="0" err="1" smtClean="0"/>
              <a:t>CoreCavityTemplate</a:t>
            </a:r>
            <a:endParaRPr lang="fr-FR" dirty="0" smtClean="0"/>
          </a:p>
          <a:p>
            <a:r>
              <a:rPr lang="fr-FR" dirty="0" smtClean="0"/>
              <a:t>Output of the </a:t>
            </a:r>
            <a:r>
              <a:rPr lang="fr-FR" dirty="0" err="1" smtClean="0"/>
              <a:t>CoreCavityTemplate</a:t>
            </a:r>
            <a:endParaRPr lang="fr-FR" dirty="0" smtClean="0"/>
          </a:p>
          <a:p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CoreInsert</a:t>
            </a:r>
            <a:r>
              <a:rPr lang="fr-FR" dirty="0" smtClean="0"/>
              <a:t> and CavityInsert in a </a:t>
            </a:r>
            <a:r>
              <a:rPr lang="fr-FR" dirty="0" err="1" smtClean="0"/>
              <a:t>MoldBase</a:t>
            </a:r>
            <a:endParaRPr lang="fr-FR" dirty="0" smtClean="0"/>
          </a:p>
          <a:p>
            <a:r>
              <a:rPr lang="fr-FR" dirty="0" err="1" smtClean="0">
                <a:solidFill>
                  <a:srgbClr val="FF0000"/>
                </a:solidFill>
              </a:rPr>
              <a:t>AdvancedTasks</a:t>
            </a:r>
            <a:r>
              <a:rPr lang="fr-FR" dirty="0" smtClean="0">
                <a:solidFill>
                  <a:srgbClr val="FF0000"/>
                </a:solidFill>
              </a:rPr>
              <a:t>  : </a:t>
            </a:r>
            <a:r>
              <a:rPr lang="fr-FR" dirty="0" err="1" smtClean="0">
                <a:solidFill>
                  <a:srgbClr val="FF0000"/>
                </a:solidFill>
              </a:rPr>
              <a:t>editing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pockets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352800"/>
            <a:ext cx="4953000" cy="325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You must have </a:t>
            </a:r>
            <a:r>
              <a:rPr lang="fr-FR" dirty="0" err="1" smtClean="0"/>
              <a:t>prepared</a:t>
            </a:r>
            <a:r>
              <a:rPr lang="fr-FR" dirty="0" smtClean="0"/>
              <a:t> the </a:t>
            </a:r>
            <a:r>
              <a:rPr lang="fr-FR" dirty="0" err="1" smtClean="0"/>
              <a:t>manufacturing</a:t>
            </a:r>
            <a:r>
              <a:rPr lang="fr-FR" dirty="0" smtClean="0"/>
              <a:t> surfaces.</a:t>
            </a:r>
          </a:p>
          <a:p>
            <a:r>
              <a:rPr lang="fr-FR" dirty="0" err="1" smtClean="0"/>
              <a:t>Therefore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a CATPart (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) </a:t>
            </a:r>
            <a:r>
              <a:rPr lang="fr-FR" dirty="0" err="1" smtClean="0"/>
              <a:t>containing</a:t>
            </a:r>
            <a:r>
              <a:rPr lang="fr-FR" dirty="0" smtClean="0"/>
              <a:t> the </a:t>
            </a:r>
            <a:r>
              <a:rPr lang="fr-FR" dirty="0" err="1" smtClean="0"/>
              <a:t>separated</a:t>
            </a:r>
            <a:r>
              <a:rPr lang="fr-FR" dirty="0" smtClean="0"/>
              <a:t> surfaces and </a:t>
            </a:r>
            <a:r>
              <a:rPr lang="fr-FR" dirty="0" err="1" smtClean="0"/>
              <a:t>some</a:t>
            </a:r>
            <a:r>
              <a:rPr lang="fr-FR" dirty="0" smtClean="0"/>
              <a:t> indications about position of the </a:t>
            </a:r>
            <a:r>
              <a:rPr lang="fr-FR" dirty="0" err="1" smtClean="0"/>
              <a:t>expected</a:t>
            </a:r>
            <a:r>
              <a:rPr lang="fr-FR" dirty="0" smtClean="0"/>
              <a:t> insert</a:t>
            </a:r>
          </a:p>
          <a:p>
            <a:r>
              <a:rPr lang="fr-FR" dirty="0" smtClean="0"/>
              <a:t>This information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provided</a:t>
            </a:r>
            <a:r>
              <a:rPr lang="fr-FR" dirty="0" smtClean="0"/>
              <a:t> as publications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4876800"/>
            <a:ext cx="14478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Editing</a:t>
            </a:r>
            <a:r>
              <a:rPr lang="fr-FR" dirty="0" smtClean="0"/>
              <a:t> the </a:t>
            </a:r>
            <a:r>
              <a:rPr lang="fr-FR" dirty="0" err="1" smtClean="0"/>
              <a:t>pockets</a:t>
            </a:r>
            <a:r>
              <a:rPr lang="fr-FR" dirty="0" smtClean="0"/>
              <a:t> of the Inserts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5486400" cy="5791200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The user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to </a:t>
            </a:r>
            <a:r>
              <a:rPr lang="fr-FR" dirty="0" err="1" smtClean="0"/>
              <a:t>edit</a:t>
            </a:r>
            <a:r>
              <a:rPr lang="fr-FR" dirty="0" smtClean="0"/>
              <a:t> the insert </a:t>
            </a:r>
            <a:r>
              <a:rPr lang="fr-FR" dirty="0" err="1" smtClean="0"/>
              <a:t>pockets</a:t>
            </a:r>
            <a:r>
              <a:rPr lang="fr-FR" dirty="0" smtClean="0"/>
              <a:t> ( </a:t>
            </a:r>
            <a:r>
              <a:rPr lang="fr-FR" dirty="0" err="1" smtClean="0"/>
              <a:t>independantly</a:t>
            </a:r>
            <a:r>
              <a:rPr lang="fr-FR" dirty="0" smtClean="0"/>
              <a:t> in </a:t>
            </a:r>
            <a:r>
              <a:rPr lang="fr-FR" dirty="0" err="1" smtClean="0"/>
              <a:t>CoreInsert</a:t>
            </a:r>
            <a:r>
              <a:rPr lang="fr-FR" dirty="0" smtClean="0"/>
              <a:t> and CavityInsert 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For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must set the </a:t>
            </a:r>
            <a:r>
              <a:rPr lang="fr-FR" dirty="0" err="1" smtClean="0"/>
              <a:t>parameter</a:t>
            </a:r>
            <a:r>
              <a:rPr lang="fr-FR" dirty="0" smtClean="0"/>
              <a:t> </a:t>
            </a:r>
            <a:r>
              <a:rPr lang="fr-FR" dirty="0" err="1" smtClean="0"/>
              <a:t>EditPockets</a:t>
            </a:r>
            <a:r>
              <a:rPr lang="fr-FR" dirty="0" smtClean="0"/>
              <a:t> to « </a:t>
            </a:r>
            <a:r>
              <a:rPr lang="fr-FR" dirty="0" err="1" smtClean="0"/>
              <a:t>true</a:t>
            </a:r>
            <a:r>
              <a:rPr lang="fr-FR" dirty="0" smtClean="0"/>
              <a:t> »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must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whether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wants</a:t>
            </a:r>
            <a:r>
              <a:rPr lang="fr-FR" dirty="0" smtClean="0"/>
              <a:t> « </a:t>
            </a:r>
            <a:r>
              <a:rPr lang="fr-FR" dirty="0" err="1" smtClean="0"/>
              <a:t>EscapeHoles</a:t>
            </a:r>
            <a:r>
              <a:rPr lang="fr-FR" dirty="0" smtClean="0"/>
              <a:t> » or not by </a:t>
            </a:r>
            <a:r>
              <a:rPr lang="fr-FR" dirty="0" err="1" smtClean="0"/>
              <a:t>edition</a:t>
            </a:r>
            <a:r>
              <a:rPr lang="fr-FR" dirty="0" smtClean="0"/>
              <a:t> of the </a:t>
            </a:r>
            <a:r>
              <a:rPr lang="fr-FR" dirty="0" err="1" smtClean="0"/>
              <a:t>parameter</a:t>
            </a:r>
            <a:r>
              <a:rPr lang="fr-FR" dirty="0" smtClean="0"/>
              <a:t> </a:t>
            </a:r>
            <a:r>
              <a:rPr lang="fr-FR" dirty="0" err="1" smtClean="0"/>
              <a:t>WithEscapeHole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The user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are </a:t>
            </a:r>
            <a:r>
              <a:rPr lang="fr-FR" dirty="0" err="1" smtClean="0"/>
              <a:t>displayed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edited</a:t>
            </a:r>
            <a:r>
              <a:rPr lang="fr-FR" dirty="0" smtClean="0"/>
              <a:t> </a:t>
            </a:r>
            <a:r>
              <a:rPr lang="fr-FR" dirty="0" err="1" smtClean="0"/>
              <a:t>either</a:t>
            </a:r>
            <a:r>
              <a:rPr lang="fr-FR" dirty="0" smtClean="0"/>
              <a:t> </a:t>
            </a:r>
            <a:r>
              <a:rPr lang="fr-FR" dirty="0" err="1" smtClean="0"/>
              <a:t>directly</a:t>
            </a:r>
            <a:r>
              <a:rPr lang="fr-FR" dirty="0" smtClean="0"/>
              <a:t> or via MTD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, set back the </a:t>
            </a:r>
            <a:r>
              <a:rPr lang="fr-FR" dirty="0" err="1" smtClean="0"/>
              <a:t>parameter</a:t>
            </a:r>
            <a:r>
              <a:rPr lang="fr-FR" dirty="0" smtClean="0"/>
              <a:t> </a:t>
            </a:r>
            <a:r>
              <a:rPr lang="fr-FR" dirty="0" err="1" smtClean="0"/>
              <a:t>EditPockets</a:t>
            </a:r>
            <a:r>
              <a:rPr lang="fr-FR" dirty="0" smtClean="0"/>
              <a:t> to false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762000"/>
            <a:ext cx="3581400" cy="553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458200" cy="726488"/>
          </a:xfrm>
        </p:spPr>
        <p:txBody>
          <a:bodyPr>
            <a:noAutofit/>
          </a:bodyPr>
          <a:lstStyle/>
          <a:p>
            <a:r>
              <a:rPr lang="fr-FR" sz="2000" dirty="0" smtClean="0"/>
              <a:t>Edition of Insert </a:t>
            </a:r>
            <a:r>
              <a:rPr lang="fr-FR" sz="2000" dirty="0" err="1" smtClean="0"/>
              <a:t>Pockets</a:t>
            </a:r>
            <a:r>
              <a:rPr lang="fr-FR" sz="2000" dirty="0" smtClean="0"/>
              <a:t> – </a:t>
            </a:r>
            <a:r>
              <a:rPr lang="fr-FR" sz="2000" dirty="0" err="1" smtClean="0"/>
              <a:t>available</a:t>
            </a:r>
            <a:r>
              <a:rPr lang="fr-FR" sz="2000" dirty="0" smtClean="0"/>
              <a:t> </a:t>
            </a:r>
            <a:r>
              <a:rPr lang="fr-FR" sz="2000" dirty="0" err="1" smtClean="0"/>
              <a:t>only</a:t>
            </a:r>
            <a:r>
              <a:rPr lang="fr-FR" sz="2000" dirty="0" smtClean="0"/>
              <a:t> </a:t>
            </a:r>
            <a:r>
              <a:rPr lang="fr-FR" sz="2000" dirty="0" err="1" smtClean="0"/>
              <a:t>when</a:t>
            </a:r>
            <a:r>
              <a:rPr lang="fr-FR" sz="2000" dirty="0" smtClean="0"/>
              <a:t> </a:t>
            </a:r>
            <a:r>
              <a:rPr lang="fr-FR" sz="2000" dirty="0" err="1" smtClean="0"/>
              <a:t>EditPockets</a:t>
            </a:r>
            <a:r>
              <a:rPr lang="fr-FR" sz="2000" dirty="0" smtClean="0"/>
              <a:t> = </a:t>
            </a:r>
            <a:r>
              <a:rPr lang="fr-FR" sz="2000" dirty="0" err="1" smtClean="0"/>
              <a:t>true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30480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Blip>
                <a:blip r:embed="rId3"/>
              </a:buBlip>
              <a:tabLst/>
              <a:defRPr/>
            </a:pP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It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possible to select the type of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pocket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associated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parameters</a:t>
            </a:r>
            <a:endParaRPr lang="fr-FR" sz="2400" b="1" dirty="0" smtClean="0">
              <a:solidFill>
                <a:srgbClr val="28288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219200"/>
            <a:ext cx="25241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1219200"/>
            <a:ext cx="24860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0400" y="4191000"/>
            <a:ext cx="24765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 smtClean="0"/>
          </a:p>
          <a:p>
            <a:r>
              <a:rPr lang="fr-FR" dirty="0" smtClean="0"/>
              <a:t>How to use the </a:t>
            </a:r>
            <a:r>
              <a:rPr lang="fr-FR" dirty="0" err="1" smtClean="0"/>
              <a:t>CoreCavityTemplate</a:t>
            </a:r>
            <a:endParaRPr lang="fr-FR" dirty="0" smtClean="0"/>
          </a:p>
          <a:p>
            <a:r>
              <a:rPr lang="fr-FR" dirty="0" smtClean="0"/>
              <a:t>Output of the </a:t>
            </a:r>
            <a:r>
              <a:rPr lang="fr-FR" dirty="0" err="1" smtClean="0"/>
              <a:t>CoreCavityTemplate</a:t>
            </a:r>
            <a:endParaRPr lang="fr-FR" dirty="0" smtClean="0"/>
          </a:p>
          <a:p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CoreInsert</a:t>
            </a:r>
            <a:r>
              <a:rPr lang="fr-FR" dirty="0" smtClean="0"/>
              <a:t> and CavityInsert in a </a:t>
            </a:r>
            <a:r>
              <a:rPr lang="fr-FR" dirty="0" err="1" smtClean="0"/>
              <a:t>MoldBase</a:t>
            </a:r>
            <a:endParaRPr lang="fr-FR" dirty="0" smtClean="0"/>
          </a:p>
          <a:p>
            <a:r>
              <a:rPr lang="fr-FR" dirty="0" err="1" smtClean="0">
                <a:solidFill>
                  <a:srgbClr val="FF0000"/>
                </a:solidFill>
              </a:rPr>
              <a:t>AdvancedTasks</a:t>
            </a:r>
            <a:r>
              <a:rPr lang="fr-FR" dirty="0" smtClean="0">
                <a:solidFill>
                  <a:srgbClr val="FF0000"/>
                </a:solidFill>
              </a:rPr>
              <a:t>  :  </a:t>
            </a:r>
            <a:r>
              <a:rPr lang="fr-FR" dirty="0" err="1" smtClean="0">
                <a:solidFill>
                  <a:srgbClr val="FF0000"/>
                </a:solidFill>
              </a:rPr>
              <a:t>assisting</a:t>
            </a:r>
            <a:r>
              <a:rPr lang="fr-FR" dirty="0" smtClean="0">
                <a:solidFill>
                  <a:srgbClr val="FF0000"/>
                </a:solidFill>
              </a:rPr>
              <a:t> the user </a:t>
            </a:r>
            <a:r>
              <a:rPr lang="fr-FR" dirty="0" err="1" smtClean="0">
                <a:solidFill>
                  <a:srgbClr val="FF0000"/>
                </a:solidFill>
              </a:rPr>
              <a:t>decision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Edition of the </a:t>
            </a:r>
            <a:r>
              <a:rPr lang="fr-FR" dirty="0" err="1" smtClean="0"/>
              <a:t>context</a:t>
            </a:r>
            <a:r>
              <a:rPr lang="fr-FR" dirty="0" smtClean="0"/>
              <a:t> to </a:t>
            </a:r>
            <a:r>
              <a:rPr lang="fr-FR" dirty="0" err="1" smtClean="0"/>
              <a:t>assist</a:t>
            </a:r>
            <a:r>
              <a:rPr lang="fr-FR" dirty="0" smtClean="0"/>
              <a:t> user </a:t>
            </a:r>
            <a:r>
              <a:rPr lang="fr-FR" dirty="0" err="1" smtClean="0"/>
              <a:t>decisions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0386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Blip>
                <a:blip r:embed="rId3"/>
              </a:buBlip>
              <a:tabLst/>
              <a:defRPr/>
            </a:pP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It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possible to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vizualize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the insert, the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virtual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plate or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both</a:t>
            </a:r>
            <a:endParaRPr lang="fr-FR" sz="2400" b="1" dirty="0" smtClean="0">
              <a:solidFill>
                <a:srgbClr val="28288A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Blip>
                <a:blip r:embed="rId3"/>
              </a:buBlip>
              <a:tabLst/>
              <a:defRPr/>
            </a:pP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Seeing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only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virtual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plate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useful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when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defining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pockets</a:t>
            </a:r>
            <a:endParaRPr lang="fr-FR" sz="2400" b="1" dirty="0" smtClean="0">
              <a:solidFill>
                <a:srgbClr val="28288A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Blip>
                <a:blip r:embed="rId3"/>
              </a:buBlip>
              <a:tabLst/>
              <a:defRPr/>
            </a:pP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Seeing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both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the insert and the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virtual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plate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useful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when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adjusting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the insert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depth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in the plate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Blip>
                <a:blip r:embed="rId3"/>
              </a:buBlip>
              <a:tabLst/>
              <a:defRPr/>
            </a:pP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When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using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the inserts in a Mold Structure or a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layout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virtual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plate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not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useful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should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be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hidden</a:t>
            </a:r>
            <a:endParaRPr lang="fr-FR" sz="2400" b="1" dirty="0" smtClean="0">
              <a:solidFill>
                <a:srgbClr val="28288A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Blip>
                <a:blip r:embed="rId3"/>
              </a:buBlip>
              <a:tabLst/>
              <a:defRPr/>
            </a:pP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context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can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be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done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independantly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on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both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insert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914400"/>
            <a:ext cx="8504237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Understanding</a:t>
            </a:r>
            <a:r>
              <a:rPr lang="fr-FR" dirty="0" smtClean="0"/>
              <a:t> the Shape of the </a:t>
            </a:r>
            <a:r>
              <a:rPr lang="fr-FR" dirty="0" err="1" smtClean="0"/>
              <a:t>Core</a:t>
            </a:r>
            <a:r>
              <a:rPr lang="fr-FR" dirty="0" smtClean="0"/>
              <a:t> and </a:t>
            </a:r>
            <a:r>
              <a:rPr lang="fr-FR" dirty="0" err="1" smtClean="0"/>
              <a:t>Cavity</a:t>
            </a:r>
            <a:r>
              <a:rPr lang="fr-FR" dirty="0" smtClean="0"/>
              <a:t> Insert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3352800"/>
            <a:ext cx="4114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Blip>
                <a:blip r:embed="rId3"/>
              </a:buBlip>
              <a:tabLst/>
              <a:defRPr/>
            </a:pP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Sometimes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difficult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see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shape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of the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Core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Cavity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Inserts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because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they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are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represented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closed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position.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Blip>
                <a:blip r:embed="rId3"/>
              </a:buBlip>
              <a:tabLst/>
              <a:defRPr/>
            </a:pP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One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can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select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temporarily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Opening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, in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order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see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better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. It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located</a:t>
            </a:r>
            <a:r>
              <a:rPr lang="fr-FR" sz="2400" b="1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fr-FR" sz="2400" b="1" dirty="0" err="1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CavityInsert</a:t>
            </a:r>
            <a:endParaRPr lang="fr-FR" sz="2400" b="1" dirty="0" smtClean="0">
              <a:solidFill>
                <a:srgbClr val="28288A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tabLst/>
              <a:defRPr/>
            </a:pPr>
            <a:endParaRPr lang="fr-FR" sz="2400" b="1" dirty="0" smtClean="0">
              <a:solidFill>
                <a:srgbClr val="28288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762000"/>
            <a:ext cx="660237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37609" y="3810000"/>
            <a:ext cx="530639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511175" y="1679575"/>
            <a:ext cx="7772400" cy="3476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400" dirty="0"/>
              <a:t>Thank you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28" y="990600"/>
            <a:ext cx="8229600" cy="548640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All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component (CATPart)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publications :</a:t>
            </a:r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CoreSurface</a:t>
            </a:r>
            <a:r>
              <a:rPr lang="fr-FR" dirty="0" smtClean="0"/>
              <a:t> ( surface )</a:t>
            </a:r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CavitySurface</a:t>
            </a:r>
            <a:r>
              <a:rPr lang="fr-FR" dirty="0" smtClean="0"/>
              <a:t>  ( surface )</a:t>
            </a:r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PullingDirection</a:t>
            </a:r>
            <a:r>
              <a:rPr lang="fr-FR" dirty="0" smtClean="0"/>
              <a:t> ( line )</a:t>
            </a:r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InsertCenter</a:t>
            </a:r>
            <a:r>
              <a:rPr lang="fr-FR" dirty="0" smtClean="0"/>
              <a:t> ( point )</a:t>
            </a:r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Insert_LDirection</a:t>
            </a:r>
            <a:r>
              <a:rPr lang="fr-FR" dirty="0" smtClean="0"/>
              <a:t> ( line )</a:t>
            </a:r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Model_Coreside</a:t>
            </a:r>
            <a:endParaRPr lang="fr-FR" dirty="0" smtClean="0"/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Model_Cavity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endParaRPr lang="fr-FR" dirty="0" smtClean="0"/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OuterPartingLine</a:t>
            </a:r>
            <a:r>
              <a:rPr lang="fr-FR" dirty="0" smtClean="0"/>
              <a:t> ( </a:t>
            </a:r>
            <a:r>
              <a:rPr lang="fr-FR" dirty="0" err="1" smtClean="0"/>
              <a:t>curve</a:t>
            </a:r>
            <a:r>
              <a:rPr lang="fr-FR" dirty="0" smtClean="0"/>
              <a:t> )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CoreSurface</a:t>
            </a:r>
            <a:r>
              <a:rPr lang="fr-FR" dirty="0" smtClean="0"/>
              <a:t> and </a:t>
            </a:r>
            <a:r>
              <a:rPr lang="fr-FR" dirty="0" err="1" smtClean="0"/>
              <a:t>CavitySurface</a:t>
            </a:r>
            <a:r>
              <a:rPr lang="fr-FR" dirty="0" smtClean="0"/>
              <a:t>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toward</a:t>
            </a:r>
            <a:r>
              <a:rPr lang="fr-FR" dirty="0" smtClean="0"/>
              <a:t> the </a:t>
            </a:r>
            <a:r>
              <a:rPr lang="fr-FR" dirty="0" err="1" smtClean="0"/>
              <a:t>inside</a:t>
            </a:r>
            <a:r>
              <a:rPr lang="fr-FR" dirty="0" smtClean="0"/>
              <a:t> of the plastic model,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core</a:t>
            </a:r>
            <a:r>
              <a:rPr lang="fr-FR" dirty="0" smtClean="0"/>
              <a:t> surface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toward</a:t>
            </a:r>
            <a:r>
              <a:rPr lang="fr-FR" dirty="0" smtClean="0"/>
              <a:t> </a:t>
            </a:r>
            <a:r>
              <a:rPr lang="fr-FR" dirty="0" err="1" smtClean="0"/>
              <a:t>cavity</a:t>
            </a:r>
            <a:endParaRPr lang="fr-FR" dirty="0" smtClean="0"/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cavity</a:t>
            </a:r>
            <a:r>
              <a:rPr lang="fr-FR" dirty="0" smtClean="0"/>
              <a:t> surface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toward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endParaRPr lang="fr-FR" dirty="0" smtClean="0"/>
          </a:p>
          <a:p>
            <a:pPr lvl="1"/>
            <a:r>
              <a:rPr lang="fr-FR" dirty="0" smtClean="0"/>
              <a:t>To </a:t>
            </a:r>
            <a:r>
              <a:rPr lang="fr-FR" dirty="0" err="1" smtClean="0"/>
              <a:t>quickly</a:t>
            </a:r>
            <a:r>
              <a:rPr lang="fr-FR" dirty="0" smtClean="0"/>
              <a:t> check the orientation of a surface, check the default direction of </a:t>
            </a:r>
            <a:r>
              <a:rPr lang="fr-FR" dirty="0" err="1" smtClean="0"/>
              <a:t>its</a:t>
            </a:r>
            <a:r>
              <a:rPr lang="fr-FR" dirty="0" smtClean="0"/>
              <a:t> offset surface or </a:t>
            </a:r>
            <a:r>
              <a:rPr lang="fr-FR" dirty="0" err="1" smtClean="0"/>
              <a:t>else</a:t>
            </a:r>
            <a:r>
              <a:rPr lang="fr-FR" dirty="0" smtClean="0"/>
              <a:t> </a:t>
            </a:r>
            <a:r>
              <a:rPr lang="fr-FR" dirty="0" err="1" smtClean="0"/>
              <a:t>include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as first surface of a </a:t>
            </a:r>
            <a:r>
              <a:rPr lang="fr-FR" dirty="0" err="1" smtClean="0"/>
              <a:t>join</a:t>
            </a:r>
            <a:r>
              <a:rPr lang="fr-FR" dirty="0" smtClean="0"/>
              <a:t> and </a:t>
            </a:r>
            <a:r>
              <a:rPr lang="fr-FR" dirty="0" err="1" smtClean="0"/>
              <a:t>see</a:t>
            </a:r>
            <a:r>
              <a:rPr lang="fr-FR" dirty="0" smtClean="0"/>
              <a:t> the </a:t>
            </a:r>
            <a:r>
              <a:rPr lang="fr-FR" dirty="0" err="1" smtClean="0"/>
              <a:t>arrow</a:t>
            </a:r>
            <a:endParaRPr lang="fr-FR" dirty="0" smtClean="0"/>
          </a:p>
          <a:p>
            <a:pPr lvl="1"/>
            <a:r>
              <a:rPr lang="fr-FR" dirty="0" smtClean="0"/>
              <a:t>The split of a </a:t>
            </a:r>
            <a:r>
              <a:rPr lang="fr-FR" dirty="0" err="1" smtClean="0"/>
              <a:t>solid</a:t>
            </a:r>
            <a:r>
              <a:rPr lang="fr-FR" dirty="0" smtClean="0"/>
              <a:t> model by a </a:t>
            </a:r>
            <a:r>
              <a:rPr lang="fr-FR" dirty="0" err="1" smtClean="0"/>
              <a:t>parting</a:t>
            </a:r>
            <a:r>
              <a:rPr lang="fr-FR" dirty="0" smtClean="0"/>
              <a:t> line </a:t>
            </a:r>
            <a:r>
              <a:rPr lang="fr-FR" dirty="0" err="1" smtClean="0"/>
              <a:t>produces</a:t>
            </a:r>
            <a:r>
              <a:rPr lang="fr-FR" dirty="0" smtClean="0"/>
              <a:t> </a:t>
            </a:r>
            <a:r>
              <a:rPr lang="fr-FR" dirty="0" err="1" smtClean="0"/>
              <a:t>naturally</a:t>
            </a:r>
            <a:r>
              <a:rPr lang="fr-FR" dirty="0" smtClean="0"/>
              <a:t> surfaces 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according</a:t>
            </a:r>
            <a:r>
              <a:rPr lang="fr-FR" dirty="0" smtClean="0"/>
              <a:t> to the </a:t>
            </a:r>
            <a:r>
              <a:rPr lang="fr-FR" dirty="0" err="1" smtClean="0"/>
              <a:t>above</a:t>
            </a:r>
            <a:r>
              <a:rPr lang="fr-FR" dirty="0" smtClean="0"/>
              <a:t> convention.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PullingDirection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toward</a:t>
            </a:r>
            <a:r>
              <a:rPr lang="fr-FR" dirty="0" smtClean="0"/>
              <a:t> </a:t>
            </a:r>
            <a:r>
              <a:rPr lang="fr-FR" dirty="0" err="1" smtClean="0"/>
              <a:t>cavity</a:t>
            </a:r>
            <a:r>
              <a:rPr lang="fr-FR" dirty="0" smtClean="0"/>
              <a:t> ( UP )</a:t>
            </a:r>
          </a:p>
          <a:p>
            <a:r>
              <a:rPr lang="fr-FR" dirty="0" smtClean="0"/>
              <a:t>The publication </a:t>
            </a:r>
            <a:r>
              <a:rPr lang="fr-FR" dirty="0" err="1" smtClean="0"/>
              <a:t>names</a:t>
            </a:r>
            <a:r>
              <a:rPr lang="fr-FR" dirty="0" smtClean="0"/>
              <a:t>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respected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How to use the </a:t>
            </a:r>
            <a:r>
              <a:rPr lang="fr-FR" dirty="0" err="1" smtClean="0">
                <a:solidFill>
                  <a:srgbClr val="FF0000"/>
                </a:solidFill>
              </a:rPr>
              <a:t>CoreCavityTemplate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Output of the </a:t>
            </a:r>
            <a:r>
              <a:rPr lang="fr-FR" dirty="0" err="1" smtClean="0"/>
              <a:t>CoreCavityTemplate</a:t>
            </a:r>
            <a:endParaRPr lang="fr-FR" dirty="0" smtClean="0"/>
          </a:p>
          <a:p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CoreInsert</a:t>
            </a:r>
            <a:r>
              <a:rPr lang="fr-FR" dirty="0" smtClean="0"/>
              <a:t> and CavityInsert in a </a:t>
            </a:r>
            <a:r>
              <a:rPr lang="fr-FR" dirty="0" err="1" smtClean="0"/>
              <a:t>MoldBase</a:t>
            </a:r>
            <a:endParaRPr lang="fr-FR" dirty="0" smtClean="0"/>
          </a:p>
          <a:p>
            <a:r>
              <a:rPr lang="fr-FR" dirty="0" err="1" smtClean="0"/>
              <a:t>AdvancedTasks</a:t>
            </a:r>
            <a:r>
              <a:rPr lang="fr-FR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Core</a:t>
            </a:r>
            <a:r>
              <a:rPr lang="fr-FR" dirty="0" smtClean="0"/>
              <a:t> </a:t>
            </a:r>
            <a:r>
              <a:rPr lang="fr-FR" dirty="0" err="1" smtClean="0"/>
              <a:t>Cavity</a:t>
            </a:r>
            <a:r>
              <a:rPr lang="fr-FR" dirty="0" smtClean="0"/>
              <a:t> Template : </a:t>
            </a:r>
            <a:r>
              <a:rPr lang="fr-FR" dirty="0" err="1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  <a:r>
              <a:rPr lang="fr-FR" dirty="0" err="1" smtClean="0"/>
              <a:t>Cavity</a:t>
            </a:r>
            <a:r>
              <a:rPr lang="fr-FR" dirty="0" smtClean="0"/>
              <a:t> Template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product</a:t>
            </a:r>
            <a:r>
              <a:rPr lang="fr-FR" dirty="0" smtClean="0"/>
              <a:t> structure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intended</a:t>
            </a:r>
            <a:r>
              <a:rPr lang="fr-FR" dirty="0" smtClean="0"/>
              <a:t> to </a:t>
            </a:r>
            <a:r>
              <a:rPr lang="fr-FR" u="sng" dirty="0" err="1" smtClean="0"/>
              <a:t>automatize</a:t>
            </a:r>
            <a:r>
              <a:rPr lang="fr-FR" dirty="0" smtClean="0"/>
              <a:t> and /or </a:t>
            </a:r>
            <a:r>
              <a:rPr lang="fr-FR" u="sng" dirty="0" smtClean="0"/>
              <a:t>guide</a:t>
            </a:r>
            <a:r>
              <a:rPr lang="fr-FR" dirty="0" smtClean="0"/>
              <a:t> the </a:t>
            </a:r>
            <a:r>
              <a:rPr lang="fr-FR" dirty="0" err="1" smtClean="0"/>
              <a:t>creation</a:t>
            </a:r>
            <a:r>
              <a:rPr lang="fr-FR" dirty="0" smtClean="0"/>
              <a:t> of </a:t>
            </a:r>
            <a:r>
              <a:rPr lang="fr-FR" dirty="0" err="1" smtClean="0"/>
              <a:t>core</a:t>
            </a:r>
            <a:r>
              <a:rPr lang="fr-FR" dirty="0" smtClean="0"/>
              <a:t> insert and </a:t>
            </a:r>
            <a:r>
              <a:rPr lang="fr-FR" dirty="0" err="1" smtClean="0"/>
              <a:t>cavity</a:t>
            </a:r>
            <a:r>
              <a:rPr lang="fr-FR" dirty="0" smtClean="0"/>
              <a:t> insert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product</a:t>
            </a:r>
            <a:r>
              <a:rPr lang="fr-FR" dirty="0" smtClean="0"/>
              <a:t> structure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in the directory :</a:t>
            </a:r>
          </a:p>
          <a:p>
            <a:pPr lvl="1"/>
            <a:r>
              <a:rPr lang="fr-FR" dirty="0" err="1" smtClean="0"/>
              <a:t>Intel_a</a:t>
            </a:r>
            <a:r>
              <a:rPr lang="fr-FR" dirty="0" smtClean="0"/>
              <a:t>/Startup/Tooling/MTD/</a:t>
            </a:r>
            <a:r>
              <a:rPr lang="fr-FR" dirty="0" err="1" smtClean="0"/>
              <a:t>Templates</a:t>
            </a:r>
            <a:r>
              <a:rPr lang="fr-FR" dirty="0" smtClean="0"/>
              <a:t>/</a:t>
            </a:r>
            <a:r>
              <a:rPr lang="fr-FR" dirty="0" err="1" smtClean="0"/>
              <a:t>CoreCavityTemplate</a:t>
            </a:r>
            <a:r>
              <a:rPr lang="fr-FR" dirty="0" smtClean="0"/>
              <a:t>/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root</a:t>
            </a:r>
            <a:r>
              <a:rPr lang="fr-FR" dirty="0" smtClean="0"/>
              <a:t>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product</a:t>
            </a:r>
            <a:r>
              <a:rPr lang="fr-FR" dirty="0" smtClean="0"/>
              <a:t> structure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CoreCavityTemplate.CATProduct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How to use the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  <a:r>
              <a:rPr lang="fr-FR" dirty="0" err="1" smtClean="0"/>
              <a:t>CavityTemplate</a:t>
            </a:r>
            <a:r>
              <a:rPr lang="fr-FR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3733800" cy="4814654"/>
          </a:xfrm>
        </p:spPr>
        <p:txBody>
          <a:bodyPr>
            <a:normAutofit/>
          </a:bodyPr>
          <a:lstStyle/>
          <a:p>
            <a:r>
              <a:rPr lang="fr-FR" dirty="0" smtClean="0"/>
              <a:t>The user opens the </a:t>
            </a:r>
            <a:r>
              <a:rPr lang="fr-FR" dirty="0" err="1" smtClean="0"/>
              <a:t>CoreCavityTemplate</a:t>
            </a:r>
            <a:r>
              <a:rPr lang="fr-FR" dirty="0" smtClean="0"/>
              <a:t> </a:t>
            </a:r>
            <a:r>
              <a:rPr lang="fr-FR" dirty="0" err="1" smtClean="0"/>
              <a:t>product</a:t>
            </a:r>
            <a:r>
              <a:rPr lang="fr-FR" dirty="0" smtClean="0"/>
              <a:t> structure</a:t>
            </a:r>
          </a:p>
          <a:p>
            <a:r>
              <a:rPr lang="fr-FR" dirty="0" smtClean="0"/>
              <a:t>He updates the </a:t>
            </a:r>
            <a:r>
              <a:rPr lang="fr-FR" dirty="0" err="1" smtClean="0"/>
              <a:t>project</a:t>
            </a:r>
            <a:r>
              <a:rPr lang="fr-FR" dirty="0" smtClean="0"/>
              <a:t> info and release  </a:t>
            </a:r>
          </a:p>
          <a:p>
            <a:r>
              <a:rPr lang="fr-FR" dirty="0" smtClean="0"/>
              <a:t>He </a:t>
            </a:r>
            <a:r>
              <a:rPr lang="fr-FR" dirty="0" err="1" smtClean="0"/>
              <a:t>saves</a:t>
            </a:r>
            <a:r>
              <a:rPr lang="fr-FR" dirty="0" smtClean="0"/>
              <a:t> the </a:t>
            </a:r>
            <a:r>
              <a:rPr lang="fr-FR" dirty="0" err="1" smtClean="0"/>
              <a:t>entire</a:t>
            </a:r>
            <a:r>
              <a:rPr lang="fr-FR" dirty="0" smtClean="0"/>
              <a:t> </a:t>
            </a:r>
            <a:r>
              <a:rPr lang="fr-FR" dirty="0" err="1" smtClean="0"/>
              <a:t>product</a:t>
            </a:r>
            <a:r>
              <a:rPr lang="fr-FR" dirty="0" smtClean="0"/>
              <a:t> structure  in a new directory, </a:t>
            </a:r>
            <a:r>
              <a:rPr lang="fr-FR" dirty="0" err="1" smtClean="0"/>
              <a:t>dedicated</a:t>
            </a:r>
            <a:r>
              <a:rPr lang="fr-FR" dirty="0" smtClean="0"/>
              <a:t> to the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4778" y="1447800"/>
            <a:ext cx="516922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352800" y="4267200"/>
            <a:ext cx="2971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360176"/>
            <a:ext cx="5175250" cy="249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How to Use the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  <a:r>
              <a:rPr lang="fr-FR" dirty="0" err="1" smtClean="0"/>
              <a:t>CavityTemplate</a:t>
            </a:r>
            <a:r>
              <a:rPr lang="fr-FR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572000" cy="4814654"/>
          </a:xfrm>
        </p:spPr>
        <p:txBody>
          <a:bodyPr>
            <a:normAutofit/>
          </a:bodyPr>
          <a:lstStyle/>
          <a:p>
            <a:r>
              <a:rPr lang="fr-FR" sz="2000" dirty="0" smtClean="0"/>
              <a:t>The user replaces in </a:t>
            </a:r>
            <a:r>
              <a:rPr lang="fr-FR" sz="2000" dirty="0" err="1" smtClean="0"/>
              <a:t>Assembly</a:t>
            </a:r>
            <a:r>
              <a:rPr lang="fr-FR" sz="2000" dirty="0" smtClean="0"/>
              <a:t> </a:t>
            </a:r>
            <a:r>
              <a:rPr lang="fr-FR" sz="2000" dirty="0" err="1" smtClean="0"/>
              <a:t>WorkBench</a:t>
            </a:r>
            <a:r>
              <a:rPr lang="fr-FR" sz="2000" dirty="0" smtClean="0"/>
              <a:t> the component « </a:t>
            </a:r>
            <a:r>
              <a:rPr lang="fr-FR" sz="2000" dirty="0" err="1" smtClean="0"/>
              <a:t>ManufacturingModel</a:t>
            </a:r>
            <a:r>
              <a:rPr lang="fr-FR" sz="2000" dirty="0" smtClean="0"/>
              <a:t> » by </a:t>
            </a:r>
            <a:r>
              <a:rPr lang="fr-FR" sz="2000" dirty="0" err="1" smtClean="0"/>
              <a:t>his</a:t>
            </a:r>
            <a:r>
              <a:rPr lang="fr-FR" sz="2000" dirty="0" smtClean="0"/>
              <a:t> </a:t>
            </a:r>
            <a:r>
              <a:rPr lang="fr-FR" sz="2000" dirty="0" err="1" smtClean="0"/>
              <a:t>own</a:t>
            </a:r>
            <a:r>
              <a:rPr lang="fr-FR" sz="2000" dirty="0" smtClean="0"/>
              <a:t> model (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identical</a:t>
            </a:r>
            <a:r>
              <a:rPr lang="fr-FR" sz="2000" dirty="0" smtClean="0"/>
              <a:t> publications )</a:t>
            </a:r>
          </a:p>
          <a:p>
            <a:r>
              <a:rPr lang="fr-FR" sz="2000" dirty="0" smtClean="0"/>
              <a:t>He updates </a:t>
            </a:r>
            <a:r>
              <a:rPr lang="fr-FR" sz="2000" dirty="0" err="1" smtClean="0"/>
              <a:t>everything</a:t>
            </a:r>
            <a:r>
              <a:rPr lang="fr-FR" sz="2000" dirty="0" smtClean="0"/>
              <a:t> ( ASD update, PDG update, Knowledge update )</a:t>
            </a:r>
          </a:p>
          <a:p>
            <a:r>
              <a:rPr lang="fr-FR" sz="2000" dirty="0" smtClean="0"/>
              <a:t>He </a:t>
            </a:r>
            <a:r>
              <a:rPr lang="fr-FR" sz="2000" dirty="0" err="1" smtClean="0"/>
              <a:t>saves</a:t>
            </a:r>
            <a:r>
              <a:rPr lang="fr-FR" sz="2000" dirty="0" smtClean="0"/>
              <a:t> the </a:t>
            </a:r>
            <a:r>
              <a:rPr lang="fr-FR" sz="2000" dirty="0" err="1" smtClean="0"/>
              <a:t>entire</a:t>
            </a:r>
            <a:r>
              <a:rPr lang="fr-FR" sz="2000" dirty="0" smtClean="0"/>
              <a:t> </a:t>
            </a:r>
            <a:r>
              <a:rPr lang="fr-FR" sz="2000" dirty="0" err="1" smtClean="0"/>
              <a:t>product</a:t>
            </a:r>
            <a:r>
              <a:rPr lang="fr-FR" sz="2000" dirty="0" smtClean="0"/>
              <a:t> structure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0108" y="990600"/>
            <a:ext cx="2923892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867400" y="2209800"/>
            <a:ext cx="2590800" cy="198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066800"/>
            <a:ext cx="2923892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Output of the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  <a:r>
              <a:rPr lang="fr-FR" dirty="0" err="1" smtClean="0"/>
              <a:t>CavityTemplate</a:t>
            </a:r>
            <a:r>
              <a:rPr lang="fr-FR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572000" cy="4814654"/>
          </a:xfrm>
        </p:spPr>
        <p:txBody>
          <a:bodyPr>
            <a:normAutofit/>
          </a:bodyPr>
          <a:lstStyle/>
          <a:p>
            <a:r>
              <a:rPr lang="fr-FR" sz="2000" dirty="0" smtClean="0"/>
              <a:t>The </a:t>
            </a:r>
            <a:r>
              <a:rPr lang="fr-FR" sz="2000" dirty="0" err="1" smtClean="0"/>
              <a:t>two</a:t>
            </a:r>
            <a:r>
              <a:rPr lang="fr-FR" sz="2000" dirty="0" smtClean="0"/>
              <a:t> components « CavityInsert » and « </a:t>
            </a:r>
            <a:r>
              <a:rPr lang="fr-FR" sz="2000" dirty="0" err="1" smtClean="0"/>
              <a:t>CoreInsert</a:t>
            </a:r>
            <a:r>
              <a:rPr lang="fr-FR" sz="2000" dirty="0" smtClean="0"/>
              <a:t> » are the </a:t>
            </a:r>
            <a:r>
              <a:rPr lang="fr-FR" sz="2000" dirty="0" err="1" smtClean="0"/>
              <a:t>two</a:t>
            </a:r>
            <a:r>
              <a:rPr lang="fr-FR" sz="2000" dirty="0" smtClean="0"/>
              <a:t> outputs of the </a:t>
            </a:r>
            <a:r>
              <a:rPr lang="fr-FR" sz="2000" dirty="0" err="1" smtClean="0"/>
              <a:t>CoreCavityTemplate</a:t>
            </a:r>
            <a:r>
              <a:rPr lang="fr-FR" sz="2000" dirty="0" smtClean="0"/>
              <a:t>.</a:t>
            </a:r>
          </a:p>
          <a:p>
            <a:r>
              <a:rPr lang="fr-FR" sz="2000" dirty="0" err="1" smtClean="0"/>
              <a:t>They</a:t>
            </a:r>
            <a:r>
              <a:rPr lang="fr-FR" sz="2000" dirty="0" smtClean="0"/>
              <a:t> are « </a:t>
            </a:r>
            <a:r>
              <a:rPr lang="fr-FR" sz="2000" dirty="0" err="1" smtClean="0"/>
              <a:t>almost</a:t>
            </a:r>
            <a:r>
              <a:rPr lang="fr-FR" sz="2000" dirty="0" smtClean="0"/>
              <a:t> » </a:t>
            </a:r>
            <a:r>
              <a:rPr lang="fr-FR" sz="2000" dirty="0" err="1" smtClean="0"/>
              <a:t>ready</a:t>
            </a:r>
            <a:r>
              <a:rPr lang="fr-FR" sz="2000" dirty="0" smtClean="0"/>
              <a:t> to use in MTD, as Tooling Components</a:t>
            </a:r>
          </a:p>
          <a:p>
            <a:endParaRPr lang="fr-FR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029200" y="1371600"/>
            <a:ext cx="3429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">
      <a:dk1>
        <a:srgbClr val="28288A"/>
      </a:dk1>
      <a:lt1>
        <a:sysClr val="window" lastClr="FFFFFF"/>
      </a:lt1>
      <a:dk2>
        <a:srgbClr val="28288A"/>
      </a:dk2>
      <a:lt2>
        <a:srgbClr val="EEECE1"/>
      </a:lt2>
      <a:accent1>
        <a:srgbClr val="28288A"/>
      </a:accent1>
      <a:accent2>
        <a:srgbClr val="E72200"/>
      </a:accent2>
      <a:accent3>
        <a:srgbClr val="F18E00"/>
      </a:accent3>
      <a:accent4>
        <a:srgbClr val="74B31F"/>
      </a:accent4>
      <a:accent5>
        <a:srgbClr val="28288A"/>
      </a:accent5>
      <a:accent6>
        <a:srgbClr val="E72200"/>
      </a:accent6>
      <a:hlink>
        <a:srgbClr val="28288A"/>
      </a:hlink>
      <a:folHlink>
        <a:srgbClr val="F18E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4465</TotalTime>
  <Words>1393</Words>
  <Application>Microsoft Office PowerPoint</Application>
  <PresentationFormat>On-screen Show (4:3)</PresentationFormat>
  <Paragraphs>212</Paragraphs>
  <Slides>35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Theme1</vt:lpstr>
      <vt:lpstr>Photo Editor Photo</vt:lpstr>
      <vt:lpstr>Core Cavity Template</vt:lpstr>
      <vt:lpstr>Summary</vt:lpstr>
      <vt:lpstr>Before you start :</vt:lpstr>
      <vt:lpstr>Before you start</vt:lpstr>
      <vt:lpstr>Summary</vt:lpstr>
      <vt:lpstr>Core Cavity Template : Function</vt:lpstr>
      <vt:lpstr>How to use the Core CavityTemplate :</vt:lpstr>
      <vt:lpstr>How to Use the Core CavityTemplate :</vt:lpstr>
      <vt:lpstr>Output of the Core CavityTemplate :</vt:lpstr>
      <vt:lpstr>Step1 : the split of the inserts by the core and cavity surfaces</vt:lpstr>
      <vt:lpstr>Step 1 : Adjustement to the shape of the model</vt:lpstr>
      <vt:lpstr>Step 2 : isolation of the CoreInsert and CavityInsert</vt:lpstr>
      <vt:lpstr>Summary</vt:lpstr>
      <vt:lpstr>CoreInsert and CavityInsert geometry</vt:lpstr>
      <vt:lpstr>CoreInsert and CavityInsert Ref</vt:lpstr>
      <vt:lpstr>CoreInsert and CavityInsert parameters</vt:lpstr>
      <vt:lpstr>Cavity Insert publications</vt:lpstr>
      <vt:lpstr>Core Insert publications</vt:lpstr>
      <vt:lpstr>Summary</vt:lpstr>
      <vt:lpstr>Parameters :</vt:lpstr>
      <vt:lpstr>Summary</vt:lpstr>
      <vt:lpstr>Dimensions of the Inserts</vt:lpstr>
      <vt:lpstr>Automatic  length and width dimensions for the inserts</vt:lpstr>
      <vt:lpstr>Editing length and width dimensions of the inserts</vt:lpstr>
      <vt:lpstr>Editing length  and width dimensions of the virtual plates</vt:lpstr>
      <vt:lpstr>Height of the CavityInsert</vt:lpstr>
      <vt:lpstr>Position of the Insert in the VirtualPlate</vt:lpstr>
      <vt:lpstr>Dimensions of the Inserts</vt:lpstr>
      <vt:lpstr>Summary</vt:lpstr>
      <vt:lpstr>Editing the pockets of the Inserts</vt:lpstr>
      <vt:lpstr>Edition of Insert Pockets – available only when EditPockets = true</vt:lpstr>
      <vt:lpstr>Summary</vt:lpstr>
      <vt:lpstr>Edition of the context to assist user decisions</vt:lpstr>
      <vt:lpstr>Understanding the Shape of the Core and Cavity Insert</vt:lpstr>
      <vt:lpstr>Thank you</vt:lpstr>
    </vt:vector>
  </TitlesOfParts>
  <Company>DASSAULT SYSTEMES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Tooling Demo</dc:title>
  <dc:creator>LCH</dc:creator>
  <cp:lastModifiedBy>NAN</cp:lastModifiedBy>
  <cp:revision>216</cp:revision>
  <dcterms:created xsi:type="dcterms:W3CDTF">2008-10-21T10:21:41Z</dcterms:created>
  <dcterms:modified xsi:type="dcterms:W3CDTF">2010-03-08T09:46:43Z</dcterms:modified>
</cp:coreProperties>
</file>