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D433-E6F4-4B7E-B639-19F35C7716B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E06-651C-447A-BDF7-A5A705B5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8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D433-E6F4-4B7E-B639-19F35C7716B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E06-651C-447A-BDF7-A5A705B5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D433-E6F4-4B7E-B639-19F35C7716B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E06-651C-447A-BDF7-A5A705B5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D433-E6F4-4B7E-B639-19F35C7716B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E06-651C-447A-BDF7-A5A705B5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7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D433-E6F4-4B7E-B639-19F35C7716B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E06-651C-447A-BDF7-A5A705B5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0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D433-E6F4-4B7E-B639-19F35C7716B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E06-651C-447A-BDF7-A5A705B5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4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D433-E6F4-4B7E-B639-19F35C7716B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E06-651C-447A-BDF7-A5A705B5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D433-E6F4-4B7E-B639-19F35C7716B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E06-651C-447A-BDF7-A5A705B5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3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D433-E6F4-4B7E-B639-19F35C7716B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E06-651C-447A-BDF7-A5A705B5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D433-E6F4-4B7E-B639-19F35C7716B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E06-651C-447A-BDF7-A5A705B5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D433-E6F4-4B7E-B639-19F35C7716B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5E06-651C-447A-BDF7-A5A705B5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7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D433-E6F4-4B7E-B639-19F35C7716B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5E06-651C-447A-BDF7-A5A705B5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620837"/>
          </a:xfrm>
        </p:spPr>
        <p:txBody>
          <a:bodyPr/>
          <a:lstStyle/>
          <a:p>
            <a:r>
              <a:rPr lang="en-US" altLang="zh-CN" dirty="0" err="1" smtClean="0"/>
              <a:t>Afterpulse</a:t>
            </a:r>
            <a:r>
              <a:rPr lang="en-US" altLang="zh-CN" dirty="0" smtClean="0"/>
              <a:t> Measurement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Ding </a:t>
            </a:r>
            <a:r>
              <a:rPr lang="en-US" altLang="zh-CN" dirty="0" err="1" smtClean="0"/>
              <a:t>Xun</a:t>
            </a:r>
            <a:endParaRPr lang="en-US" altLang="zh-CN" dirty="0" smtClean="0"/>
          </a:p>
          <a:p>
            <a:r>
              <a:rPr lang="en-US" altLang="zh-CN" dirty="0" smtClean="0"/>
              <a:t>QPQI</a:t>
            </a:r>
          </a:p>
          <a:p>
            <a:r>
              <a:rPr lang="en-US" altLang="zh-CN" dirty="0" smtClean="0"/>
              <a:t>USTC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00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Lateral Simulation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Space charge effects: a resistance. </a:t>
                </a:r>
                <a:r>
                  <a:rPr lang="en-US" altLang="zh-CN" b="1" dirty="0" smtClean="0"/>
                  <a:t>unit:		</a:t>
                </a:r>
                <a:r>
                  <a:rPr lang="en-US" altLang="zh-CN" b="1" smtClean="0"/>
                  <a:t>  ?</a:t>
                </a:r>
                <a:endParaRPr lang="en-US" altLang="zh-CN" b="1" dirty="0" smtClean="0"/>
              </a:p>
              <a:p>
                <a:r>
                  <a:rPr lang="en-US" altLang="zh-CN" dirty="0" smtClean="0"/>
                  <a:t>Combined with a Poisson equation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dirty="0"/>
                  <a:t> the multiplication rate of the </a:t>
                </a:r>
                <a:r>
                  <a:rPr lang="en-US" altLang="zh-CN" dirty="0" smtClean="0"/>
                  <a:t>carriers due </a:t>
                </a:r>
                <a:r>
                  <a:rPr lang="en-US" altLang="zh-CN" dirty="0"/>
                  <a:t>to impact </a:t>
                </a:r>
                <a:r>
                  <a:rPr lang="en-US" altLang="zh-CN" dirty="0" smtClean="0"/>
                  <a:t>ionization(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𝐶𝐷𝐹</m:t>
                        </m:r>
                      </m:sub>
                    </m:sSub>
                  </m:oMath>
                </a14:m>
                <a:r>
                  <a:rPr lang="en-US" altLang="zh-CN" dirty="0" smtClean="0"/>
                  <a:t>?)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altLang="zh-CN" dirty="0" smtClean="0"/>
                  <a:t>the mean depletion layer transit time(the charge density)</a:t>
                </a:r>
              </a:p>
              <a:p>
                <a:r>
                  <a:rPr lang="en-US" altLang="zh-CN" dirty="0" smtClean="0"/>
                  <a:t>Finally convoluted with the jitter before</a:t>
                </a:r>
                <a:br>
                  <a:rPr lang="en-US" altLang="zh-CN" dirty="0" smtClean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85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092" y="632931"/>
            <a:ext cx="4078871" cy="10423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541" y="1863200"/>
            <a:ext cx="1202018" cy="3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5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Lateral Simulation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Extension:</a:t>
                </a:r>
              </a:p>
              <a:p>
                <a:r>
                  <a:rPr lang="en-US" altLang="zh-CN" dirty="0" smtClean="0"/>
                  <a:t>Solve the equations step by step</a:t>
                </a:r>
              </a:p>
              <a:p>
                <a:r>
                  <a:rPr lang="en-US" altLang="zh-CN" dirty="0" smtClean="0"/>
                  <a:t>Every temporal step choose a random number in Poisson distribution whose parameter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85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092" y="1233794"/>
            <a:ext cx="4078871" cy="10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0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Dual Gate Method (Time-Correlated Carriers Counting)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First gate: photon impinging forces an avalanche (100% prob.)</a:t>
            </a:r>
          </a:p>
          <a:p>
            <a:r>
              <a:rPr lang="en-US" altLang="zh-CN" dirty="0" smtClean="0"/>
              <a:t>Second gate: change </a:t>
            </a:r>
            <a:r>
              <a:rPr lang="en-US" altLang="zh-CN" dirty="0" err="1" smtClean="0"/>
              <a:t>Toff</a:t>
            </a:r>
            <a:r>
              <a:rPr lang="en-US" altLang="zh-CN" dirty="0" smtClean="0"/>
              <a:t>, measure Pt</a:t>
            </a:r>
          </a:p>
          <a:p>
            <a:r>
              <a:rPr lang="en-US" altLang="zh-CN" dirty="0" smtClean="0"/>
              <a:t>Subtract the primary </a:t>
            </a:r>
            <a:r>
              <a:rPr lang="en-US" altLang="zh-CN" u="sng" dirty="0" smtClean="0"/>
              <a:t>dark counts prob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1400" dirty="0"/>
              <a:t>Anti M, </a:t>
            </a:r>
            <a:r>
              <a:rPr lang="en-US" altLang="zh-CN" sz="1400" dirty="0" err="1"/>
              <a:t>Tosi</a:t>
            </a:r>
            <a:r>
              <a:rPr lang="en-US" altLang="zh-CN" sz="1400" dirty="0"/>
              <a:t> A, </a:t>
            </a:r>
            <a:r>
              <a:rPr lang="en-US" altLang="zh-CN" sz="1400" dirty="0" err="1"/>
              <a:t>Acerbi</a:t>
            </a:r>
            <a:r>
              <a:rPr lang="en-US" altLang="zh-CN" sz="1400" dirty="0"/>
              <a:t> F, et al.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Modeling </a:t>
            </a:r>
            <a:r>
              <a:rPr lang="en-US" altLang="zh-CN" sz="1400" dirty="0"/>
              <a:t>of </a:t>
            </a:r>
            <a:r>
              <a:rPr lang="en-US" altLang="zh-CN" sz="1400" dirty="0" err="1"/>
              <a:t>afterpulsing</a:t>
            </a:r>
            <a:r>
              <a:rPr lang="en-US" altLang="zh-CN" sz="1400" dirty="0"/>
              <a:t> in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single-photon </a:t>
            </a:r>
            <a:r>
              <a:rPr lang="en-US" altLang="zh-CN" sz="1400" dirty="0"/>
              <a:t>avalanche </a:t>
            </a:r>
            <a:r>
              <a:rPr lang="en-US" altLang="zh-CN" sz="1400" dirty="0" smtClean="0"/>
              <a:t>diodes.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8" y="4292598"/>
            <a:ext cx="4981575" cy="20193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704114" y="3788229"/>
            <a:ext cx="2029097" cy="18810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4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Dual Gate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Total count: Ct (Ct </a:t>
                </a:r>
                <a:r>
                  <a:rPr lang="en-US" altLang="zh-CN" dirty="0" err="1" smtClean="0"/>
                  <a:t>avlanches</a:t>
                </a:r>
                <a:r>
                  <a:rPr lang="en-US" altLang="zh-CN" dirty="0" smtClean="0"/>
                  <a:t> in first gate)</a:t>
                </a:r>
              </a:p>
              <a:p>
                <a:r>
                  <a:rPr lang="en-US" altLang="zh-CN" dirty="0" err="1" smtClean="0"/>
                  <a:t>Toff</a:t>
                </a:r>
                <a:r>
                  <a:rPr lang="en-US" altLang="zh-CN" dirty="0" smtClean="0"/>
                  <a:t>=t, record </a:t>
                </a:r>
                <a:r>
                  <a:rPr lang="en-US" altLang="zh-CN" dirty="0" err="1" smtClean="0"/>
                  <a:t>Csec</a:t>
                </a:r>
                <a:r>
                  <a:rPr lang="en-US" altLang="zh-CN" dirty="0" smtClean="0"/>
                  <a:t>(t) avalanches in second gate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=∞)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Total </a:t>
                </a:r>
                <a:r>
                  <a:rPr lang="en-US" altLang="zh-CN" dirty="0" err="1" smtClean="0"/>
                  <a:t>afterpulse</a:t>
                </a:r>
                <a:r>
                  <a:rPr lang="en-US" altLang="zh-CN" dirty="0" smtClean="0"/>
                  <a:t> probability: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𝑇𝑖𝑚𝑒𝑏𝑖𝑛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Inappropriate when </a:t>
                </a:r>
                <a:r>
                  <a:rPr lang="en-US" altLang="zh-CN" dirty="0" err="1" smtClean="0"/>
                  <a:t>dcr</a:t>
                </a:r>
                <a:r>
                  <a:rPr lang="en-US" altLang="zh-CN" dirty="0" smtClean="0"/>
                  <a:t> is large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99" t="-2241" b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7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intervals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Measuring time interval between two avalanches</a:t>
            </a:r>
          </a:p>
          <a:p>
            <a:r>
              <a:rPr lang="en-US" altLang="zh-CN" dirty="0" smtClean="0"/>
              <a:t>Fit the histogram of time interval</a:t>
            </a:r>
          </a:p>
          <a:p>
            <a:r>
              <a:rPr lang="en-US" altLang="zh-CN" dirty="0" smtClean="0"/>
              <a:t>red</a:t>
            </a:r>
            <a:r>
              <a:rPr lang="en-US" altLang="zh-CN" dirty="0"/>
              <a:t> </a:t>
            </a:r>
            <a:r>
              <a:rPr lang="en-US" altLang="zh-CN" dirty="0" smtClean="0"/>
              <a:t>curve: exponential dist. of </a:t>
            </a:r>
            <a:r>
              <a:rPr lang="en-US" altLang="zh-CN" dirty="0" err="1" smtClean="0"/>
              <a:t>darkcount</a:t>
            </a:r>
            <a:r>
              <a:rPr lang="en-US" altLang="zh-CN" dirty="0" smtClean="0"/>
              <a:t> or continuous 	photon impinging</a:t>
            </a:r>
          </a:p>
          <a:p>
            <a:r>
              <a:rPr lang="en-US" altLang="zh-CN" dirty="0" err="1" smtClean="0"/>
              <a:t>Afterpulse</a:t>
            </a:r>
            <a:r>
              <a:rPr lang="en-US" altLang="zh-CN" dirty="0" smtClean="0"/>
              <a:t>: area above red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curve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342059"/>
              </p:ext>
            </p:extLst>
          </p:nvPr>
        </p:nvGraphicFramePr>
        <p:xfrm>
          <a:off x="4622562" y="2962141"/>
          <a:ext cx="4602401" cy="3214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Graph" r:id="rId3" imgW="4154760" imgH="2901600" progId="Origin50.Graph">
                  <p:embed/>
                </p:oleObj>
              </mc:Choice>
              <mc:Fallback>
                <p:oleObj name="Graph" r:id="rId3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2562" y="2962141"/>
                        <a:ext cx="4602401" cy="3214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2061882" y="3594848"/>
            <a:ext cx="3576918" cy="313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0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intervals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1038" y="1452282"/>
                <a:ext cx="8543925" cy="49933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400" dirty="0" smtClean="0"/>
                  <a:t>Total count time: C (at least two avalanches in 12us)</a:t>
                </a:r>
              </a:p>
              <a:p>
                <a:r>
                  <a:rPr lang="en-US" altLang="zh-CN" sz="2400" dirty="0" err="1" smtClean="0"/>
                  <a:t>Afterpulse</a:t>
                </a:r>
                <a:r>
                  <a:rPr lang="en-US" altLang="zh-CN" sz="2400" dirty="0" smtClean="0"/>
                  <a:t>: Ca	</a:t>
                </a:r>
                <a:r>
                  <a:rPr lang="en-US" altLang="zh-CN" sz="2400" dirty="0" err="1" smtClean="0"/>
                  <a:t>darkcount</a:t>
                </a:r>
                <a:r>
                  <a:rPr lang="en-US" altLang="zh-CN" sz="2400" dirty="0" smtClean="0"/>
                  <a:t>(continuous Photon): Cd</a:t>
                </a:r>
              </a:p>
              <a:p>
                <a:r>
                  <a:rPr lang="en-US" altLang="zh-CN" sz="2400" dirty="0" err="1" smtClean="0"/>
                  <a:t>afterpulse</a:t>
                </a:r>
                <a:r>
                  <a:rPr lang="en-US" altLang="zh-CN" sz="2400" dirty="0" smtClean="0"/>
                  <a:t> prob. in the </a:t>
                </a:r>
                <a:r>
                  <a:rPr lang="en-US" altLang="zh-CN" sz="2400" dirty="0" err="1" smtClean="0">
                    <a:solidFill>
                      <a:srgbClr val="FF0000"/>
                    </a:solidFill>
                  </a:rPr>
                  <a:t>ith</a:t>
                </a:r>
                <a:r>
                  <a:rPr lang="en-US" altLang="zh-CN" sz="2400" dirty="0" smtClean="0"/>
                  <a:t> time bin: </a:t>
                </a:r>
                <a:r>
                  <a:rPr lang="en-US" altLang="zh-CN" sz="2400" dirty="0" err="1" smtClean="0"/>
                  <a:t>Pai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dirty="0" err="1" smtClean="0"/>
                  <a:t>Pdi</a:t>
                </a:r>
                <a:r>
                  <a:rPr lang="en-US" altLang="zh-CN" sz="2400" dirty="0" smtClean="0"/>
                  <a:t> in the same way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4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𝑎𝑖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038" y="1452282"/>
                <a:ext cx="8543925" cy="4993342"/>
              </a:xfrm>
              <a:blipFill rotWithShape="0">
                <a:blip r:embed="rId3"/>
                <a:stretch>
                  <a:fillRect l="-2855" t="-2320" b="-16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879509"/>
              </p:ext>
            </p:extLst>
          </p:nvPr>
        </p:nvGraphicFramePr>
        <p:xfrm>
          <a:off x="5303599" y="3643178"/>
          <a:ext cx="4602401" cy="3214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Graph" r:id="rId4" imgW="4154760" imgH="2901600" progId="Origin50.Graph">
                  <p:embed/>
                </p:oleObj>
              </mc:Choice>
              <mc:Fallback>
                <p:oleObj name="Graph" r:id="rId4" imgW="4154760" imgH="29016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3599" y="3643178"/>
                        <a:ext cx="4602401" cy="3214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447365" y="2223247"/>
            <a:ext cx="3890682" cy="204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135908" y="2223247"/>
            <a:ext cx="457198" cy="3027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21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Interval Method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681038" y="1559859"/>
                <a:ext cx="8543925" cy="461710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Afterpulse prob. has nothing to do with </a:t>
                </a:r>
                <a:r>
                  <a:rPr lang="en-US" altLang="zh-CN" u="sng" dirty="0" smtClean="0"/>
                  <a:t>photon flux</a:t>
                </a:r>
              </a:p>
              <a:p>
                <a:r>
                  <a:rPr lang="en-US" altLang="zh-CN" dirty="0" smtClean="0"/>
                  <a:t>Measuring time window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u="sng" dirty="0" smtClean="0"/>
              </a:p>
              <a:p>
                <a:endParaRPr lang="en-US" altLang="zh-CN" u="sng" dirty="0"/>
              </a:p>
              <a:p>
                <a:endParaRPr lang="en-US" altLang="zh-CN" u="sng" dirty="0" smtClean="0"/>
              </a:p>
              <a:p>
                <a:pPr marL="0" indent="0">
                  <a:buNone/>
                </a:pPr>
                <a:r>
                  <a:rPr lang="en-US" altLang="zh-CN" sz="1400" dirty="0"/>
                  <a:t>da Silva T F, Xavier G B, von der </a:t>
                </a:r>
                <a:r>
                  <a:rPr lang="en-US" altLang="zh-CN" sz="1400" dirty="0" err="1"/>
                  <a:t>Weid</a:t>
                </a:r>
                <a:r>
                  <a:rPr lang="en-US" altLang="zh-CN" sz="1400" dirty="0"/>
                  <a:t> 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en-US" altLang="zh-CN" sz="1400" dirty="0" smtClean="0"/>
                  <a:t>J </a:t>
                </a:r>
                <a:r>
                  <a:rPr lang="en-US" altLang="zh-CN" sz="1400" dirty="0"/>
                  <a:t>P. Real-time characterization of </a:t>
                </a:r>
                <a:endParaRPr lang="en-US" altLang="zh-CN" sz="1400" dirty="0" smtClean="0"/>
              </a:p>
              <a:p>
                <a:pPr marL="0" indent="0">
                  <a:buNone/>
                </a:pPr>
                <a:r>
                  <a:rPr lang="en-US" altLang="zh-CN" sz="1400" dirty="0" smtClean="0"/>
                  <a:t>gated-mode </a:t>
                </a:r>
                <a:r>
                  <a:rPr lang="en-US" altLang="zh-CN" sz="1400" dirty="0"/>
                  <a:t>single-photon </a:t>
                </a:r>
                <a:r>
                  <a:rPr lang="en-US" altLang="zh-CN" sz="1400" dirty="0" smtClean="0"/>
                  <a:t>detectors.</a:t>
                </a: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038" y="1559859"/>
                <a:ext cx="8543925" cy="4617104"/>
              </a:xfrm>
              <a:blipFill rotWithShape="0">
                <a:blip r:embed="rId2"/>
                <a:stretch>
                  <a:fillRect l="-1285" t="-2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612" y="2577710"/>
            <a:ext cx="5700712" cy="41962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24400" y="2788024"/>
            <a:ext cx="2008094" cy="3523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100918" y="2061882"/>
            <a:ext cx="2841811" cy="31466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707341" y="2474259"/>
            <a:ext cx="2017059" cy="1066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5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Avalanche buildup and propagation effects on photon-timing jitter in Si-SPAD with non-uniform electric field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zh-CN" dirty="0"/>
              <a:t>Antonino Ingargiola, Mattia Assanelli, Andrea Gallivanoni, Ivan Rech, Massimo </a:t>
            </a:r>
            <a:r>
              <a:rPr lang="it-IT" altLang="zh-CN" dirty="0" smtClean="0"/>
              <a:t>Ghioni and </a:t>
            </a:r>
            <a:r>
              <a:rPr lang="it-IT" altLang="zh-CN" dirty="0"/>
              <a:t>Sergio Cova </a:t>
            </a:r>
            <a:br>
              <a:rPr lang="it-IT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95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Buildup Simulation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Precalculation:</a:t>
                </a:r>
              </a:p>
              <a:p>
                <a:r>
                  <a:rPr lang="en-US" altLang="zh-CN" dirty="0" smtClean="0"/>
                  <a:t>Ionization coefficient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Macroscopic coefficient: </a:t>
                </a:r>
                <a:r>
                  <a:rPr lang="en-US" altLang="zh-CN" dirty="0" err="1" smtClean="0"/>
                  <a:t>Reggiani</a:t>
                </a:r>
                <a:r>
                  <a:rPr lang="en-US" altLang="zh-CN" dirty="0" smtClean="0"/>
                  <a:t> Model</a:t>
                </a:r>
              </a:p>
              <a:p>
                <a:r>
                  <a:rPr lang="en-US" altLang="zh-CN" dirty="0" smtClean="0"/>
                  <a:t>Microscopic coefficient: </a:t>
                </a:r>
                <a:r>
                  <a:rPr lang="en-US" altLang="zh-CN" dirty="0" err="1" smtClean="0"/>
                  <a:t>Okuto</a:t>
                </a:r>
                <a:r>
                  <a:rPr lang="en-US" altLang="zh-CN" dirty="0" smtClean="0"/>
                  <a:t>-Crowell</a:t>
                </a:r>
              </a:p>
              <a:p>
                <a:r>
                  <a:rPr lang="en-US" altLang="zh-CN" dirty="0" smtClean="0"/>
                  <a:t>Calculate the table for further use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85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4224649"/>
            <a:ext cx="7993242" cy="10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8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Buildup Simulation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Set a carrier initial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Calculate the next ionization position</a:t>
                </a:r>
              </a:p>
              <a:p>
                <a:r>
                  <a:rPr lang="en-US" altLang="zh-CN" dirty="0" smtClean="0"/>
                  <a:t>Add two carriers</a:t>
                </a:r>
              </a:p>
              <a:p>
                <a:r>
                  <a:rPr lang="en-US" altLang="zh-CN" dirty="0" smtClean="0"/>
                  <a:t>Calculate the dead space( for microscopic coefficient)</a:t>
                </a:r>
              </a:p>
              <a:p>
                <a:r>
                  <a:rPr lang="en-US" altLang="zh-CN" dirty="0" smtClean="0"/>
                  <a:t>…</a:t>
                </a:r>
              </a:p>
              <a:p>
                <a:r>
                  <a:rPr lang="en-US" altLang="zh-CN" dirty="0" smtClean="0"/>
                  <a:t>Breakdown value using Oldham or McIntyre ?</a:t>
                </a:r>
              </a:p>
              <a:p>
                <a:r>
                  <a:rPr lang="en-US" altLang="zh-CN" dirty="0" smtClean="0"/>
                  <a:t>The results convoluted with TCSPC setup jitter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85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29" y="2187136"/>
            <a:ext cx="2605271" cy="9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244</Words>
  <Application>Microsoft Office PowerPoint</Application>
  <PresentationFormat>A4 纸张(210x297 毫米)</PresentationFormat>
  <Paragraphs>75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Office 主题</vt:lpstr>
      <vt:lpstr>Graph</vt:lpstr>
      <vt:lpstr>Afterpulse Measurement</vt:lpstr>
      <vt:lpstr>Dual Gate Method (Time-Correlated Carriers Counting)</vt:lpstr>
      <vt:lpstr>Dual Gate Method</vt:lpstr>
      <vt:lpstr>Time intervals Method</vt:lpstr>
      <vt:lpstr>Time intervals Method</vt:lpstr>
      <vt:lpstr>Time Interval Method</vt:lpstr>
      <vt:lpstr>Avalanche buildup and propagation effects on photon-timing jitter in Si-SPAD with non-uniform electric field</vt:lpstr>
      <vt:lpstr>Buildup Simulation</vt:lpstr>
      <vt:lpstr>Buildup Simulation</vt:lpstr>
      <vt:lpstr>Lateral Simulation</vt:lpstr>
      <vt:lpstr>Lateral Simulation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Afterpulse Measurement</dc:title>
  <dc:creator>Krasus Corres</dc:creator>
  <cp:lastModifiedBy>郑天哲</cp:lastModifiedBy>
  <cp:revision>18</cp:revision>
  <dcterms:created xsi:type="dcterms:W3CDTF">2017-04-12T12:22:48Z</dcterms:created>
  <dcterms:modified xsi:type="dcterms:W3CDTF">2017-04-14T01:54:29Z</dcterms:modified>
</cp:coreProperties>
</file>