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1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1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3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4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F7FD-EAC0-4704-9550-683ADEF68298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E773-4922-4A0A-A3B9-E2F33BE2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0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Quantative</a:t>
            </a:r>
            <a:r>
              <a:rPr lang="en-US" altLang="zh-CN" dirty="0" smtClean="0"/>
              <a:t> Method and recently experiments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Xun</a:t>
            </a:r>
            <a:r>
              <a:rPr lang="en-US" altLang="zh-CN" dirty="0" smtClean="0"/>
              <a:t> Ding</a:t>
            </a:r>
          </a:p>
          <a:p>
            <a:r>
              <a:rPr lang="en-US" altLang="zh-CN" dirty="0" err="1" smtClean="0"/>
              <a:t>Tianzhe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1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Deterministic Model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95442" cy="1878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91432" y="1742027"/>
                <a:ext cx="6268065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 electron charge densities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 hole charge densities</a:t>
                </a:r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𝐂𝐚𝐫𝐫𝐢𝐞𝐫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𝐆𝐞𝐧𝐞𝐫𝐚𝐭𝐢𝐨𝐧</m:t>
                      </m:r>
                    </m:oMath>
                  </m:oMathPara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Donor and Acceptor impurity densities (from </a:t>
                </a:r>
                <a:r>
                  <a:rPr lang="en-US" altLang="zh-CN" b="1" dirty="0"/>
                  <a:t>Finite-Element Analysis of Semiconductor Devices</a:t>
                </a:r>
                <a:r>
                  <a:rPr lang="en-US" altLang="zh-CN" b="1" dirty="0" smtClean="0"/>
                  <a:t>: </a:t>
                </a:r>
                <a:r>
                  <a:rPr lang="en-US" altLang="zh-CN" b="1" dirty="0"/>
                  <a:t>The </a:t>
                </a:r>
                <a:r>
                  <a:rPr lang="en-US" altLang="zh-CN" b="1" dirty="0" smtClean="0"/>
                  <a:t>FIELDAY </a:t>
                </a:r>
                <a:r>
                  <a:rPr lang="en-US" altLang="zh-CN" b="1" dirty="0"/>
                  <a:t>Program</a:t>
                </a:r>
                <a:r>
                  <a:rPr lang="en-US" altLang="zh-CN" dirty="0" smtClean="0"/>
                  <a:t> (1981))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32" y="1742027"/>
                <a:ext cx="6268065" cy="1775743"/>
              </a:xfrm>
              <a:prstGeom prst="rect">
                <a:avLst/>
              </a:prstGeom>
              <a:blipFill rotWithShape="0">
                <a:blip r:embed="rId3"/>
                <a:stretch>
                  <a:fillRect l="-875" t="-2062" b="-4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75" y="3701692"/>
            <a:ext cx="3483982" cy="986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191432" y="3569110"/>
                <a:ext cx="5943600" cy="2169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ele</m:t>
                    </m:r>
                  </m:oMath>
                </a14:m>
                <a:r>
                  <a:rPr lang="en-US" altLang="zh-CN" dirty="0" smtClean="0"/>
                  <a:t>ctron current densities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:  hole current densities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electron mobility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hole mobility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electrostatic potential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: electron Diffusion coefficients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 smtClean="0"/>
                  <a:t>: hole Diffusion coefficients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32" y="3569110"/>
                <a:ext cx="5943600" cy="2169120"/>
              </a:xfrm>
              <a:prstGeom prst="rect">
                <a:avLst/>
              </a:prstGeom>
              <a:blipFill rotWithShape="0">
                <a:blip r:embed="rId5"/>
                <a:stretch>
                  <a:fillRect l="-308" b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96000" y="101800"/>
                <a:ext cx="5791200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W. Van </a:t>
                </a:r>
                <a:r>
                  <a:rPr lang="en-US" altLang="zh-CN" b="1" dirty="0" err="1"/>
                  <a:t>Roosbroeck</a:t>
                </a:r>
                <a:r>
                  <a:rPr lang="en-US" altLang="zh-CN" b="1" dirty="0"/>
                  <a:t>, "Theory of Flow of Electrons and </a:t>
                </a:r>
                <a:br>
                  <a:rPr lang="en-US" altLang="zh-CN" b="1" dirty="0"/>
                </a:br>
                <a:r>
                  <a:rPr lang="en-US" altLang="zh-CN" b="1" dirty="0"/>
                  <a:t>Holes in Germanium and Other Semiconductors," </a:t>
                </a:r>
                <a:r>
                  <a:rPr lang="en-US" altLang="zh-CN" b="1" i="1" dirty="0"/>
                  <a:t>Bell Syst. </a:t>
                </a:r>
                <a:br>
                  <a:rPr lang="en-US" altLang="zh-CN" b="1" i="1" dirty="0"/>
                </a:br>
                <a:r>
                  <a:rPr lang="en-US" altLang="zh-CN" b="1" i="1" dirty="0"/>
                  <a:t>Tech. J. </a:t>
                </a:r>
                <a:r>
                  <a:rPr lang="en-US" altLang="zh-CN" b="1" dirty="0"/>
                  <a:t>29, 560-562 (1950).  </a:t>
                </a:r>
                <a:r>
                  <a:rPr lang="en-US" altLang="zh-CN" dirty="0" smtClean="0"/>
                  <a:t>(No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1800"/>
                <a:ext cx="5791200" cy="1221745"/>
              </a:xfrm>
              <a:prstGeom prst="rect">
                <a:avLst/>
              </a:prstGeom>
              <a:blipFill rotWithShape="0">
                <a:blip r:embed="rId6"/>
                <a:stretch>
                  <a:fillRect l="-842" t="-3000" r="-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991675" y="1558105"/>
            <a:ext cx="5143654" cy="2011005"/>
            <a:chOff x="991675" y="1558105"/>
            <a:chExt cx="5143654" cy="2011005"/>
          </a:xfrm>
        </p:grpSpPr>
        <p:sp>
          <p:nvSpPr>
            <p:cNvPr id="14" name="椭圆 13"/>
            <p:cNvSpPr/>
            <p:nvPr/>
          </p:nvSpPr>
          <p:spPr>
            <a:xfrm>
              <a:off x="991675" y="2917606"/>
              <a:ext cx="3795442" cy="6515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14" idx="7"/>
            </p:cNvCxnSpPr>
            <p:nvPr/>
          </p:nvCxnSpPr>
          <p:spPr>
            <a:xfrm flipV="1">
              <a:off x="4231287" y="1558105"/>
              <a:ext cx="1904042" cy="14549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6091084" y="902161"/>
            <a:ext cx="5412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R. J. Van </a:t>
            </a:r>
            <a:r>
              <a:rPr lang="en-US" altLang="zh-CN" b="1" dirty="0" err="1"/>
              <a:t>Overstraeten</a:t>
            </a:r>
            <a:r>
              <a:rPr lang="en-US" altLang="zh-CN" b="1" dirty="0"/>
              <a:t>, H. J. </a:t>
            </a:r>
            <a:r>
              <a:rPr lang="en-US" altLang="zh-CN" b="1" dirty="0" err="1"/>
              <a:t>DcMan</a:t>
            </a:r>
            <a:r>
              <a:rPr lang="en-US" altLang="zh-CN" b="1" dirty="0"/>
              <a:t>, and R. P. </a:t>
            </a:r>
            <a:r>
              <a:rPr lang="en-US" altLang="zh-CN" b="1" dirty="0" err="1"/>
              <a:t>Mertens</a:t>
            </a:r>
            <a:r>
              <a:rPr lang="en-US" altLang="zh-CN" b="1" dirty="0"/>
              <a:t>, </a:t>
            </a:r>
            <a:br>
              <a:rPr lang="en-US" altLang="zh-CN" b="1" dirty="0"/>
            </a:br>
            <a:r>
              <a:rPr lang="en-US" altLang="zh-CN" b="1" dirty="0"/>
              <a:t>"Transport Equations in Heavy Doped Silicon," </a:t>
            </a:r>
            <a:r>
              <a:rPr lang="en-US" altLang="zh-CN" b="1" i="1" dirty="0"/>
              <a:t>IEEE </a:t>
            </a:r>
            <a:br>
              <a:rPr lang="en-US" altLang="zh-CN" b="1" i="1" dirty="0"/>
            </a:br>
            <a:r>
              <a:rPr lang="en-US" altLang="zh-CN" b="1" i="1" dirty="0"/>
              <a:t>Trans. Electron Devices </a:t>
            </a:r>
            <a:r>
              <a:rPr lang="en-US" altLang="zh-CN" b="1" dirty="0"/>
              <a:t>ED-20, </a:t>
            </a:r>
            <a:r>
              <a:rPr lang="en-US" altLang="zh-CN" dirty="0"/>
              <a:t>290-298 (1973). 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838201" y="365125"/>
            <a:ext cx="5257799" cy="4430902"/>
            <a:chOff x="838201" y="365125"/>
            <a:chExt cx="5257799" cy="4430902"/>
          </a:xfrm>
        </p:grpSpPr>
        <p:grpSp>
          <p:nvGrpSpPr>
            <p:cNvPr id="17" name="组合 16"/>
            <p:cNvGrpSpPr/>
            <p:nvPr/>
          </p:nvGrpSpPr>
          <p:grpSpPr>
            <a:xfrm>
              <a:off x="991675" y="365125"/>
              <a:ext cx="5104325" cy="2651125"/>
              <a:chOff x="991675" y="365125"/>
              <a:chExt cx="5104325" cy="2651125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991675" y="1690687"/>
                <a:ext cx="3613354" cy="13255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>
                <a:stCxn id="9" idx="7"/>
                <a:endCxn id="2" idx="0"/>
              </p:cNvCxnSpPr>
              <p:nvPr/>
            </p:nvCxnSpPr>
            <p:spPr>
              <a:xfrm flipV="1">
                <a:off x="4075866" y="365125"/>
                <a:ext cx="2020134" cy="1519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838201" y="624840"/>
              <a:ext cx="5252883" cy="4171187"/>
              <a:chOff x="838201" y="624840"/>
              <a:chExt cx="5252883" cy="417118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838201" y="3668960"/>
                <a:ext cx="3948916" cy="112706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>
                <a:stCxn id="25" idx="7"/>
              </p:cNvCxnSpPr>
              <p:nvPr/>
            </p:nvCxnSpPr>
            <p:spPr>
              <a:xfrm flipV="1">
                <a:off x="4208812" y="624840"/>
                <a:ext cx="1882272" cy="32091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009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depleted region thickness does not </a:t>
            </a:r>
            <a:r>
              <a:rPr lang="en-US" altLang="zh-CN" dirty="0" smtClean="0"/>
              <a:t>change during </a:t>
            </a:r>
            <a:r>
              <a:rPr lang="en-US" altLang="zh-CN" dirty="0"/>
              <a:t>the transient</a:t>
            </a:r>
            <a:r>
              <a:rPr lang="en-US" altLang="zh-CN" dirty="0" smtClean="0"/>
              <a:t> ,assuming a doping profile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ohmic</a:t>
            </a:r>
            <a:r>
              <a:rPr lang="en-US" altLang="zh-CN" dirty="0"/>
              <a:t> path due to </a:t>
            </a:r>
            <a:r>
              <a:rPr lang="en-US" altLang="zh-CN" dirty="0" smtClean="0"/>
              <a:t>the neutral </a:t>
            </a:r>
            <a:r>
              <a:rPr lang="en-US" altLang="zh-CN" dirty="0"/>
              <a:t>regions is accounted for </a:t>
            </a:r>
            <a:r>
              <a:rPr lang="en-US" altLang="zh-CN" dirty="0" smtClean="0"/>
              <a:t>by introducing </a:t>
            </a:r>
            <a:r>
              <a:rPr lang="en-US" altLang="zh-CN" dirty="0"/>
              <a:t>an </a:t>
            </a:r>
            <a:r>
              <a:rPr lang="en-US" altLang="zh-CN" dirty="0" smtClean="0"/>
              <a:t>equivalent lumped </a:t>
            </a:r>
            <a:r>
              <a:rPr lang="en-US" altLang="zh-CN" dirty="0"/>
              <a:t>resistor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65" y="3830587"/>
            <a:ext cx="4191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Simulation of realistic devices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detector may be described as an ensemble of </a:t>
            </a:r>
            <a:r>
              <a:rPr lang="en-US" altLang="zh-CN" dirty="0" smtClean="0"/>
              <a:t>elementary</a:t>
            </a:r>
            <a:br>
              <a:rPr lang="en-US" altLang="zh-CN" dirty="0" smtClean="0"/>
            </a:br>
            <a:r>
              <a:rPr lang="en-US" altLang="zh-CN" dirty="0" smtClean="0"/>
              <a:t>devices </a:t>
            </a:r>
            <a:r>
              <a:rPr lang="en-US" altLang="zh-CN" dirty="0"/>
              <a:t>connected in </a:t>
            </a:r>
            <a:r>
              <a:rPr lang="en-US" altLang="zh-CN" dirty="0" smtClean="0"/>
              <a:t>parallel, where as the neutral regions in the structure of Fig have been described with a resistor network.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53" y="3367549"/>
            <a:ext cx="4152900" cy="198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53" y="3048768"/>
            <a:ext cx="2962275" cy="111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79681" y="3088865"/>
                <a:ext cx="3283053" cy="72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/>
                  <a:t>: saturated space charge effect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681" y="3088865"/>
                <a:ext cx="3283053" cy="727635"/>
              </a:xfrm>
              <a:prstGeom prst="rect">
                <a:avLst/>
              </a:prstGeom>
              <a:blipFill rotWithShape="0">
                <a:blip r:embed="rId4"/>
                <a:stretch>
                  <a:fillRect t="-36975" b="-116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283" y="4430043"/>
            <a:ext cx="2607398" cy="7846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18997" y="3977324"/>
            <a:ext cx="4081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Ref:</a:t>
            </a:r>
            <a:r>
              <a:rPr lang="it-IT" altLang="zh-CN" b="1" dirty="0"/>
              <a:t>Simulazione di fenomeni </a:t>
            </a:r>
            <a:r>
              <a:rPr lang="it-IT" altLang="zh-CN" b="1" dirty="0" smtClean="0"/>
              <a:t>di trasporto </a:t>
            </a:r>
            <a:r>
              <a:rPr lang="it-IT" altLang="zh-CN" b="1" dirty="0"/>
              <a:t>e di </a:t>
            </a:r>
            <a:r>
              <a:rPr lang="it-IT" altLang="zh-CN" b="1" dirty="0" smtClean="0"/>
              <a:t>fotoemissione in </a:t>
            </a:r>
            <a:r>
              <a:rPr lang="it-IT" altLang="zh-CN" b="1" dirty="0"/>
              <a:t>dispositivi a valanga per </a:t>
            </a:r>
            <a:r>
              <a:rPr lang="it-IT" altLang="zh-CN" b="1" dirty="0" smtClean="0"/>
              <a:t>la rivelazione </a:t>
            </a:r>
            <a:r>
              <a:rPr lang="it-IT" altLang="zh-CN" b="1" dirty="0"/>
              <a:t>di singoli fotoni</a:t>
            </a:r>
            <a:r>
              <a:rPr lang="it-IT" altLang="zh-CN" b="1" dirty="0" smtClean="0"/>
              <a:t>,”Ph.D. Dissertation,A.Spinelli</a:t>
            </a:r>
            <a:r>
              <a:rPr lang="it-IT" altLang="zh-CN" dirty="0"/>
              <a:t/>
            </a:r>
            <a:br>
              <a:rPr lang="it-IT" altLang="zh-CN" dirty="0"/>
            </a:br>
            <a:r>
              <a:rPr lang="it-IT" altLang="zh-CN" dirty="0" smtClean="0"/>
              <a:t>???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790" y="5740197"/>
            <a:ext cx="2867025" cy="657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65" y="5615476"/>
            <a:ext cx="4133850" cy="828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950580" y="5571893"/>
            <a:ext cx="3067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Ref: </a:t>
            </a:r>
            <a:r>
              <a:rPr lang="en-US" altLang="zh-CN" b="1" dirty="0" err="1"/>
              <a:t>Quasistatic</a:t>
            </a:r>
            <a:r>
              <a:rPr lang="en-US" altLang="zh-CN" b="1" dirty="0"/>
              <a:t> Approximation for Semiconductor Avalanches</a:t>
            </a:r>
            <a:r>
              <a:rPr lang="en-US" altLang="zh-CN" dirty="0"/>
              <a:t> (1970)</a:t>
            </a:r>
          </a:p>
          <a:p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586748" y="5043948"/>
            <a:ext cx="1297858" cy="69624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980260" y="3949235"/>
            <a:ext cx="324157" cy="18586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Avalanche </a:t>
            </a:r>
            <a:r>
              <a:rPr lang="en-US" altLang="zh-CN" dirty="0"/>
              <a:t>transients in shallow p-n junctions biased above breakdown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19887" cy="890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66619" y="1690688"/>
                <a:ext cx="5368413" cy="12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: Transverse diffusion coefficient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carrier generation rates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19" y="1690688"/>
                <a:ext cx="5368413" cy="1217128"/>
              </a:xfrm>
              <a:prstGeom prst="rect">
                <a:avLst/>
              </a:prstGeom>
              <a:blipFill rotWithShape="0">
                <a:blip r:embed="rId3"/>
                <a:stretch>
                  <a:fillRect t="-2500" b="-66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0" y="3459177"/>
            <a:ext cx="5309146" cy="1673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66618" y="3297400"/>
                <a:ext cx="5368413" cy="149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For realistic device:</a:t>
                </a:r>
              </a:p>
              <a:p>
                <a:r>
                  <a:rPr lang="en-US" altLang="zh-CN" dirty="0"/>
                  <a:t>describe the shallow junction detector as </a:t>
                </a:r>
                <a:r>
                  <a:rPr lang="en-US" altLang="zh-CN" dirty="0" smtClean="0"/>
                  <a:t>an ensemble </a:t>
                </a:r>
                <a:r>
                  <a:rPr lang="en-US" altLang="zh-CN" dirty="0"/>
                  <a:t>of elementary diodes connected </a:t>
                </a:r>
                <a:r>
                  <a:rPr lang="en-US" altLang="zh-CN" dirty="0" smtClean="0"/>
                  <a:t>in parallel, for each elementary size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D:average transverse </a:t>
                </a:r>
                <a:r>
                  <a:rPr lang="en-US" altLang="zh-CN" smtClean="0"/>
                  <a:t>diffusion coefficients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18" y="3297400"/>
                <a:ext cx="5368413" cy="1499257"/>
              </a:xfrm>
              <a:prstGeom prst="rect">
                <a:avLst/>
              </a:prstGeom>
              <a:blipFill rotWithShape="0">
                <a:blip r:embed="rId5"/>
                <a:stretch>
                  <a:fillRect l="-1022" t="-2439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20" y="5459287"/>
            <a:ext cx="5872315" cy="519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533535" y="4653705"/>
                <a:ext cx="5471652" cy="213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Ref: </a:t>
                </a:r>
                <a:r>
                  <a:rPr lang="en-US" altLang="zh-CN" b="1" dirty="0" err="1" smtClean="0"/>
                  <a:t>Quasistatic</a:t>
                </a:r>
                <a:r>
                  <a:rPr lang="en-US" altLang="zh-CN" b="1" dirty="0" smtClean="0"/>
                  <a:t> </a:t>
                </a:r>
                <a:r>
                  <a:rPr lang="en-US" altLang="zh-CN" b="1" dirty="0"/>
                  <a:t>Approximation </a:t>
                </a:r>
                <a:r>
                  <a:rPr lang="en-US" altLang="zh-CN" b="1" dirty="0" smtClean="0"/>
                  <a:t>for Semiconductor </a:t>
                </a:r>
                <a:r>
                  <a:rPr lang="en-US" altLang="zh-CN" b="1" dirty="0"/>
                  <a:t>Avalanches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(1970)</a:t>
                </a:r>
              </a:p>
              <a:p>
                <a:r>
                  <a:rPr lang="en-US" altLang="zh-CN" dirty="0" smtClean="0"/>
                  <a:t>K: ionization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 smtClean="0"/>
                  <a:t>?</a:t>
                </a:r>
              </a:p>
              <a:p>
                <a:r>
                  <a:rPr lang="en-US" altLang="zh-CN" b="1" dirty="0" smtClean="0"/>
                  <a:t>Ref</a:t>
                </a:r>
                <a:r>
                  <a:rPr lang="zh-CN" altLang="en-US" b="1" dirty="0" smtClean="0"/>
                  <a:t>（</a:t>
                </a:r>
                <a:r>
                  <a:rPr lang="en-US" altLang="zh-CN" b="1" dirty="0" smtClean="0"/>
                  <a:t>integral</a:t>
                </a:r>
                <a:r>
                  <a:rPr lang="zh-CN" altLang="en-US" b="1" dirty="0" smtClean="0"/>
                  <a:t>）</a:t>
                </a:r>
                <a:r>
                  <a:rPr lang="en-US" altLang="zh-CN" dirty="0" smtClean="0"/>
                  <a:t>:</a:t>
                </a:r>
                <a:r>
                  <a:rPr lang="en-US" altLang="zh-CN" b="1" dirty="0"/>
                  <a:t>Reliability Issues in High-Voltage Semiconductor </a:t>
                </a:r>
                <a:r>
                  <a:rPr lang="en-US" altLang="zh-CN" b="1" dirty="0" smtClean="0"/>
                  <a:t>Devices, </a:t>
                </a:r>
                <a:r>
                  <a:rPr lang="en-US" altLang="zh-CN" b="1" dirty="0" err="1" smtClean="0"/>
                  <a:t>Dissertation,Oliver</a:t>
                </a:r>
                <a:r>
                  <a:rPr lang="en-US" altLang="zh-CN" b="1" dirty="0" smtClean="0"/>
                  <a:t> </a:t>
                </a:r>
                <a:r>
                  <a:rPr lang="en-US" altLang="zh-CN" b="1" dirty="0" err="1" smtClean="0"/>
                  <a:t>Tribel</a:t>
                </a:r>
                <a:r>
                  <a:rPr lang="en-US" altLang="zh-CN" b="1" dirty="0" smtClean="0"/>
                  <a:t>(1977)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/>
                  <a:t> maximum electric field,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 smtClean="0"/>
                  <a:t> breakdown electric field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include space charge effect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5" y="4653705"/>
                <a:ext cx="5471652" cy="2130263"/>
              </a:xfrm>
              <a:prstGeom prst="rect">
                <a:avLst/>
              </a:prstGeom>
              <a:blipFill rotWithShape="0">
                <a:blip r:embed="rId7"/>
                <a:stretch>
                  <a:fillRect l="-1003" t="-1429" r="-669" b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49" y="1532044"/>
            <a:ext cx="10918882" cy="4944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2671" y="235974"/>
            <a:ext cx="11002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DCR Test in 852</a:t>
            </a:r>
          </a:p>
          <a:p>
            <a:r>
              <a:rPr lang="en-US" altLang="zh-CN" sz="2800" dirty="0" smtClean="0"/>
              <a:t>Including  1 </a:t>
            </a:r>
            <a:r>
              <a:rPr lang="en-US" altLang="zh-CN" sz="2800" dirty="0" err="1" smtClean="0"/>
              <a:t>nonano</a:t>
            </a:r>
            <a:r>
              <a:rPr lang="en-US" altLang="zh-CN" sz="2800" dirty="0" smtClean="0"/>
              <a:t> in 2014, 1 </a:t>
            </a:r>
            <a:r>
              <a:rPr lang="en-US" altLang="zh-CN" sz="2800" dirty="0" err="1" smtClean="0"/>
              <a:t>nano</a:t>
            </a:r>
            <a:r>
              <a:rPr lang="en-US" altLang="zh-CN" sz="2800" dirty="0" smtClean="0"/>
              <a:t> and 2 </a:t>
            </a:r>
            <a:r>
              <a:rPr lang="en-US" altLang="zh-CN" sz="2800" dirty="0" err="1" smtClean="0"/>
              <a:t>nonano</a:t>
            </a:r>
            <a:r>
              <a:rPr lang="en-US" altLang="zh-CN" sz="2800" dirty="0" smtClean="0"/>
              <a:t> in 2017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42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184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Office 主题</vt:lpstr>
      <vt:lpstr>Quantative Method and recently experiments</vt:lpstr>
      <vt:lpstr>Deterministic Model</vt:lpstr>
      <vt:lpstr>Assumption</vt:lpstr>
      <vt:lpstr>Simulation of realistic devices </vt:lpstr>
      <vt:lpstr> Avalanche transients in shallow p-n junctions biased above breakdown  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Deterministic Model and Quantization Method</dc:title>
  <dc:creator>郑天哲</dc:creator>
  <cp:lastModifiedBy>郑天哲</cp:lastModifiedBy>
  <cp:revision>59</cp:revision>
  <dcterms:created xsi:type="dcterms:W3CDTF">2017-04-04T13:45:58Z</dcterms:created>
  <dcterms:modified xsi:type="dcterms:W3CDTF">2017-04-07T01:44:26Z</dcterms:modified>
</cp:coreProperties>
</file>