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0" r:id="rId4"/>
    <p:sldId id="258" r:id="rId5"/>
    <p:sldId id="262" r:id="rId6"/>
    <p:sldId id="276" r:id="rId7"/>
    <p:sldId id="279" r:id="rId8"/>
    <p:sldId id="277" r:id="rId9"/>
    <p:sldId id="273" r:id="rId10"/>
    <p:sldId id="272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7367" autoAdjust="0"/>
  </p:normalViewPr>
  <p:slideViewPr>
    <p:cSldViewPr snapToGrid="0">
      <p:cViewPr varScale="1">
        <p:scale>
          <a:sx n="75" d="100"/>
          <a:sy n="75" d="100"/>
        </p:scale>
        <p:origin x="96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500;&#1497;&#1502;&#1493;&#1491;&#1497;&#1501;%20&#1493;&#1508;&#1512;&#1493;&#1497;&#1497;&#1511;&#1496;&#1497;&#1501;\Data%20Analyst\UpScale%20Analytics\Projects\Project%203\Project_3_PV%20(version%20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[Project_3_PV (version 2).xlsx]Electronic!PivotTable35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Monthly Sales vs.</a:t>
            </a:r>
            <a:r>
              <a:rPr lang="en-US" baseline="0"/>
              <a:t> Current Inventory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</c:pivotFmt>
      <c:pivotFmt>
        <c:idx val="11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</c:pivotFmt>
      <c:pivotFmt>
        <c:idx val="19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Electronic!$L$4</c:f>
              <c:strCache>
                <c:ptCount val="1"/>
                <c:pt idx="0">
                  <c:v>Avg Monthly Unit 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EA-4DFC-AED7-6F59C819C63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EA-4DFC-AED7-6F59C819C63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EA-4DFC-AED7-6F59C819C63B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EA-4DFC-AED7-6F59C819C63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EA-4DFC-AED7-6F59C819C6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Electronic!$K$5:$K$8</c:f>
              <c:strCache>
                <c:ptCount val="3"/>
                <c:pt idx="0">
                  <c:v>Colorbuds</c:v>
                </c:pt>
                <c:pt idx="1">
                  <c:v>Gamer Headphones</c:v>
                </c:pt>
                <c:pt idx="2">
                  <c:v>Toy Robot</c:v>
                </c:pt>
              </c:strCache>
            </c:strRef>
          </c:cat>
          <c:val>
            <c:numRef>
              <c:f>Electronic!$L$5:$L$8</c:f>
              <c:numCache>
                <c:formatCode>#,##0</c:formatCode>
                <c:ptCount val="3"/>
                <c:pt idx="0">
                  <c:v>3240</c:v>
                </c:pt>
                <c:pt idx="1">
                  <c:v>1288</c:v>
                </c:pt>
                <c:pt idx="2">
                  <c:v>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EA-4DFC-AED7-6F59C819C63B}"/>
            </c:ext>
          </c:extLst>
        </c:ser>
        <c:ser>
          <c:idx val="1"/>
          <c:order val="1"/>
          <c:tx>
            <c:strRef>
              <c:f>Electronic!$M$4</c:f>
              <c:strCache>
                <c:ptCount val="1"/>
                <c:pt idx="0">
                  <c:v>Inv Total Stock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6EA-4DFC-AED7-6F59C819C63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6EA-4DFC-AED7-6F59C819C63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6EA-4DFC-AED7-6F59C819C63B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6EA-4DFC-AED7-6F59C819C63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6EA-4DFC-AED7-6F59C819C6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Electronic!$K$5:$K$8</c:f>
              <c:strCache>
                <c:ptCount val="3"/>
                <c:pt idx="0">
                  <c:v>Colorbuds</c:v>
                </c:pt>
                <c:pt idx="1">
                  <c:v>Gamer Headphones</c:v>
                </c:pt>
                <c:pt idx="2">
                  <c:v>Toy Robot</c:v>
                </c:pt>
              </c:strCache>
            </c:strRef>
          </c:cat>
          <c:val>
            <c:numRef>
              <c:f>Electronic!$M$5:$M$8</c:f>
              <c:numCache>
                <c:formatCode>#,##0</c:formatCode>
                <c:ptCount val="3"/>
                <c:pt idx="0">
                  <c:v>1159</c:v>
                </c:pt>
                <c:pt idx="1">
                  <c:v>637</c:v>
                </c:pt>
                <c:pt idx="2">
                  <c:v>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6EA-4DFC-AED7-6F59C819C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1111777199"/>
        <c:axId val="827750159"/>
      </c:barChart>
      <c:catAx>
        <c:axId val="111177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750159"/>
        <c:crosses val="autoZero"/>
        <c:auto val="1"/>
        <c:lblAlgn val="ctr"/>
        <c:lblOffset val="100"/>
        <c:noMultiLvlLbl val="0"/>
      </c:catAx>
      <c:valAx>
        <c:axId val="827750159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11177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F5EBE-0960-4AB9-9F1F-F5B568E091C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DAEB7-E447-4B87-909E-13E58323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לשנות את כיוון החץ מכיוון ה-8% לכיוון המרווח (כמו בינואר 17)</a:t>
            </a:r>
            <a:br>
              <a:rPr lang="en-US" dirty="0"/>
            </a:br>
            <a:r>
              <a:rPr lang="he-IL" dirty="0"/>
              <a:t>להשאיר רק את המספר בהתחלה והסוף.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8E2C-0B98-489B-B518-E473CCA1EC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להוריד את ה26</a:t>
            </a:r>
            <a:endParaRPr lang="en-US" dirty="0"/>
          </a:p>
          <a:p>
            <a:pPr algn="r" rtl="1"/>
            <a:r>
              <a:rPr lang="he-IL" dirty="0"/>
              <a:t>כותרת לגרף: </a:t>
            </a:r>
            <a:r>
              <a:rPr lang="en-US" dirty="0"/>
              <a:t>Units Sold per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8E2C-0B98-489B-B518-E473CCA1EC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Electronic’s</a:t>
            </a:r>
            <a:r>
              <a:rPr lang="en-US" dirty="0"/>
              <a:t> product sales trend</a:t>
            </a:r>
          </a:p>
          <a:p>
            <a:r>
              <a:rPr lang="he-IL" dirty="0"/>
              <a:t>להוריד את המספרים משני המוצרים הנוספים</a:t>
            </a:r>
            <a:br>
              <a:rPr lang="en-US" dirty="0"/>
            </a:br>
            <a:r>
              <a:rPr lang="he-IL" dirty="0"/>
              <a:t>לשנות את הצבע לכתום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DAEB7-E447-4B87-909E-13E58323A9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entury Gothic" panose="020B0502020202020204" pitchFamily="34" charset="0"/>
              </a:rPr>
              <a:t>Electronics: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entury Gothic" panose="020B0502020202020204" pitchFamily="34" charset="0"/>
              </a:rPr>
              <a:t>the second most profitable category, In a continuous decline since January 2017.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entury Gothic" panose="020B0502020202020204" pitchFamily="34" charset="0"/>
              </a:rPr>
              <a:t>decreased by 68% in 21 months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DAEB7-E447-4B87-909E-13E58323A9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4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74FC-092C-FB91-1E5B-87FEB3C33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A21E-36B2-7840-1E14-DBA25863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D352-9E21-EC34-6AE4-3464DDAD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F884-43DB-655E-BF55-71D8E75C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4FFA-E180-CDBA-62B5-BB4DA327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E382-E3D3-A08A-2055-C20E2873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2FF33-6266-8871-9131-81AE6813F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9968-C55F-FE97-2E71-6032A68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2A1B-54C7-6665-EFB0-6F45A4B6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1AC1-1177-5F99-9C56-4641FD0B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5E30D-3816-0EF0-6728-69D9E6C65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4DA2A-53FC-0F80-A596-E506968B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7B22-CE44-8597-D6A2-2B407532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8FC4-BE3A-68B7-D950-9B62F21B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711C-A4C7-E290-8D56-17E932C8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D4C5-E035-6831-957A-9A365857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F597-93ED-CBD1-96D1-6A06C5DD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8E27-0277-7D57-F210-BD1AAA36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C1308-9117-37AB-DEF5-BB67153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076A-E18E-22A9-AB7A-5FF46FEE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D09D-9777-8FF5-2465-668687A2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D826-FC2E-D8A3-1F45-C49F6273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E1E3-32CC-BC69-39F8-8DBC5957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B5F5-5234-0A81-B1BA-E0291528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C418-3946-2BB1-9B46-2BDA28ED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1BB-EB5C-1761-8006-8C51F916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09F2-4CA0-FB48-46CF-AAFD98F1C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3BEDB-27E0-75E4-9796-EDF04229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BDB7E-C1A2-00DE-17E5-F6F2CF45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1B084-AED7-E2B0-B218-6C713571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0600D-2AF0-8326-CDDF-9F6FF08F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E62A-E666-98F2-D8E8-03661493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B4996-5A9F-E9FC-0132-7C96F08AA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8CE9A-C98C-7FDC-FAA6-8740DEAC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139A7-6537-971B-B5E6-491739206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0F1CD-FAB5-9898-0735-054625C96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E744F-A16D-9EAD-BBAB-7C684475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189A4-DF91-9213-2A8C-EA440815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21231-BEA0-29A7-77D6-591DE08B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707-678C-BF38-6D1F-D0EE4BC3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3C188-6909-D541-2B25-6ECDC7C3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73C99-2A3D-5A7B-FABB-D9376C71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756E0-1B29-1F36-CEC9-1B648FD5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1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A1933-6F68-4079-5FA5-0A815F5F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D297A-725C-CF9F-7CC5-140A3EDF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7523-F71B-69A6-370C-598F2015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1D60-48FA-558C-3D09-20DEC449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0DB2-7444-F190-0453-FA5B74CD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3CCF-8B70-8B01-5414-1FFF2DF2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FE5C-0539-6ED1-2A6E-D5F93A1C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79B8-AD91-F7D5-B529-C1CC24FD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BECF-79BA-511D-D368-1D983194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99B0-0CC7-046A-A709-E046E492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87657-E96B-D1C1-2CD1-70EC752D7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C8A9-F257-A397-0A3E-30A669D3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363E9-F8DA-FC91-D8D9-6DFFAFB0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DEF87-4D7C-4A18-6960-8E38DD4B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65911-5952-2D2E-5B15-5964FE09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C3899-D54B-982D-8C08-7DDBE84B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1369-9EC2-4701-3A56-F05A52FB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F512-99F7-30FC-B06A-1D3A0DDE4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378E-BCFC-4077-BBCA-17A7DF558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C086-4E88-4D40-A571-8376687D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519B-6EFE-920B-7322-A2683C3C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39C5-3B46-4EFA-9043-3BC05016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8446-D0FF-E357-C1F9-F87F07452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294" y="2408515"/>
            <a:ext cx="6699963" cy="2040967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MAVEN TOY</a:t>
            </a:r>
            <a:r>
              <a:rPr lang="en-US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S</a:t>
            </a:r>
            <a:r>
              <a:rPr lang="en-GB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 SALES ANALYSIS</a:t>
            </a:r>
            <a:endParaRPr lang="en-IL" sz="6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615C0-84A2-827D-1107-CDF6DD867C53}"/>
              </a:ext>
            </a:extLst>
          </p:cNvPr>
          <p:cNvCxnSpPr/>
          <p:nvPr/>
        </p:nvCxnSpPr>
        <p:spPr>
          <a:xfrm>
            <a:off x="9428922" y="1941326"/>
            <a:ext cx="0" cy="29753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1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9786-6C83-86BB-F211-787AF431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79"/>
            <a:ext cx="10515600" cy="1291397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entury Gothic" panose="020B0502020202020204" pitchFamily="34" charset="0"/>
              </a:rPr>
              <a:t>Despite major growth coming from </a:t>
            </a:r>
            <a:r>
              <a:rPr lang="en-US" sz="2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Barrel O’ Slime</a:t>
            </a:r>
            <a:r>
              <a:rPr lang="en-US" sz="2200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>
                <a:latin typeface="Century Gothic" panose="020B0502020202020204" pitchFamily="34" charset="0"/>
              </a:rPr>
              <a:t>and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Magic Sand</a:t>
            </a:r>
            <a:r>
              <a:rPr lang="en-US" sz="2200" dirty="0">
                <a:latin typeface="Century Gothic" panose="020B0502020202020204" pitchFamily="34" charset="0"/>
              </a:rPr>
              <a:t>, a steep decline in sales starting on Q2-2018</a:t>
            </a:r>
            <a:br>
              <a:rPr lang="en-US" sz="2200" dirty="0">
                <a:latin typeface="Century Gothic" panose="020B0502020202020204" pitchFamily="34" charset="0"/>
              </a:rPr>
            </a:br>
            <a:r>
              <a:rPr lang="en-US" sz="2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PlayDoh</a:t>
            </a:r>
            <a:r>
              <a:rPr lang="en-US" sz="22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Can</a:t>
            </a:r>
            <a:r>
              <a:rPr lang="en-US" sz="22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>
                <a:latin typeface="Century Gothic" panose="020B0502020202020204" pitchFamily="34" charset="0"/>
              </a:rPr>
              <a:t>seems to be our best seller product, maintaining consistent growth in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12BE2-6044-B80D-E52C-8C45E2AD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888434"/>
            <a:ext cx="8256842" cy="4434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D0B0B8-BD8E-A94C-F957-ECA11186F95F}"/>
              </a:ext>
            </a:extLst>
          </p:cNvPr>
          <p:cNvSpPr txBox="1"/>
          <p:nvPr/>
        </p:nvSpPr>
        <p:spPr>
          <a:xfrm>
            <a:off x="9078477" y="1888434"/>
            <a:ext cx="3054626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Action Item:</a:t>
            </a:r>
            <a:br>
              <a:rPr lang="en-US" sz="1400" b="1" dirty="0">
                <a:latin typeface="Century Gothic" panose="020B0502020202020204" pitchFamily="34" charset="0"/>
              </a:rPr>
            </a:br>
            <a:endParaRPr lang="en-US" sz="1400" b="1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Monitor sales Performance of Barrel O’ Slime and Magic Sand and consider replacing it with new trendy products.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Review a price change for PlayDoh Can and its affect on profit after conducting an A/B test in stores    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2" name="Graphic 11" descr="Lights On with solid fill">
            <a:extLst>
              <a:ext uri="{FF2B5EF4-FFF2-40B4-BE49-F238E27FC236}">
                <a16:creationId xmlns:a16="http://schemas.microsoft.com/office/drawing/2014/main" id="{97738758-07EB-A8DB-38BF-7C0784A8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8843" y="1253030"/>
            <a:ext cx="584092" cy="5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0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EE1111-D7EA-43BF-BA6D-05831242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331411"/>
            <a:ext cx="10058400" cy="901041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entury Gothic" panose="020B0502020202020204" pitchFamily="34" charset="0"/>
              </a:rPr>
              <a:t>Main Findings</a:t>
            </a:r>
            <a:endParaRPr lang="en-IL" sz="36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39EE5-3301-42C8-91F8-C70E86FAD867}"/>
              </a:ext>
            </a:extLst>
          </p:cNvPr>
          <p:cNvSpPr/>
          <p:nvPr/>
        </p:nvSpPr>
        <p:spPr>
          <a:xfrm>
            <a:off x="856129" y="1284634"/>
            <a:ext cx="100584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latin typeface="Century Gothic" panose="020B0502020202020204" pitchFamily="34" charset="0"/>
              </a:rPr>
              <a:t>Electronics: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Electronics is responsible for 25% from our overall profit while selling the least amounts of units.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Colorbuds is the most profitable product in the category - responsible for 83% of its category total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Entering into October 2018, our Colorbuds’ stock is lower than its average units sold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algn="l"/>
            <a:r>
              <a:rPr lang="en-US" b="1" u="sng" dirty="0">
                <a:latin typeface="Century Gothic" panose="020B0502020202020204" pitchFamily="34" charset="0"/>
              </a:rPr>
              <a:t>Art &amp; Crafts: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77% of total sales composed from Barrel O’ Slime(25%)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sz="1800" dirty="0">
                <a:latin typeface="Century Gothic" panose="020B0502020202020204" pitchFamily="34" charset="0"/>
              </a:rPr>
              <a:t>Magic Sand(20%) and PlayDoh Can(32%)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Sales growth was affected by the entrance of </a:t>
            </a:r>
            <a:r>
              <a:rPr lang="en-US" dirty="0">
                <a:latin typeface="Century Gothic" panose="020B0502020202020204" pitchFamily="34" charset="0"/>
              </a:rPr>
              <a:t>Barrel O’ Slime and Magic Sand </a:t>
            </a:r>
            <a:r>
              <a:rPr lang="en-US" sz="1800" dirty="0">
                <a:latin typeface="Century Gothic" panose="020B0502020202020204" pitchFamily="34" charset="0"/>
              </a:rPr>
              <a:t>to the </a:t>
            </a:r>
            <a:r>
              <a:rPr lang="en-US" dirty="0">
                <a:latin typeface="Century Gothic" panose="020B0502020202020204" pitchFamily="34" charset="0"/>
              </a:rPr>
              <a:t>category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Barrel O’ Slime </a:t>
            </a:r>
            <a:r>
              <a:rPr lang="en-US" dirty="0">
                <a:latin typeface="Century Gothic" panose="020B0502020202020204" pitchFamily="34" charset="0"/>
              </a:rPr>
              <a:t>and Magic Sand’s sales have decreased in previous months by 48% and 41%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PlayDoh Can </a:t>
            </a:r>
            <a:r>
              <a:rPr lang="en-US" dirty="0">
                <a:latin typeface="Century Gothic" panose="020B0502020202020204" pitchFamily="34" charset="0"/>
              </a:rPr>
              <a:t>- best seller in terms of sales growth consistency, holds the highest amount of sales (as for Sep-2018)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D2244B-A909-4C6A-ADB0-9F700D5AF3BD}"/>
              </a:ext>
            </a:extLst>
          </p:cNvPr>
          <p:cNvSpPr txBox="1">
            <a:spLocks/>
          </p:cNvSpPr>
          <p:nvPr/>
        </p:nvSpPr>
        <p:spPr>
          <a:xfrm>
            <a:off x="267327" y="4159645"/>
            <a:ext cx="10515600" cy="225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0291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DD24-3A01-1E3C-3DCE-F4FAE952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Century Gothic" panose="020B0502020202020204" pitchFamily="34" charset="0"/>
              </a:rPr>
              <a:t>Recommendations</a:t>
            </a:r>
            <a:br>
              <a:rPr lang="en-IL" sz="4400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71E4C-3EE8-1C10-8E42-1EAAB9981995}"/>
              </a:ext>
            </a:extLst>
          </p:cNvPr>
          <p:cNvSpPr txBox="1">
            <a:spLocks/>
          </p:cNvSpPr>
          <p:nvPr/>
        </p:nvSpPr>
        <p:spPr>
          <a:xfrm>
            <a:off x="856129" y="308584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IL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6F01FD-1C8C-09A5-9990-3DAD2C1076D3}"/>
              </a:ext>
            </a:extLst>
          </p:cNvPr>
          <p:cNvSpPr txBox="1">
            <a:spLocks/>
          </p:cNvSpPr>
          <p:nvPr/>
        </p:nvSpPr>
        <p:spPr>
          <a:xfrm>
            <a:off x="856129" y="1250513"/>
            <a:ext cx="10533529" cy="5242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1" u="sng" dirty="0">
                <a:latin typeface="Century Gothic" panose="020B0502020202020204" pitchFamily="34" charset="0"/>
              </a:rPr>
              <a:t>Electronics: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We recommend searching for an alternative product line to replace Colorbuds. </a:t>
            </a:r>
            <a:br>
              <a:rPr lang="en-US" sz="1800" dirty="0">
                <a:latin typeface="Century Gothic" panose="020B0502020202020204" pitchFamily="34" charset="0"/>
              </a:rPr>
            </a:br>
            <a:r>
              <a:rPr lang="en-US" sz="1800" dirty="0">
                <a:latin typeface="Century Gothic" panose="020B0502020202020204" pitchFamily="34" charset="0"/>
              </a:rPr>
              <a:t>Consider new product line to maintain at least 30% profit margin (either by raising the product price or lowering the product cost)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If not sold by the end of October 2018, consider promotion days and discounts, to sell all Colorbus’ inventory </a:t>
            </a:r>
          </a:p>
          <a:p>
            <a:pPr marL="0" indent="0">
              <a:buNone/>
            </a:pPr>
            <a:endParaRPr lang="en-US" sz="1800" u="sng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Century Gothic" panose="020B0502020202020204" pitchFamily="34" charset="0"/>
              </a:rPr>
              <a:t>Art &amp; Crafts:</a:t>
            </a:r>
            <a:r>
              <a:rPr lang="en-US" sz="1800" u="sng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Monitor sales Performance of Barrel O’ Slime and Magic Sand.</a:t>
            </a:r>
            <a:br>
              <a:rPr lang="en-US" sz="1800" dirty="0">
                <a:latin typeface="Century Gothic" panose="020B0502020202020204" pitchFamily="34" charset="0"/>
              </a:rPr>
            </a:br>
            <a:r>
              <a:rPr lang="en-US" sz="1800" dirty="0">
                <a:latin typeface="Century Gothic" panose="020B0502020202020204" pitchFamily="34" charset="0"/>
              </a:rPr>
              <a:t> Consider replacing it with new trendy products. </a:t>
            </a:r>
            <a:br>
              <a:rPr lang="en-US" sz="1800" dirty="0">
                <a:latin typeface="Century Gothic" panose="020B0502020202020204" pitchFamily="34" charset="0"/>
              </a:rPr>
            </a:br>
            <a:r>
              <a:rPr lang="en-US" sz="1800" dirty="0">
                <a:latin typeface="Century Gothic" panose="020B0502020202020204" pitchFamily="34" charset="0"/>
              </a:rPr>
              <a:t>(In case of sales growth, re-negotiate with suppliers to decrease costs)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Conduct an A/B test in stores while increasing PlayDoh Can’s price by 1$ (33%) for one month. </a:t>
            </a:r>
            <a:br>
              <a:rPr lang="en-US" sz="1800" dirty="0">
                <a:latin typeface="Century Gothic" panose="020B0502020202020204" pitchFamily="34" charset="0"/>
              </a:rPr>
            </a:br>
            <a:r>
              <a:rPr lang="en-US" sz="1800" dirty="0">
                <a:latin typeface="Century Gothic" panose="020B0502020202020204" pitchFamily="34" charset="0"/>
              </a:rPr>
              <a:t>Monitor sales performance and consider a price increase at all stores to increase profitability 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endParaRPr lang="en-US" sz="1800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6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2CE589-A181-4937-8D7C-C91F9794166A}"/>
              </a:ext>
            </a:extLst>
          </p:cNvPr>
          <p:cNvSpPr txBox="1">
            <a:spLocks/>
          </p:cNvSpPr>
          <p:nvPr/>
        </p:nvSpPr>
        <p:spPr>
          <a:xfrm>
            <a:off x="1101369" y="1106424"/>
            <a:ext cx="9701102" cy="4633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GB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Thank you for</a:t>
            </a:r>
          </a:p>
          <a:p>
            <a:pPr algn="ctr"/>
            <a:r>
              <a:rPr lang="en-GB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 listening! </a:t>
            </a:r>
            <a:endParaRPr lang="en-IL" sz="6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9804-A684-025B-D7C7-98E945C9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Data Overview</a:t>
            </a:r>
            <a:endParaRPr lang="en-IL" dirty="0">
              <a:latin typeface="Century Gothic" panose="020B0502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B50AB9-925E-7437-33F6-5D692516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542"/>
            <a:ext cx="10058400" cy="393192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The data includes Sales data from “Maven Toys” store in Mexico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Composed from 4 tables: Sales, Products, Stores and inventory</a:t>
            </a:r>
            <a:endParaRPr lang="he-IL" sz="1800" dirty="0">
              <a:latin typeface="Century Gothic" panose="020B0502020202020204" pitchFamily="34" charset="0"/>
            </a:endParaRPr>
          </a:p>
          <a:p>
            <a:pPr lvl="1"/>
            <a:r>
              <a:rPr lang="en-US" sz="1800" dirty="0">
                <a:latin typeface="Century Gothic" panose="020B0502020202020204" pitchFamily="34" charset="0"/>
              </a:rPr>
              <a:t>Historical sales transactions starting from January 2017 to September 2018</a:t>
            </a:r>
            <a:br>
              <a:rPr lang="en-US" sz="1800" dirty="0">
                <a:latin typeface="Century Gothic" panose="020B0502020202020204" pitchFamily="34" charset="0"/>
              </a:rPr>
            </a:br>
            <a:endParaRPr lang="en-US" sz="1800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 Additional information:</a:t>
            </a:r>
          </a:p>
          <a:p>
            <a:pPr lvl="1"/>
            <a:r>
              <a:rPr lang="en-US" sz="1800" dirty="0">
                <a:latin typeface="Century Gothic" panose="020B0502020202020204" pitchFamily="34" charset="0"/>
              </a:rPr>
              <a:t>Sales data consists of more than 820k</a:t>
            </a:r>
            <a:r>
              <a:rPr lang="he-IL" sz="1800" dirty="0">
                <a:latin typeface="Century Gothic" panose="020B0502020202020204" pitchFamily="34" charset="0"/>
              </a:rPr>
              <a:t> </a:t>
            </a:r>
            <a:r>
              <a:rPr lang="en-US" sz="1800" dirty="0">
                <a:latin typeface="Century Gothic" panose="020B0502020202020204" pitchFamily="34" charset="0"/>
              </a:rPr>
              <a:t>transactions </a:t>
            </a:r>
          </a:p>
          <a:p>
            <a:pPr lvl="1"/>
            <a:r>
              <a:rPr lang="he-IL" sz="1800" dirty="0">
                <a:latin typeface="Century Gothic" panose="020B0502020202020204" pitchFamily="34" charset="0"/>
              </a:rPr>
              <a:t>5</a:t>
            </a:r>
            <a:r>
              <a:rPr lang="en-US" sz="1800" dirty="0">
                <a:latin typeface="Century Gothic" panose="020B0502020202020204" pitchFamily="34" charset="0"/>
              </a:rPr>
              <a:t>0 different stores across 29 cities and 4 locations (Downtown, Commercial, Airport, Residential)</a:t>
            </a:r>
          </a:p>
          <a:p>
            <a:pPr lvl="1"/>
            <a:r>
              <a:rPr lang="en-US" sz="1800" dirty="0">
                <a:latin typeface="Century Gothic" panose="020B0502020202020204" pitchFamily="34" charset="0"/>
              </a:rPr>
              <a:t>Prices and costs for all the products and their associated categories - Toys, Electronics, Art &amp; Crafts, Sports &amp; Outdoors and Games (Price and costs are fixed in both years)</a:t>
            </a:r>
          </a:p>
          <a:p>
            <a:pPr lvl="1"/>
            <a:r>
              <a:rPr lang="en-US" sz="1800" dirty="0">
                <a:latin typeface="Century Gothic" panose="020B0502020202020204" pitchFamily="34" charset="0"/>
              </a:rPr>
              <a:t>Amount of units in stock for each product in each store (For the time being) </a:t>
            </a:r>
          </a:p>
          <a:p>
            <a:pPr marL="274320" lvl="1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8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CE21-10B5-A657-E2BC-3F244DE3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entury Gothic" panose="020B0502020202020204" pitchFamily="34" charset="0"/>
              </a:rPr>
              <a:t>Analysis Goal:</a:t>
            </a:r>
            <a:endParaRPr lang="en-IL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D641-808E-2B47-5542-847B5B93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663"/>
            <a:ext cx="10058400" cy="9628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>
                <a:latin typeface="Century Gothic" panose="020B0502020202020204" pitchFamily="34" charset="0"/>
              </a:rPr>
              <a:t>Analysing and Identifying sales trends in order to maximize Maven Toys’ overall profit </a:t>
            </a:r>
            <a:r>
              <a:rPr lang="en-US" sz="2200" dirty="0">
                <a:latin typeface="Century Gothic" panose="020B0502020202020204" pitchFamily="34" charset="0"/>
              </a:rPr>
              <a:t>with a specific focus </a:t>
            </a:r>
            <a:r>
              <a:rPr lang="en-GB" sz="2200" dirty="0">
                <a:latin typeface="Century Gothic" panose="020B0502020202020204" pitchFamily="34" charset="0"/>
              </a:rPr>
              <a:t>on Electronics and Art &amp; Crafts categories.</a:t>
            </a:r>
          </a:p>
          <a:p>
            <a:endParaRPr lang="en-GB" sz="2200" dirty="0">
              <a:latin typeface="Century Gothic" panose="020B0502020202020204" pitchFamily="34" charset="0"/>
            </a:endParaRPr>
          </a:p>
          <a:p>
            <a:endParaRPr lang="en-GB" sz="2200" dirty="0">
              <a:latin typeface="Century Gothic" panose="020B0502020202020204" pitchFamily="34" charset="0"/>
            </a:endParaRPr>
          </a:p>
          <a:p>
            <a:endParaRPr lang="en-GB" sz="2200" dirty="0"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7A3260-C83B-4A52-A395-22E8700A6C3E}"/>
              </a:ext>
            </a:extLst>
          </p:cNvPr>
          <p:cNvSpPr txBox="1">
            <a:spLocks/>
          </p:cNvSpPr>
          <p:nvPr/>
        </p:nvSpPr>
        <p:spPr>
          <a:xfrm>
            <a:off x="838200" y="2541104"/>
            <a:ext cx="10058400" cy="887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3600" dirty="0">
                <a:latin typeface="Century Gothic" panose="020B0502020202020204" pitchFamily="34" charset="0"/>
              </a:rPr>
              <a:t>Research Questions:</a:t>
            </a:r>
            <a:endParaRPr lang="en-IL" sz="3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D8C75-2DDA-B994-9245-CFAF9A27B06A}"/>
              </a:ext>
            </a:extLst>
          </p:cNvPr>
          <p:cNvSpPr txBox="1"/>
          <p:nvPr/>
        </p:nvSpPr>
        <p:spPr>
          <a:xfrm>
            <a:off x="778566" y="3515139"/>
            <a:ext cx="1005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What is the company’s overall profit comparing to last year?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What is the sales performance between categories?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What is the gross profit and profit margin for each category?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What are the most profitable products in each category?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Identifying sales trends for the different products within their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3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963B-B575-396B-935F-E1FFFCF9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5" y="335280"/>
            <a:ext cx="10303510" cy="1284236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Century Gothic" panose="020B0502020202020204" pitchFamily="34" charset="0"/>
              </a:rPr>
              <a:t>As for September 2018, our profit is only 8% higher than September last year, while starting at 23%.</a:t>
            </a:r>
            <a:br>
              <a:rPr lang="en-US" sz="2200" dirty="0">
                <a:latin typeface="Century Gothic" panose="020B0502020202020204" pitchFamily="34" charset="0"/>
              </a:rPr>
            </a:br>
            <a:r>
              <a:rPr lang="en-US" sz="2200" dirty="0">
                <a:latin typeface="Century Gothic" panose="020B0502020202020204" pitchFamily="34" charset="0"/>
              </a:rPr>
              <a:t>Comparing to this point </a:t>
            </a:r>
            <a:r>
              <a:rPr lang="en-US" sz="2200">
                <a:latin typeface="Century Gothic" panose="020B0502020202020204" pitchFamily="34" charset="0"/>
              </a:rPr>
              <a:t>of time last year (2017), </a:t>
            </a:r>
            <a:r>
              <a:rPr lang="en-US" sz="2200" dirty="0">
                <a:latin typeface="Century Gothic" panose="020B0502020202020204" pitchFamily="34" charset="0"/>
              </a:rPr>
              <a:t>Maven Toy’s overall profit has increased by 16%.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EDD4A-3542-D63E-9F98-85AB84E5A010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8DF3A-7EB6-7E73-E1B3-293BAD83E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45" y="1913282"/>
            <a:ext cx="8668362" cy="4374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6D9066-DB6B-47AB-85FB-470C928F0E4B}"/>
              </a:ext>
            </a:extLst>
          </p:cNvPr>
          <p:cNvSpPr txBox="1"/>
          <p:nvPr/>
        </p:nvSpPr>
        <p:spPr>
          <a:xfrm>
            <a:off x="3911600" y="2103120"/>
            <a:ext cx="2672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Profit Trend 2017 vs. 2018</a:t>
            </a:r>
          </a:p>
        </p:txBody>
      </p:sp>
    </p:spTree>
    <p:extLst>
      <p:ext uri="{BB962C8B-B14F-4D97-AF65-F5344CB8AC3E}">
        <p14:creationId xmlns:p14="http://schemas.microsoft.com/office/powerpoint/2010/main" val="130358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6973-BAC9-420F-3048-CC8289C4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265044"/>
            <a:ext cx="10515600" cy="146750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Art &amp; Crafts </a:t>
            </a:r>
            <a:r>
              <a:rPr lang="en-US" sz="2200" dirty="0">
                <a:latin typeface="Century Gothic" panose="020B0502020202020204" pitchFamily="34" charset="0"/>
              </a:rPr>
              <a:t>experienced 395% increase in units sold since January 2017, while </a:t>
            </a:r>
            <a:r>
              <a:rPr lang="en-US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Electronics</a:t>
            </a:r>
            <a:r>
              <a:rPr lang="en-US" sz="2200" dirty="0">
                <a:latin typeface="Century Gothic" panose="020B0502020202020204" pitchFamily="34" charset="0"/>
              </a:rPr>
              <a:t> is continuously declining - resulting in 54% decrease in units sold</a:t>
            </a:r>
            <a:br>
              <a:rPr lang="en-US" sz="2200" dirty="0">
                <a:latin typeface="Century Gothic" panose="020B0502020202020204" pitchFamily="34" charset="0"/>
              </a:rPr>
            </a:br>
            <a:endParaRPr lang="en-US" sz="22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DB34D-2A87-0FF4-7937-6E1A490F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78" y="1928199"/>
            <a:ext cx="7828391" cy="458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87554-FE5F-48B6-8D3B-66100B4BB40A}"/>
              </a:ext>
            </a:extLst>
          </p:cNvPr>
          <p:cNvSpPr txBox="1"/>
          <p:nvPr/>
        </p:nvSpPr>
        <p:spPr>
          <a:xfrm>
            <a:off x="4541520" y="2062480"/>
            <a:ext cx="279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Units Sold per Category</a:t>
            </a:r>
          </a:p>
        </p:txBody>
      </p:sp>
    </p:spTree>
    <p:extLst>
      <p:ext uri="{BB962C8B-B14F-4D97-AF65-F5344CB8AC3E}">
        <p14:creationId xmlns:p14="http://schemas.microsoft.com/office/powerpoint/2010/main" val="113356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D8D32D4-8847-D1CD-5B3F-32D39140B3AB}"/>
              </a:ext>
            </a:extLst>
          </p:cNvPr>
          <p:cNvSpPr txBox="1"/>
          <p:nvPr/>
        </p:nvSpPr>
        <p:spPr>
          <a:xfrm>
            <a:off x="768626" y="357808"/>
            <a:ext cx="107667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latin typeface="Century Gothic" panose="020B0502020202020204" pitchFamily="34" charset="0"/>
              </a:rPr>
              <a:t>Despite selling only12% from total units sold, </a:t>
            </a:r>
            <a:r>
              <a:rPr lang="en-US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Electronics</a:t>
            </a:r>
            <a:r>
              <a:rPr lang="en-US" sz="2200" dirty="0">
                <a:latin typeface="Century Gothic" panose="020B0502020202020204" pitchFamily="34" charset="0"/>
              </a:rPr>
              <a:t> hold the highest profit margin with 45% (25% of Maven Toys’ Total profits).</a:t>
            </a:r>
          </a:p>
          <a:p>
            <a:pPr algn="l"/>
            <a:endParaRPr lang="en-US" sz="600" dirty="0">
              <a:latin typeface="Century Gothic" panose="020B0502020202020204" pitchFamily="34" charset="0"/>
            </a:endParaRPr>
          </a:p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Art &amp; Crafts</a:t>
            </a:r>
            <a:r>
              <a:rPr lang="en-US" sz="2200" dirty="0">
                <a:latin typeface="Century Gothic" panose="020B0502020202020204" pitchFamily="34" charset="0"/>
              </a:rPr>
              <a:t> consists 30% from total units sold with 28% profit margin (19% of Maven Toys’ Total profits).</a:t>
            </a:r>
          </a:p>
          <a:p>
            <a:endParaRPr lang="en-US" sz="22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2F1D0-57D6-5A74-C947-C54C0CEB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2969783"/>
            <a:ext cx="10991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4421-58A4-8203-D45E-EEABE9D8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38" y="792729"/>
            <a:ext cx="10515600" cy="960092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Century Gothic" panose="020B0502020202020204" pitchFamily="34" charset="0"/>
              </a:rPr>
              <a:t>Colorbuds</a:t>
            </a:r>
            <a:r>
              <a:rPr lang="en-US" sz="2200" dirty="0">
                <a:latin typeface="Century Gothic" panose="020B0502020202020204" pitchFamily="34" charset="0"/>
              </a:rPr>
              <a:t> is the most selling product in </a:t>
            </a:r>
            <a:r>
              <a:rPr lang="en-US" sz="2200" dirty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rPr>
              <a:t>Electronics</a:t>
            </a:r>
            <a:r>
              <a:rPr lang="en-US" sz="2200" dirty="0">
                <a:latin typeface="Century Gothic" panose="020B0502020202020204" pitchFamily="34" charset="0"/>
              </a:rPr>
              <a:t>, consisting 83% of the total profit, with 53% profit margin.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F28EC-21B9-A2F6-086E-09DE3D8F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8" y="2635113"/>
            <a:ext cx="11477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4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7CDE-97A4-89B5-4F2B-C5025C9C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43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entury Gothic" panose="020B0502020202020204" pitchFamily="34" charset="0"/>
              </a:rPr>
              <a:t>From Jan-2017 to Sep-2018, Colorbuds sales and profits have decreased by 68%, respectively.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E9BDA-0F4E-064F-8E95-AB6962E0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0" y="1748597"/>
            <a:ext cx="9863627" cy="4515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328DDC-1550-B5A6-48CD-A3F3C62873B7}"/>
              </a:ext>
            </a:extLst>
          </p:cNvPr>
          <p:cNvSpPr txBox="1"/>
          <p:nvPr/>
        </p:nvSpPr>
        <p:spPr>
          <a:xfrm>
            <a:off x="8427736" y="1748597"/>
            <a:ext cx="3240804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Action Item:</a:t>
            </a:r>
          </a:p>
          <a:p>
            <a:endParaRPr lang="en-US" sz="8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We should consider replacing the </a:t>
            </a:r>
            <a:r>
              <a:rPr lang="en-US" sz="1400" dirty="0" err="1">
                <a:latin typeface="Century Gothic" panose="020B0502020202020204" pitchFamily="34" charset="0"/>
              </a:rPr>
              <a:t>colorbuds</a:t>
            </a:r>
            <a:r>
              <a:rPr lang="en-US" sz="1400" dirty="0">
                <a:latin typeface="Century Gothic" panose="020B0502020202020204" pitchFamily="34" charset="0"/>
              </a:rPr>
              <a:t> product line with an alternative and more innovative product, while maintaining the same profit margin.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12" name="Graphic 11" descr="Lights On with solid fill">
            <a:extLst>
              <a:ext uri="{FF2B5EF4-FFF2-40B4-BE49-F238E27FC236}">
                <a16:creationId xmlns:a16="http://schemas.microsoft.com/office/drawing/2014/main" id="{383423A3-BC51-BD27-57AB-56D1E2DB5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8221" y="1050082"/>
            <a:ext cx="584092" cy="584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CC01C-9DA8-4FFB-BF58-68D10C076F30}"/>
              </a:ext>
            </a:extLst>
          </p:cNvPr>
          <p:cNvSpPr txBox="1"/>
          <p:nvPr/>
        </p:nvSpPr>
        <p:spPr>
          <a:xfrm>
            <a:off x="3657600" y="1879600"/>
            <a:ext cx="3088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Electronics Product Sales Trend</a:t>
            </a:r>
          </a:p>
        </p:txBody>
      </p:sp>
    </p:spTree>
    <p:extLst>
      <p:ext uri="{BB962C8B-B14F-4D97-AF65-F5344CB8AC3E}">
        <p14:creationId xmlns:p14="http://schemas.microsoft.com/office/powerpoint/2010/main" val="423832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968-EB38-66AC-5AD7-9128705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953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1F2328"/>
                </a:solidFill>
                <a:latin typeface="Century Gothic" panose="020B0502020202020204" pitchFamily="34" charset="0"/>
              </a:rPr>
              <a:t>Average monthly sales is exceeding the amount of units in stock;</a:t>
            </a:r>
            <a:br>
              <a:rPr lang="en-US" sz="2200" dirty="0">
                <a:solidFill>
                  <a:srgbClr val="1F2328"/>
                </a:solidFill>
                <a:latin typeface="Century Gothic" panose="020B0502020202020204" pitchFamily="34" charset="0"/>
              </a:rPr>
            </a:br>
            <a:r>
              <a:rPr lang="en-US" sz="2200" dirty="0">
                <a:solidFill>
                  <a:srgbClr val="1F2328"/>
                </a:solidFill>
                <a:latin typeface="Century Gothic" panose="020B0502020202020204" pitchFamily="34" charset="0"/>
              </a:rPr>
              <a:t>We predict to sell all inventory by the end of October 2018.</a:t>
            </a:r>
            <a:br>
              <a:rPr lang="en-US" sz="2200" dirty="0">
                <a:solidFill>
                  <a:srgbClr val="1F2328"/>
                </a:solidFill>
                <a:latin typeface="Century Gothic" panose="020B0502020202020204" pitchFamily="34" charset="0"/>
              </a:rPr>
            </a:br>
            <a:r>
              <a:rPr lang="en-US" sz="2200" dirty="0">
                <a:solidFill>
                  <a:srgbClr val="1F2328"/>
                </a:solidFill>
                <a:latin typeface="Century Gothic" panose="020B0502020202020204" pitchFamily="34" charset="0"/>
              </a:rPr>
              <a:t>(In the last 3 months – Average units sold is 3,099,  27% decrease in sales)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59D6AF-37A4-630E-4A23-A712FBD620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238269"/>
              </p:ext>
            </p:extLst>
          </p:nvPr>
        </p:nvGraphicFramePr>
        <p:xfrm>
          <a:off x="2385392" y="2175392"/>
          <a:ext cx="6250577" cy="4205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A9056B-D466-5877-4931-3427DBCF9F22}"/>
              </a:ext>
            </a:extLst>
          </p:cNvPr>
          <p:cNvSpPr txBox="1"/>
          <p:nvPr/>
        </p:nvSpPr>
        <p:spPr>
          <a:xfrm>
            <a:off x="9892747" y="6031210"/>
            <a:ext cx="196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*2017 sales were excluded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6422B-3FF6-FF1A-12D2-343D51A0F69B}"/>
              </a:ext>
            </a:extLst>
          </p:cNvPr>
          <p:cNvSpPr txBox="1"/>
          <p:nvPr/>
        </p:nvSpPr>
        <p:spPr>
          <a:xfrm>
            <a:off x="8945215" y="2175392"/>
            <a:ext cx="2908853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Action Item: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If not sold by the end of October 2018, consider promotion days and discounts, to sell all Colorbuds’ inventory.</a:t>
            </a:r>
          </a:p>
          <a:p>
            <a:r>
              <a:rPr lang="en-US" sz="1400" dirty="0"/>
              <a:t> </a:t>
            </a:r>
          </a:p>
        </p:txBody>
      </p:sp>
      <p:pic>
        <p:nvPicPr>
          <p:cNvPr id="8" name="Graphic 7" descr="Lights On with solid fill">
            <a:extLst>
              <a:ext uri="{FF2B5EF4-FFF2-40B4-BE49-F238E27FC236}">
                <a16:creationId xmlns:a16="http://schemas.microsoft.com/office/drawing/2014/main" id="{E463B6E0-0AD9-ACC3-92A9-5C094A332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4386" y="1415189"/>
            <a:ext cx="584092" cy="5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956</Words>
  <Application>Microsoft Office PowerPoint</Application>
  <PresentationFormat>Widescreen</PresentationFormat>
  <Paragraphs>82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MAVEN TOYS SALES ANALYSIS</vt:lpstr>
      <vt:lpstr>Data Overview</vt:lpstr>
      <vt:lpstr>Analysis Goal:</vt:lpstr>
      <vt:lpstr>As for September 2018, our profit is only 8% higher than September last year, while starting at 23%. Comparing to this point of time last year (2017), Maven Toy’s overall profit has increased by 16%.</vt:lpstr>
      <vt:lpstr>Art &amp; Crafts experienced 395% increase in units sold since January 2017, while Electronics is continuously declining - resulting in 54% decrease in units sold </vt:lpstr>
      <vt:lpstr>PowerPoint Presentation</vt:lpstr>
      <vt:lpstr>Colorbuds is the most selling product in Electronics, consisting 83% of the total profit, with 53% profit margin.</vt:lpstr>
      <vt:lpstr>From Jan-2017 to Sep-2018, Colorbuds sales and profits have decreased by 68%, respectively.</vt:lpstr>
      <vt:lpstr>Average monthly sales is exceeding the amount of units in stock; We predict to sell all inventory by the end of October 2018. (In the last 3 months – Average units sold is 3,099,  27% decrease in sales)</vt:lpstr>
      <vt:lpstr>Despite major growth coming from Barrel O’ Slime and Magic Sand, a steep decline in sales starting on Q2-2018 PlayDoh Can seems to be our best seller product, maintaining consistent growth in sales</vt:lpstr>
      <vt:lpstr>Main Findings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m172</dc:creator>
  <cp:lastModifiedBy>Tal Zloczower</cp:lastModifiedBy>
  <cp:revision>77</cp:revision>
  <dcterms:created xsi:type="dcterms:W3CDTF">2023-10-04T17:57:42Z</dcterms:created>
  <dcterms:modified xsi:type="dcterms:W3CDTF">2023-12-03T11:48:11Z</dcterms:modified>
</cp:coreProperties>
</file>