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629"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06580D7-521F-46E4-A41D-F9FFEAB8BA1C}" type="datetimeFigureOut">
              <a:rPr lang="en-US" smtClean="0"/>
              <a:t>9/21/2016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C401A3-E408-4957-909E-D1AC29F1C023}" type="slidenum">
              <a:rPr lang="en-US" smtClean="0"/>
              <a:t>‹#›</a:t>
            </a:fld>
            <a:endParaRPr lang="en-US"/>
          </a:p>
        </p:txBody>
      </p:sp>
    </p:spTree>
    <p:extLst>
      <p:ext uri="{BB962C8B-B14F-4D97-AF65-F5344CB8AC3E}">
        <p14:creationId xmlns:p14="http://schemas.microsoft.com/office/powerpoint/2010/main" val="780234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06580D7-521F-46E4-A41D-F9FFEAB8BA1C}" type="datetimeFigureOut">
              <a:rPr lang="en-US" smtClean="0"/>
              <a:t>9/21/2016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C401A3-E408-4957-909E-D1AC29F1C023}" type="slidenum">
              <a:rPr lang="en-US" smtClean="0"/>
              <a:t>‹#›</a:t>
            </a:fld>
            <a:endParaRPr lang="en-US"/>
          </a:p>
        </p:txBody>
      </p:sp>
    </p:spTree>
    <p:extLst>
      <p:ext uri="{BB962C8B-B14F-4D97-AF65-F5344CB8AC3E}">
        <p14:creationId xmlns:p14="http://schemas.microsoft.com/office/powerpoint/2010/main" val="31884461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06580D7-521F-46E4-A41D-F9FFEAB8BA1C}" type="datetimeFigureOut">
              <a:rPr lang="en-US" smtClean="0"/>
              <a:t>9/21/2016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C401A3-E408-4957-909E-D1AC29F1C023}" type="slidenum">
              <a:rPr lang="en-US" smtClean="0"/>
              <a:t>‹#›</a:t>
            </a:fld>
            <a:endParaRPr lang="en-US"/>
          </a:p>
        </p:txBody>
      </p:sp>
    </p:spTree>
    <p:extLst>
      <p:ext uri="{BB962C8B-B14F-4D97-AF65-F5344CB8AC3E}">
        <p14:creationId xmlns:p14="http://schemas.microsoft.com/office/powerpoint/2010/main" val="2374233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06580D7-521F-46E4-A41D-F9FFEAB8BA1C}" type="datetimeFigureOut">
              <a:rPr lang="en-US" smtClean="0"/>
              <a:t>9/21/2016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C401A3-E408-4957-909E-D1AC29F1C023}" type="slidenum">
              <a:rPr lang="en-US" smtClean="0"/>
              <a:t>‹#›</a:t>
            </a:fld>
            <a:endParaRPr lang="en-US"/>
          </a:p>
        </p:txBody>
      </p:sp>
    </p:spTree>
    <p:extLst>
      <p:ext uri="{BB962C8B-B14F-4D97-AF65-F5344CB8AC3E}">
        <p14:creationId xmlns:p14="http://schemas.microsoft.com/office/powerpoint/2010/main" val="30963417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06580D7-521F-46E4-A41D-F9FFEAB8BA1C}" type="datetimeFigureOut">
              <a:rPr lang="en-US" smtClean="0"/>
              <a:t>9/21/2016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C401A3-E408-4957-909E-D1AC29F1C023}" type="slidenum">
              <a:rPr lang="en-US" smtClean="0"/>
              <a:t>‹#›</a:t>
            </a:fld>
            <a:endParaRPr lang="en-US"/>
          </a:p>
        </p:txBody>
      </p:sp>
    </p:spTree>
    <p:extLst>
      <p:ext uri="{BB962C8B-B14F-4D97-AF65-F5344CB8AC3E}">
        <p14:creationId xmlns:p14="http://schemas.microsoft.com/office/powerpoint/2010/main" val="35345492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06580D7-521F-46E4-A41D-F9FFEAB8BA1C}" type="datetimeFigureOut">
              <a:rPr lang="en-US" smtClean="0"/>
              <a:t>9/21/2016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6C401A3-E408-4957-909E-D1AC29F1C023}" type="slidenum">
              <a:rPr lang="en-US" smtClean="0"/>
              <a:t>‹#›</a:t>
            </a:fld>
            <a:endParaRPr lang="en-US"/>
          </a:p>
        </p:txBody>
      </p:sp>
    </p:spTree>
    <p:extLst>
      <p:ext uri="{BB962C8B-B14F-4D97-AF65-F5344CB8AC3E}">
        <p14:creationId xmlns:p14="http://schemas.microsoft.com/office/powerpoint/2010/main" val="25772132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06580D7-521F-46E4-A41D-F9FFEAB8BA1C}" type="datetimeFigureOut">
              <a:rPr lang="en-US" smtClean="0"/>
              <a:t>9/21/2016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6C401A3-E408-4957-909E-D1AC29F1C023}" type="slidenum">
              <a:rPr lang="en-US" smtClean="0"/>
              <a:t>‹#›</a:t>
            </a:fld>
            <a:endParaRPr lang="en-US"/>
          </a:p>
        </p:txBody>
      </p:sp>
    </p:spTree>
    <p:extLst>
      <p:ext uri="{BB962C8B-B14F-4D97-AF65-F5344CB8AC3E}">
        <p14:creationId xmlns:p14="http://schemas.microsoft.com/office/powerpoint/2010/main" val="40509028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06580D7-521F-46E4-A41D-F9FFEAB8BA1C}" type="datetimeFigureOut">
              <a:rPr lang="en-US" smtClean="0"/>
              <a:t>9/21/2016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6C401A3-E408-4957-909E-D1AC29F1C023}" type="slidenum">
              <a:rPr lang="en-US" smtClean="0"/>
              <a:t>‹#›</a:t>
            </a:fld>
            <a:endParaRPr lang="en-US"/>
          </a:p>
        </p:txBody>
      </p:sp>
    </p:spTree>
    <p:extLst>
      <p:ext uri="{BB962C8B-B14F-4D97-AF65-F5344CB8AC3E}">
        <p14:creationId xmlns:p14="http://schemas.microsoft.com/office/powerpoint/2010/main" val="40908413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6580D7-521F-46E4-A41D-F9FFEAB8BA1C}" type="datetimeFigureOut">
              <a:rPr lang="en-US" smtClean="0"/>
              <a:t>9/21/2016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6C401A3-E408-4957-909E-D1AC29F1C023}" type="slidenum">
              <a:rPr lang="en-US" smtClean="0"/>
              <a:t>‹#›</a:t>
            </a:fld>
            <a:endParaRPr lang="en-US"/>
          </a:p>
        </p:txBody>
      </p:sp>
    </p:spTree>
    <p:extLst>
      <p:ext uri="{BB962C8B-B14F-4D97-AF65-F5344CB8AC3E}">
        <p14:creationId xmlns:p14="http://schemas.microsoft.com/office/powerpoint/2010/main" val="6400332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06580D7-521F-46E4-A41D-F9FFEAB8BA1C}" type="datetimeFigureOut">
              <a:rPr lang="en-US" smtClean="0"/>
              <a:t>9/21/2016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6C401A3-E408-4957-909E-D1AC29F1C023}" type="slidenum">
              <a:rPr lang="en-US" smtClean="0"/>
              <a:t>‹#›</a:t>
            </a:fld>
            <a:endParaRPr lang="en-US"/>
          </a:p>
        </p:txBody>
      </p:sp>
    </p:spTree>
    <p:extLst>
      <p:ext uri="{BB962C8B-B14F-4D97-AF65-F5344CB8AC3E}">
        <p14:creationId xmlns:p14="http://schemas.microsoft.com/office/powerpoint/2010/main" val="2785502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06580D7-521F-46E4-A41D-F9FFEAB8BA1C}" type="datetimeFigureOut">
              <a:rPr lang="en-US" smtClean="0"/>
              <a:t>9/21/2016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6C401A3-E408-4957-909E-D1AC29F1C023}" type="slidenum">
              <a:rPr lang="en-US" smtClean="0"/>
              <a:t>‹#›</a:t>
            </a:fld>
            <a:endParaRPr lang="en-US"/>
          </a:p>
        </p:txBody>
      </p:sp>
    </p:spTree>
    <p:extLst>
      <p:ext uri="{BB962C8B-B14F-4D97-AF65-F5344CB8AC3E}">
        <p14:creationId xmlns:p14="http://schemas.microsoft.com/office/powerpoint/2010/main" val="42499282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06580D7-521F-46E4-A41D-F9FFEAB8BA1C}" type="datetimeFigureOut">
              <a:rPr lang="en-US" smtClean="0"/>
              <a:t>9/21/2016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C401A3-E408-4957-909E-D1AC29F1C023}" type="slidenum">
              <a:rPr lang="en-US" smtClean="0"/>
              <a:t>‹#›</a:t>
            </a:fld>
            <a:endParaRPr lang="en-US"/>
          </a:p>
        </p:txBody>
      </p:sp>
    </p:spTree>
    <p:extLst>
      <p:ext uri="{BB962C8B-B14F-4D97-AF65-F5344CB8AC3E}">
        <p14:creationId xmlns:p14="http://schemas.microsoft.com/office/powerpoint/2010/main" val="4439036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Project 1 Presentation Notes</a:t>
            </a:r>
            <a:endParaRPr lang="en-US" dirty="0"/>
          </a:p>
        </p:txBody>
      </p:sp>
      <p:sp>
        <p:nvSpPr>
          <p:cNvPr id="3" name="Subtitle 2"/>
          <p:cNvSpPr>
            <a:spLocks noGrp="1"/>
          </p:cNvSpPr>
          <p:nvPr>
            <p:ph type="subTitle" idx="1"/>
          </p:nvPr>
        </p:nvSpPr>
        <p:spPr/>
        <p:txBody>
          <a:bodyPr/>
          <a:lstStyle/>
          <a:p>
            <a:r>
              <a:rPr lang="en-US" dirty="0" err="1" smtClean="0"/>
              <a:t>Chenxi</a:t>
            </a:r>
            <a:r>
              <a:rPr lang="en-US" dirty="0" smtClean="0"/>
              <a:t> Huang</a:t>
            </a:r>
            <a:endParaRPr lang="en-US" dirty="0"/>
          </a:p>
        </p:txBody>
      </p:sp>
    </p:spTree>
    <p:extLst>
      <p:ext uri="{BB962C8B-B14F-4D97-AF65-F5344CB8AC3E}">
        <p14:creationId xmlns:p14="http://schemas.microsoft.com/office/powerpoint/2010/main" val="31383333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Heatmap</a:t>
            </a:r>
            <a:endParaRPr lang="en-US" dirty="0"/>
          </a:p>
        </p:txBody>
      </p:sp>
      <p:sp>
        <p:nvSpPr>
          <p:cNvPr id="3" name="Content Placeholder 2"/>
          <p:cNvSpPr>
            <a:spLocks noGrp="1"/>
          </p:cNvSpPr>
          <p:nvPr>
            <p:ph idx="1"/>
          </p:nvPr>
        </p:nvSpPr>
        <p:spPr/>
        <p:txBody>
          <a:bodyPr/>
          <a:lstStyle/>
          <a:p>
            <a:r>
              <a:rPr lang="en-US" dirty="0" smtClean="0"/>
              <a:t>We also combined income levels and working hours in this </a:t>
            </a:r>
            <a:r>
              <a:rPr lang="en-US" dirty="0" err="1" smtClean="0"/>
              <a:t>heatmap</a:t>
            </a:r>
            <a:r>
              <a:rPr lang="en-US" dirty="0"/>
              <a:t> </a:t>
            </a:r>
            <a:r>
              <a:rPr lang="en-US" dirty="0" smtClean="0"/>
              <a:t>because they are both related to jobs to see the interaction.</a:t>
            </a:r>
          </a:p>
          <a:p>
            <a:endParaRPr lang="en-US" dirty="0"/>
          </a:p>
          <a:p>
            <a:r>
              <a:rPr lang="en-US" dirty="0" smtClean="0"/>
              <a:t>Here given the same income levels, people who work too much or too less are highly divorceable; given the same working hours per week, you </a:t>
            </a:r>
            <a:r>
              <a:rPr lang="en-US" dirty="0" err="1" smtClean="0"/>
              <a:t>kinda</a:t>
            </a:r>
            <a:r>
              <a:rPr lang="en-US" dirty="0" smtClean="0"/>
              <a:t> can see the nice flow here. The more you make the less possible you are </a:t>
            </a:r>
            <a:r>
              <a:rPr lang="en-US" dirty="0" err="1" smtClean="0"/>
              <a:t>gonna</a:t>
            </a:r>
            <a:r>
              <a:rPr lang="en-US" dirty="0" smtClean="0"/>
              <a:t> get divorced.</a:t>
            </a:r>
          </a:p>
        </p:txBody>
      </p:sp>
    </p:spTree>
    <p:extLst>
      <p:ext uri="{BB962C8B-B14F-4D97-AF65-F5344CB8AC3E}">
        <p14:creationId xmlns:p14="http://schemas.microsoft.com/office/powerpoint/2010/main" val="21517516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New York Vs Nevada</a:t>
            </a:r>
            <a:endParaRPr lang="en-US" dirty="0"/>
          </a:p>
        </p:txBody>
      </p:sp>
      <p:sp>
        <p:nvSpPr>
          <p:cNvPr id="3" name="Content Placeholder 2"/>
          <p:cNvSpPr>
            <a:spLocks noGrp="1"/>
          </p:cNvSpPr>
          <p:nvPr>
            <p:ph idx="1"/>
          </p:nvPr>
        </p:nvSpPr>
        <p:spPr>
          <a:xfrm>
            <a:off x="838200" y="1487297"/>
            <a:ext cx="10515600" cy="4351338"/>
          </a:xfrm>
        </p:spPr>
        <p:txBody>
          <a:bodyPr>
            <a:normAutofit fontScale="85000" lnSpcReduction="10000"/>
          </a:bodyPr>
          <a:lstStyle/>
          <a:p>
            <a:r>
              <a:rPr lang="en-US" dirty="0" smtClean="0"/>
              <a:t>Now let’s look back and solve the question from before. What actually affects divorce rates? We picked new York which has one of the lowest rates and Nevada which has the highest to compare. </a:t>
            </a:r>
          </a:p>
          <a:p>
            <a:r>
              <a:rPr lang="en-US" dirty="0" smtClean="0"/>
              <a:t>To make it straightforward for the audience, we generated a more qualitative instead of a strict quantitative method to explain the different divorce rates. </a:t>
            </a:r>
          </a:p>
          <a:p>
            <a:r>
              <a:rPr lang="en-US" dirty="0" smtClean="0"/>
              <a:t>We also developed a special score system to better illustrate how the five factors we mentioned above impact divorce rates. Here the higher the scores are the lower the divorce rates.</a:t>
            </a:r>
          </a:p>
          <a:p>
            <a:r>
              <a:rPr lang="en-US" dirty="0" smtClean="0"/>
              <a:t>Particularly, see this here, the income levels and occupations differ a lot between New York and Nevada, while working hours…not that much.</a:t>
            </a:r>
          </a:p>
          <a:p>
            <a:r>
              <a:rPr lang="en-US" dirty="0" smtClean="0"/>
              <a:t>Therefore, regarding the big differences between New York’s and Nevada’s divorce rates, income and occupations contributed more than other elements. </a:t>
            </a:r>
          </a:p>
          <a:p>
            <a:endParaRPr lang="en-US" dirty="0"/>
          </a:p>
          <a:p>
            <a:endParaRPr lang="en-US" dirty="0" smtClean="0"/>
          </a:p>
          <a:p>
            <a:endParaRPr lang="en-US" dirty="0"/>
          </a:p>
          <a:p>
            <a:endParaRPr lang="en-US" dirty="0" smtClean="0"/>
          </a:p>
          <a:p>
            <a:endParaRPr lang="en-US" dirty="0" smtClean="0"/>
          </a:p>
        </p:txBody>
      </p:sp>
    </p:spTree>
    <p:extLst>
      <p:ext uri="{BB962C8B-B14F-4D97-AF65-F5344CB8AC3E}">
        <p14:creationId xmlns:p14="http://schemas.microsoft.com/office/powerpoint/2010/main" val="32911939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In a nutshell, if you are looking for a stable marriage, it’s probably better if you are well-educated, taking jobs in science, agriculture and military, working for an appropriate amount of time and making good money. </a:t>
            </a:r>
          </a:p>
          <a:p>
            <a:endParaRPr lang="en-US" dirty="0"/>
          </a:p>
          <a:p>
            <a:r>
              <a:rPr lang="en-US" dirty="0" smtClean="0"/>
              <a:t>So just study hard, work hard and don’t forget to spend time with your partner!</a:t>
            </a:r>
          </a:p>
          <a:p>
            <a:endParaRPr lang="en-US" dirty="0"/>
          </a:p>
          <a:p>
            <a:r>
              <a:rPr lang="en-US" dirty="0" smtClean="0"/>
              <a:t>If you are interested in our report, please go to our </a:t>
            </a:r>
            <a:r>
              <a:rPr lang="en-US" dirty="0" err="1" smtClean="0"/>
              <a:t>Github</a:t>
            </a:r>
            <a:r>
              <a:rPr lang="en-US" dirty="0" smtClean="0"/>
              <a:t> and have a good read. All of the details including references, assumptions and future considerations are inside. </a:t>
            </a:r>
          </a:p>
          <a:p>
            <a:endParaRPr lang="en-US" dirty="0"/>
          </a:p>
          <a:p>
            <a:r>
              <a:rPr lang="en-US" dirty="0" smtClean="0"/>
              <a:t>Thank you! </a:t>
            </a:r>
            <a:r>
              <a:rPr lang="en-US" smtClean="0"/>
              <a:t>Questions?</a:t>
            </a:r>
            <a:endParaRPr lang="en-US" dirty="0" smtClean="0"/>
          </a:p>
        </p:txBody>
      </p:sp>
    </p:spTree>
    <p:extLst>
      <p:ext uri="{BB962C8B-B14F-4D97-AF65-F5344CB8AC3E}">
        <p14:creationId xmlns:p14="http://schemas.microsoft.com/office/powerpoint/2010/main" val="16083682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normAutofit fontScale="85000" lnSpcReduction="20000"/>
          </a:bodyPr>
          <a:lstStyle/>
          <a:p>
            <a:pPr marL="0" indent="0">
              <a:buNone/>
            </a:pPr>
            <a:r>
              <a:rPr lang="en-US" dirty="0" smtClean="0"/>
              <a:t>When you read those beautiful fairy tales of princes and princesses, have you ever wondered whether getting married really leads to happily ever after? </a:t>
            </a:r>
            <a:endParaRPr lang="en-US" dirty="0" smtClean="0"/>
          </a:p>
          <a:p>
            <a:pPr marL="0" indent="0">
              <a:buNone/>
            </a:pPr>
            <a:endParaRPr lang="en-US" dirty="0" smtClean="0"/>
          </a:p>
          <a:p>
            <a:pPr marL="0" indent="0">
              <a:buNone/>
            </a:pPr>
            <a:r>
              <a:rPr lang="en-US" dirty="0" smtClean="0"/>
              <a:t>Since </a:t>
            </a:r>
            <a:r>
              <a:rPr lang="en-US" dirty="0" smtClean="0"/>
              <a:t>the first team of last semester talked about finding a partner, we have decided to follow the thread and investigate the </a:t>
            </a:r>
            <a:r>
              <a:rPr lang="en-US" dirty="0" smtClean="0"/>
              <a:t>stories </a:t>
            </a:r>
            <a:r>
              <a:rPr lang="en-US" dirty="0" smtClean="0"/>
              <a:t>afterwards – that is the divorce rates with respect to different factors</a:t>
            </a:r>
            <a:r>
              <a:rPr lang="en-US" dirty="0" smtClean="0"/>
              <a:t>.</a:t>
            </a:r>
          </a:p>
          <a:p>
            <a:pPr marL="0" indent="0">
              <a:buNone/>
            </a:pPr>
            <a:endParaRPr lang="en-US" dirty="0" smtClean="0"/>
          </a:p>
          <a:p>
            <a:pPr marL="0" indent="0">
              <a:buNone/>
            </a:pPr>
            <a:r>
              <a:rPr lang="en-US" dirty="0" smtClean="0"/>
              <a:t>It’s worth mentioning that </a:t>
            </a:r>
            <a:r>
              <a:rPr lang="en-US" dirty="0"/>
              <a:t>in our definitions, divorce rates are # people who have got divorced over the # people who have got married.</a:t>
            </a:r>
          </a:p>
          <a:p>
            <a:pPr marL="0" indent="0">
              <a:buNone/>
            </a:pPr>
            <a:endParaRPr lang="en-US" dirty="0" smtClean="0"/>
          </a:p>
          <a:p>
            <a:pPr marL="0" indent="0">
              <a:buNone/>
            </a:pPr>
            <a:endParaRPr lang="en-US" dirty="0"/>
          </a:p>
          <a:p>
            <a:pPr marL="0" indent="0">
              <a:buNone/>
            </a:pPr>
            <a:r>
              <a:rPr lang="en-US" dirty="0" smtClean="0"/>
              <a:t> </a:t>
            </a:r>
            <a:endParaRPr lang="en-US" dirty="0" smtClean="0"/>
          </a:p>
          <a:p>
            <a:pPr marL="0" indent="0">
              <a:buNone/>
            </a:pPr>
            <a:endParaRPr lang="en-US" dirty="0"/>
          </a:p>
        </p:txBody>
      </p:sp>
    </p:spTree>
    <p:extLst>
      <p:ext uri="{BB962C8B-B14F-4D97-AF65-F5344CB8AC3E}">
        <p14:creationId xmlns:p14="http://schemas.microsoft.com/office/powerpoint/2010/main" val="10266072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Map</a:t>
            </a:r>
            <a:endParaRPr lang="en-US" dirty="0"/>
          </a:p>
        </p:txBody>
      </p:sp>
      <p:sp>
        <p:nvSpPr>
          <p:cNvPr id="3" name="Content Placeholder 2"/>
          <p:cNvSpPr>
            <a:spLocks noGrp="1"/>
          </p:cNvSpPr>
          <p:nvPr>
            <p:ph idx="1"/>
          </p:nvPr>
        </p:nvSpPr>
        <p:spPr/>
        <p:txBody>
          <a:bodyPr>
            <a:normAutofit/>
          </a:bodyPr>
          <a:lstStyle/>
          <a:p>
            <a:r>
              <a:rPr lang="en-US" dirty="0" smtClean="0"/>
              <a:t>Show of hands when you first got you hands on the data, you didn’t know what to do and just decided to manipulate the data a bit?</a:t>
            </a:r>
          </a:p>
          <a:p>
            <a:endParaRPr lang="en-US" dirty="0"/>
          </a:p>
          <a:p>
            <a:r>
              <a:rPr lang="en-US" dirty="0" smtClean="0"/>
              <a:t>It’s the same for us. Looking at this map which shows divorce rates by states. The more blue the colors are, the higher the divorce rates are. For example, states like California and New York have the lowest rates, while states like Nevada and Oakland have the highest. </a:t>
            </a:r>
          </a:p>
          <a:p>
            <a:endParaRPr lang="en-US" dirty="0" smtClean="0"/>
          </a:p>
          <a:p>
            <a:r>
              <a:rPr lang="en-US" dirty="0" smtClean="0"/>
              <a:t>Keep that in mind coz we are </a:t>
            </a:r>
            <a:r>
              <a:rPr lang="en-US" dirty="0" err="1" smtClean="0"/>
              <a:t>gonna</a:t>
            </a:r>
            <a:r>
              <a:rPr lang="en-US" dirty="0" smtClean="0"/>
              <a:t> come back to this later. </a:t>
            </a:r>
          </a:p>
        </p:txBody>
      </p:sp>
    </p:spTree>
    <p:extLst>
      <p:ext uri="{BB962C8B-B14F-4D97-AF65-F5344CB8AC3E}">
        <p14:creationId xmlns:p14="http://schemas.microsoft.com/office/powerpoint/2010/main" val="24756462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Education Level</a:t>
            </a:r>
            <a:endParaRPr lang="en-US" dirty="0"/>
          </a:p>
        </p:txBody>
      </p:sp>
      <p:sp>
        <p:nvSpPr>
          <p:cNvPr id="3" name="Content Placeholder 2"/>
          <p:cNvSpPr>
            <a:spLocks noGrp="1"/>
          </p:cNvSpPr>
          <p:nvPr>
            <p:ph idx="1"/>
          </p:nvPr>
        </p:nvSpPr>
        <p:spPr/>
        <p:txBody>
          <a:bodyPr/>
          <a:lstStyle/>
          <a:p>
            <a:pPr marL="0" indent="0">
              <a:buNone/>
            </a:pPr>
            <a:r>
              <a:rPr lang="en-US" dirty="0" smtClean="0"/>
              <a:t>After the map plot, we wanted to investigate what actually affects the divorce rates, so we picked 5 common factors of interests to explore the data. </a:t>
            </a:r>
          </a:p>
          <a:p>
            <a:pPr marL="0" indent="0">
              <a:buNone/>
            </a:pPr>
            <a:endParaRPr lang="en-US" dirty="0" smtClean="0"/>
          </a:p>
          <a:p>
            <a:pPr marL="0" indent="0">
              <a:buNone/>
            </a:pPr>
            <a:r>
              <a:rPr lang="en-US" dirty="0" smtClean="0"/>
              <a:t>Regarding the education level, in this Pyramid chart, the height of each trapezoid displays the divorce rates. It’s not surprising to see that well-educated people are more stable.</a:t>
            </a:r>
            <a:endParaRPr lang="en-US" dirty="0"/>
          </a:p>
        </p:txBody>
      </p:sp>
    </p:spTree>
    <p:extLst>
      <p:ext uri="{BB962C8B-B14F-4D97-AF65-F5344CB8AC3E}">
        <p14:creationId xmlns:p14="http://schemas.microsoft.com/office/powerpoint/2010/main" val="22232457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Race</a:t>
            </a:r>
            <a:endParaRPr lang="en-US" dirty="0"/>
          </a:p>
        </p:txBody>
      </p:sp>
      <p:sp>
        <p:nvSpPr>
          <p:cNvPr id="3" name="Content Placeholder 2"/>
          <p:cNvSpPr>
            <a:spLocks noGrp="1"/>
          </p:cNvSpPr>
          <p:nvPr>
            <p:ph idx="1"/>
          </p:nvPr>
        </p:nvSpPr>
        <p:spPr/>
        <p:txBody>
          <a:bodyPr/>
          <a:lstStyle/>
          <a:p>
            <a:r>
              <a:rPr lang="en-US" dirty="0" smtClean="0"/>
              <a:t>In the data we used, there are totally nine race groups.</a:t>
            </a:r>
          </a:p>
          <a:p>
            <a:r>
              <a:rPr lang="en-US" dirty="0" smtClean="0"/>
              <a:t>It’s not hard to see that Asians have the lowest divorce rates, which makes sense because different divorce rates are more or less affected by different cultures.</a:t>
            </a:r>
          </a:p>
        </p:txBody>
      </p:sp>
    </p:spTree>
    <p:extLst>
      <p:ext uri="{BB962C8B-B14F-4D97-AF65-F5344CB8AC3E}">
        <p14:creationId xmlns:p14="http://schemas.microsoft.com/office/powerpoint/2010/main" val="32581115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Industry</a:t>
            </a:r>
            <a:endParaRPr lang="en-US" dirty="0"/>
          </a:p>
        </p:txBody>
      </p:sp>
      <p:sp>
        <p:nvSpPr>
          <p:cNvPr id="3" name="Content Placeholder 2"/>
          <p:cNvSpPr>
            <a:spLocks noGrp="1"/>
          </p:cNvSpPr>
          <p:nvPr>
            <p:ph idx="1"/>
          </p:nvPr>
        </p:nvSpPr>
        <p:spPr/>
        <p:txBody>
          <a:bodyPr/>
          <a:lstStyle/>
          <a:p>
            <a:r>
              <a:rPr lang="en-US" dirty="0" smtClean="0"/>
              <a:t>We also discussed the divorce rates in different industries. </a:t>
            </a:r>
          </a:p>
          <a:p>
            <a:r>
              <a:rPr lang="en-US" dirty="0" smtClean="0"/>
              <a:t>Here in this histogram, people working in computer science, agriculture and military demonstrated low divorce rates, whereas people working in health and transportations are easier to get divorced.</a:t>
            </a:r>
            <a:endParaRPr lang="en-US" dirty="0"/>
          </a:p>
        </p:txBody>
      </p:sp>
    </p:spTree>
    <p:extLst>
      <p:ext uri="{BB962C8B-B14F-4D97-AF65-F5344CB8AC3E}">
        <p14:creationId xmlns:p14="http://schemas.microsoft.com/office/powerpoint/2010/main" val="16790107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Gender – Interactive </a:t>
            </a:r>
            <a:endParaRPr lang="en-US" dirty="0"/>
          </a:p>
        </p:txBody>
      </p:sp>
      <p:sp>
        <p:nvSpPr>
          <p:cNvPr id="3" name="Content Placeholder 2"/>
          <p:cNvSpPr>
            <a:spLocks noGrp="1"/>
          </p:cNvSpPr>
          <p:nvPr>
            <p:ph idx="1"/>
          </p:nvPr>
        </p:nvSpPr>
        <p:spPr/>
        <p:txBody>
          <a:bodyPr/>
          <a:lstStyle/>
          <a:p>
            <a:r>
              <a:rPr lang="en-US" dirty="0" smtClean="0"/>
              <a:t>Okay, we already know that occupations matter. But what if gender comes into play? Here in this interactive graph the blue rates are for men and the yellow ones are for women. </a:t>
            </a:r>
          </a:p>
          <a:p>
            <a:r>
              <a:rPr lang="en-US" dirty="0" smtClean="0"/>
              <a:t>We often hear this rumor that a software engineer seems more stable than a banker. However, according to our analysis, they display almost the same rates except that financial industries are even a bit less. </a:t>
            </a:r>
          </a:p>
          <a:p>
            <a:r>
              <a:rPr lang="en-US" dirty="0" smtClean="0"/>
              <a:t>Moreover, females generally have higher divorce rates than males! </a:t>
            </a:r>
          </a:p>
          <a:p>
            <a:r>
              <a:rPr lang="en-US" dirty="0" smtClean="0"/>
              <a:t>Specifically, women in entertainment have the highest divorce rates of almost 60%, which accords with the fact I just heard that Angelina Jolie filed for divorce with Brad Pitt.</a:t>
            </a:r>
            <a:endParaRPr lang="en-US" dirty="0"/>
          </a:p>
        </p:txBody>
      </p:sp>
    </p:spTree>
    <p:extLst>
      <p:ext uri="{BB962C8B-B14F-4D97-AF65-F5344CB8AC3E}">
        <p14:creationId xmlns:p14="http://schemas.microsoft.com/office/powerpoint/2010/main" val="38423061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Income </a:t>
            </a:r>
            <a:endParaRPr lang="en-US" dirty="0"/>
          </a:p>
        </p:txBody>
      </p:sp>
      <p:sp>
        <p:nvSpPr>
          <p:cNvPr id="3" name="Content Placeholder 2"/>
          <p:cNvSpPr>
            <a:spLocks noGrp="1"/>
          </p:cNvSpPr>
          <p:nvPr>
            <p:ph idx="1"/>
          </p:nvPr>
        </p:nvSpPr>
        <p:spPr/>
        <p:txBody>
          <a:bodyPr/>
          <a:lstStyle/>
          <a:p>
            <a:r>
              <a:rPr lang="en-US" dirty="0" smtClean="0"/>
              <a:t>We all know money matters but by how much? Here in this </a:t>
            </a:r>
            <a:r>
              <a:rPr lang="en-US" dirty="0" err="1" smtClean="0"/>
              <a:t>ggplot</a:t>
            </a:r>
            <a:r>
              <a:rPr lang="en-US" dirty="0" smtClean="0"/>
              <a:t>, it’s clearly shown that the more you make, the less likely you are </a:t>
            </a:r>
            <a:r>
              <a:rPr lang="en-US" dirty="0" err="1" smtClean="0"/>
              <a:t>gonna</a:t>
            </a:r>
            <a:r>
              <a:rPr lang="en-US" dirty="0" smtClean="0"/>
              <a:t> get divorced. </a:t>
            </a:r>
          </a:p>
          <a:p>
            <a:pPr marL="0" indent="0">
              <a:buNone/>
            </a:pPr>
            <a:endParaRPr lang="en-US" dirty="0"/>
          </a:p>
        </p:txBody>
      </p:sp>
    </p:spTree>
    <p:extLst>
      <p:ext uri="{BB962C8B-B14F-4D97-AF65-F5344CB8AC3E}">
        <p14:creationId xmlns:p14="http://schemas.microsoft.com/office/powerpoint/2010/main" val="10226804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 Hours</a:t>
            </a:r>
            <a:endParaRPr lang="en-US" dirty="0"/>
          </a:p>
        </p:txBody>
      </p:sp>
      <p:sp>
        <p:nvSpPr>
          <p:cNvPr id="3" name="Content Placeholder 2"/>
          <p:cNvSpPr>
            <a:spLocks noGrp="1"/>
          </p:cNvSpPr>
          <p:nvPr>
            <p:ph idx="1"/>
          </p:nvPr>
        </p:nvSpPr>
        <p:spPr/>
        <p:txBody>
          <a:bodyPr/>
          <a:lstStyle/>
          <a:p>
            <a:r>
              <a:rPr lang="en-US" dirty="0" smtClean="0"/>
              <a:t>Moving on to work hours per week. The graph looks like a smiley face.</a:t>
            </a:r>
          </a:p>
          <a:p>
            <a:r>
              <a:rPr lang="en-US" dirty="0" smtClean="0"/>
              <a:t>It’s </a:t>
            </a:r>
            <a:r>
              <a:rPr lang="en-US" dirty="0" err="1" smtClean="0"/>
              <a:t>kinda</a:t>
            </a:r>
            <a:r>
              <a:rPr lang="en-US" dirty="0" smtClean="0"/>
              <a:t> interesting to see that it’s not true that the less you work, which means the more time you have with family, the lower divorce rates are. People who work for extremely low or high hours usually face more chances of divorced.</a:t>
            </a:r>
            <a:endParaRPr lang="en-US" dirty="0"/>
          </a:p>
        </p:txBody>
      </p:sp>
    </p:spTree>
    <p:extLst>
      <p:ext uri="{BB962C8B-B14F-4D97-AF65-F5344CB8AC3E}">
        <p14:creationId xmlns:p14="http://schemas.microsoft.com/office/powerpoint/2010/main" val="9536326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188</TotalTime>
  <Words>885</Words>
  <Application>Microsoft Office PowerPoint</Application>
  <PresentationFormat>Widescreen</PresentationFormat>
  <Paragraphs>58</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Project 1 Presentation Notes</vt:lpstr>
      <vt:lpstr>Introduction</vt:lpstr>
      <vt:lpstr>Map</vt:lpstr>
      <vt:lpstr>Education Level</vt:lpstr>
      <vt:lpstr>Race</vt:lpstr>
      <vt:lpstr>Industry</vt:lpstr>
      <vt:lpstr>Gender – Interactive </vt:lpstr>
      <vt:lpstr>Income </vt:lpstr>
      <vt:lpstr>Working Hours</vt:lpstr>
      <vt:lpstr>Heatmap</vt:lpstr>
      <vt:lpstr>New York Vs Nevada</vt:lpstr>
      <vt:lpstr>Conclusion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1 Presentation Notes</dc:title>
  <dc:creator>cece huang</dc:creator>
  <cp:lastModifiedBy>cece huang</cp:lastModifiedBy>
  <cp:revision>11</cp:revision>
  <dcterms:created xsi:type="dcterms:W3CDTF">2016-09-21T01:37:16Z</dcterms:created>
  <dcterms:modified xsi:type="dcterms:W3CDTF">2016-09-21T17:19:54Z</dcterms:modified>
</cp:coreProperties>
</file>