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CV error</a:t>
            </a:r>
            <a:r>
              <a:rPr lang="en-US" baseline="0"/>
              <a:t> vs Cost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CV Error v Cost</c:v>
          </c:tx>
          <c:marker>
            <c:symbol val="none"/>
          </c:marker>
          <c:cat>
            <c:numRef>
              <c:f>Sheet2!$A$2:$A$11</c:f>
              <c:numCache>
                <c:formatCode>General</c:formatCode>
                <c:ptCount val="10"/>
                <c:pt idx="0">
                  <c:v>0.001</c:v>
                </c:pt>
                <c:pt idx="1">
                  <c:v>0.005</c:v>
                </c:pt>
                <c:pt idx="2">
                  <c:v>0.01</c:v>
                </c:pt>
                <c:pt idx="3">
                  <c:v>0.05</c:v>
                </c:pt>
                <c:pt idx="4">
                  <c:v>0.1</c:v>
                </c:pt>
                <c:pt idx="5">
                  <c:v>0.5</c:v>
                </c:pt>
                <c:pt idx="6">
                  <c:v>1.0</c:v>
                </c:pt>
                <c:pt idx="7">
                  <c:v>5.0</c:v>
                </c:pt>
                <c:pt idx="8">
                  <c:v>10.0</c:v>
                </c:pt>
                <c:pt idx="9">
                  <c:v>50.0</c:v>
                </c:pt>
              </c:numCache>
            </c:numRef>
          </c:cat>
          <c:val>
            <c:numRef>
              <c:f>Sheet2!$B$2:$B$11</c:f>
              <c:numCache>
                <c:formatCode>General</c:formatCode>
                <c:ptCount val="10"/>
                <c:pt idx="0">
                  <c:v>47.4</c:v>
                </c:pt>
                <c:pt idx="1">
                  <c:v>51.9</c:v>
                </c:pt>
                <c:pt idx="2">
                  <c:v>51.1</c:v>
                </c:pt>
                <c:pt idx="3">
                  <c:v>34.6</c:v>
                </c:pt>
                <c:pt idx="4">
                  <c:v>28.1</c:v>
                </c:pt>
                <c:pt idx="5">
                  <c:v>24.4</c:v>
                </c:pt>
                <c:pt idx="6">
                  <c:v>22.7</c:v>
                </c:pt>
                <c:pt idx="7">
                  <c:v>19.0</c:v>
                </c:pt>
                <c:pt idx="8">
                  <c:v>18.7</c:v>
                </c:pt>
                <c:pt idx="9">
                  <c:v>19.6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Sheet2!$B$1</c:f>
              <c:strCache>
                <c:ptCount val="1"/>
                <c:pt idx="0">
                  <c:v>CV error</c:v>
                </c:pt>
              </c:strCache>
            </c:strRef>
          </c:tx>
          <c:marker>
            <c:symbol val="none"/>
          </c:marker>
          <c:cat>
            <c:numRef>
              <c:f>Sheet2!$A$2:$A$11</c:f>
              <c:numCache>
                <c:formatCode>General</c:formatCode>
                <c:ptCount val="10"/>
                <c:pt idx="0">
                  <c:v>0.001</c:v>
                </c:pt>
                <c:pt idx="1">
                  <c:v>0.005</c:v>
                </c:pt>
                <c:pt idx="2">
                  <c:v>0.01</c:v>
                </c:pt>
                <c:pt idx="3">
                  <c:v>0.05</c:v>
                </c:pt>
                <c:pt idx="4">
                  <c:v>0.1</c:v>
                </c:pt>
                <c:pt idx="5">
                  <c:v>0.5</c:v>
                </c:pt>
                <c:pt idx="6">
                  <c:v>1.0</c:v>
                </c:pt>
                <c:pt idx="7">
                  <c:v>5.0</c:v>
                </c:pt>
                <c:pt idx="8">
                  <c:v>10.0</c:v>
                </c:pt>
                <c:pt idx="9">
                  <c:v>50.0</c:v>
                </c:pt>
              </c:numCache>
            </c:numRef>
          </c:cat>
          <c:val>
            <c:numRef>
              <c:f>Sheet2!$B$2:$B$11</c:f>
              <c:numCache>
                <c:formatCode>General</c:formatCode>
                <c:ptCount val="10"/>
                <c:pt idx="0">
                  <c:v>47.4</c:v>
                </c:pt>
                <c:pt idx="1">
                  <c:v>51.9</c:v>
                </c:pt>
                <c:pt idx="2">
                  <c:v>51.1</c:v>
                </c:pt>
                <c:pt idx="3">
                  <c:v>34.6</c:v>
                </c:pt>
                <c:pt idx="4">
                  <c:v>28.1</c:v>
                </c:pt>
                <c:pt idx="5">
                  <c:v>24.4</c:v>
                </c:pt>
                <c:pt idx="6">
                  <c:v>22.7</c:v>
                </c:pt>
                <c:pt idx="7">
                  <c:v>19.0</c:v>
                </c:pt>
                <c:pt idx="8">
                  <c:v>18.7</c:v>
                </c:pt>
                <c:pt idx="9">
                  <c:v>19.6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0451816"/>
        <c:axId val="-2144769288"/>
      </c:lineChart>
      <c:catAx>
        <c:axId val="-2140451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144769288"/>
        <c:crosses val="autoZero"/>
        <c:auto val="1"/>
        <c:lblAlgn val="ctr"/>
        <c:lblOffset val="100"/>
        <c:noMultiLvlLbl val="0"/>
      </c:catAx>
      <c:valAx>
        <c:axId val="-214476928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Cost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40451816"/>
        <c:crosses val="autoZero"/>
        <c:crossBetween val="between"/>
      </c:valAx>
    </c:plotArea>
    <c:legend>
      <c:legendPos val="r"/>
      <c:legendEntry>
        <c:idx val="0"/>
        <c:delete val="1"/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1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7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0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4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4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3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1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2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3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3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g_09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2527300"/>
            <a:ext cx="3225800" cy="4330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Pups or Poultry?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3</a:t>
            </a:r>
            <a:endParaRPr lang="en-US" dirty="0"/>
          </a:p>
        </p:txBody>
      </p:sp>
      <p:pic>
        <p:nvPicPr>
          <p:cNvPr id="6" name="Picture 5" descr="chicken_069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889250"/>
            <a:ext cx="2768203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0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250951"/>
            <a:ext cx="8229600" cy="503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Baseline model: Select best parameter</a:t>
            </a:r>
            <a:endParaRPr lang="en-US" sz="28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198" y="4798283"/>
            <a:ext cx="8229600" cy="503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Best features: Select best model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6493"/>
              </p:ext>
            </p:extLst>
          </p:nvPr>
        </p:nvGraphicFramePr>
        <p:xfrm>
          <a:off x="457200" y="5380288"/>
          <a:ext cx="8229601" cy="964003"/>
        </p:xfrm>
        <a:graphic>
          <a:graphicData uri="http://schemas.openxmlformats.org/drawingml/2006/table">
            <a:tbl>
              <a:tblPr/>
              <a:tblGrid>
                <a:gridCol w="1525367"/>
                <a:gridCol w="2657091"/>
                <a:gridCol w="1943613"/>
                <a:gridCol w="799587"/>
                <a:gridCol w="1303943"/>
              </a:tblGrid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 </a:t>
                      </a:r>
                      <a:r>
                        <a:rPr lang="en-US" sz="12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(CV = 5-fold)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Accuracy/Timing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Color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Linear Kernel SVM (cost = 10)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0.00512987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Color 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Radial Kernel SVM (cost = 10, gamma = 10)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625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0.00128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(depth =1, trees = 2000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80.25%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0.00192446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73188"/>
              </p:ext>
            </p:extLst>
          </p:nvPr>
        </p:nvGraphicFramePr>
        <p:xfrm>
          <a:off x="457197" y="1913436"/>
          <a:ext cx="8229601" cy="782365"/>
        </p:xfrm>
        <a:graphic>
          <a:graphicData uri="http://schemas.openxmlformats.org/drawingml/2006/table">
            <a:tbl>
              <a:tblPr/>
              <a:tblGrid>
                <a:gridCol w="1525367"/>
                <a:gridCol w="2657091"/>
                <a:gridCol w="1943613"/>
                <a:gridCol w="799587"/>
                <a:gridCol w="1303943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Test Accuracy (CV = 5-fold)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Accuracy/Timing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6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 1, trees = 2000)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66.25%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372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0.001780914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=3, trees = 2000)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1116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0.000600358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 5, trees = 1955)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1860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0.000370968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52210"/>
              </p:ext>
            </p:extLst>
          </p:nvPr>
        </p:nvGraphicFramePr>
        <p:xfrm>
          <a:off x="457200" y="3888803"/>
          <a:ext cx="8229601" cy="780724"/>
        </p:xfrm>
        <a:graphic>
          <a:graphicData uri="http://schemas.openxmlformats.org/drawingml/2006/table">
            <a:tbl>
              <a:tblPr/>
              <a:tblGrid>
                <a:gridCol w="1525367"/>
                <a:gridCol w="2657091"/>
                <a:gridCol w="1943613"/>
                <a:gridCol w="799587"/>
                <a:gridCol w="1303943"/>
              </a:tblGrid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Test Accuracy (CV = 5-fold)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Accuracy/Timing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 1, trees = 2000)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66.25%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372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0.001780914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 + Color 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=1, , trees = 2000)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372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0.002096774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Color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=1, trees = 2000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80.25%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417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0.00192446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57199" y="2875002"/>
            <a:ext cx="84804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Adding features: select best feature collection given parameter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34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 SURF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Speeded Up Robust Features</a:t>
            </a:r>
          </a:p>
          <a:p>
            <a:pPr lvl="1"/>
            <a:r>
              <a:rPr lang="en-US" dirty="0" smtClean="0"/>
              <a:t>Inspired by SIFT</a:t>
            </a:r>
          </a:p>
          <a:p>
            <a:pPr lvl="1"/>
            <a:r>
              <a:rPr lang="en-US" dirty="0" err="1" smtClean="0"/>
              <a:t>MiniBatchK</a:t>
            </a:r>
            <a:r>
              <a:rPr lang="en-US" dirty="0" smtClean="0"/>
              <a:t>-means with 5500 centroids</a:t>
            </a:r>
          </a:p>
          <a:p>
            <a:endParaRPr lang="en-US" dirty="0"/>
          </a:p>
        </p:txBody>
      </p:sp>
      <p:pic>
        <p:nvPicPr>
          <p:cNvPr id="4" name="Picture 3" descr="Screen Shot 2016-11-02 at 1.12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99" y="3683000"/>
            <a:ext cx="7446705" cy="204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9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291" y="469232"/>
            <a:ext cx="6858000" cy="9111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Features: Color Distribution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744" y="1975239"/>
            <a:ext cx="1197671" cy="2164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49" y="1962522"/>
            <a:ext cx="1082154" cy="216430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264985" y="2852171"/>
            <a:ext cx="333876" cy="205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1949" y="4615548"/>
            <a:ext cx="2955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applying binary threshold on the image, we approximately regard all the area in black as background and exclude it from future calculation of color distribution.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803" y="1792705"/>
            <a:ext cx="3273449" cy="27792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36793" y="4948922"/>
            <a:ext cx="2955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get the distribution of color index distribution on both R,G,B scale, and use it as additional feature to SURF.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309179" y="2852171"/>
            <a:ext cx="333876" cy="205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1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 Model: GBM</a:t>
            </a:r>
          </a:p>
          <a:p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Linear kernel</a:t>
            </a:r>
          </a:p>
          <a:p>
            <a:pPr lvl="1"/>
            <a:r>
              <a:rPr lang="en-US" dirty="0" smtClean="0"/>
              <a:t>Radial kernel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402685"/>
              </p:ext>
            </p:extLst>
          </p:nvPr>
        </p:nvGraphicFramePr>
        <p:xfrm>
          <a:off x="622300" y="3848100"/>
          <a:ext cx="7899400" cy="278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671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306</Words>
  <Application>Microsoft Macintosh PowerPoint</Application>
  <PresentationFormat>On-screen Show (4:3)</PresentationFormat>
  <Paragraphs>80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Pups or Poultry?</vt:lpstr>
      <vt:lpstr>Methodology </vt:lpstr>
      <vt:lpstr>Features: SURF</vt:lpstr>
      <vt:lpstr>Features: Color Distribution</vt:lpstr>
      <vt:lpstr>Models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Erica Kilbride</dc:creator>
  <cp:lastModifiedBy>Erica Kilbride</cp:lastModifiedBy>
  <cp:revision>16</cp:revision>
  <dcterms:created xsi:type="dcterms:W3CDTF">2016-11-02T16:22:48Z</dcterms:created>
  <dcterms:modified xsi:type="dcterms:W3CDTF">2016-11-02T19:57:54Z</dcterms:modified>
</cp:coreProperties>
</file>