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63" r:id="rId4"/>
    <p:sldId id="257" r:id="rId5"/>
    <p:sldId id="261" r:id="rId6"/>
    <p:sldId id="265" r:id="rId7"/>
    <p:sldId id="266" r:id="rId8"/>
    <p:sldId id="267" r:id="rId9"/>
    <p:sldId id="259" r:id="rId10"/>
    <p:sldId id="264" r:id="rId11"/>
    <p:sldId id="268" r:id="rId12"/>
    <p:sldId id="269" r:id="rId13"/>
    <p:sldId id="271" r:id="rId14"/>
    <p:sldId id="270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02"/>
  </p:normalViewPr>
  <p:slideViewPr>
    <p:cSldViewPr snapToGrid="0" snapToObjects="1">
      <p:cViewPr varScale="1">
        <p:scale>
          <a:sx n="91" d="100"/>
          <a:sy n="91" d="100"/>
        </p:scale>
        <p:origin x="68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1FA16D-503F-084B-B2D2-4E88D598A63B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8835E6-FCA8-2140-B72A-AE6A00BC27C3}">
      <dgm:prSet phldrT="[Text]"/>
      <dgm:spPr/>
      <dgm:t>
        <a:bodyPr/>
        <a:lstStyle/>
        <a:p>
          <a:r>
            <a:rPr lang="en-US" dirty="0" smtClean="0"/>
            <a:t>Load images into </a:t>
          </a:r>
          <a:r>
            <a:rPr lang="en-US" dirty="0" err="1" smtClean="0"/>
            <a:t>SFrame</a:t>
          </a:r>
          <a:r>
            <a:rPr lang="en-US" baseline="0" dirty="0" smtClean="0"/>
            <a:t>(</a:t>
          </a:r>
          <a:r>
            <a:rPr lang="en-US" baseline="0" dirty="0" err="1" smtClean="0"/>
            <a:t>GraphLab</a:t>
          </a:r>
          <a:r>
            <a:rPr lang="en-US" baseline="0" dirty="0" smtClean="0"/>
            <a:t> data structure) </a:t>
          </a:r>
          <a:endParaRPr lang="en-US" dirty="0"/>
        </a:p>
      </dgm:t>
    </dgm:pt>
    <dgm:pt modelId="{02DE1C4D-7B1C-534B-8BC3-9F7BD18566E8}" type="parTrans" cxnId="{B3F89867-281B-864A-BFF0-83F9AE65E45B}">
      <dgm:prSet/>
      <dgm:spPr/>
      <dgm:t>
        <a:bodyPr/>
        <a:lstStyle/>
        <a:p>
          <a:endParaRPr lang="en-US"/>
        </a:p>
      </dgm:t>
    </dgm:pt>
    <dgm:pt modelId="{2A76240B-D747-B14E-B2D5-F7AB25941A32}" type="sibTrans" cxnId="{B3F89867-281B-864A-BFF0-83F9AE65E45B}">
      <dgm:prSet/>
      <dgm:spPr/>
      <dgm:t>
        <a:bodyPr/>
        <a:lstStyle/>
        <a:p>
          <a:endParaRPr lang="en-US"/>
        </a:p>
      </dgm:t>
    </dgm:pt>
    <dgm:pt modelId="{D244E3E6-D473-1E4A-9814-88DA6EB2B456}">
      <dgm:prSet phldrT="[Text]"/>
      <dgm:spPr/>
      <dgm:t>
        <a:bodyPr/>
        <a:lstStyle/>
        <a:p>
          <a:r>
            <a:rPr lang="en-US" b="1" dirty="0" smtClean="0"/>
            <a:t>Using</a:t>
          </a:r>
          <a:r>
            <a:rPr lang="en-US" b="1" baseline="0" dirty="0" smtClean="0"/>
            <a:t> pre-trained model</a:t>
          </a:r>
          <a:r>
            <a:rPr lang="en-US" b="1" baseline="50000" dirty="0" smtClean="0"/>
            <a:t>2</a:t>
          </a:r>
          <a:r>
            <a:rPr lang="en-US" b="1" baseline="0" dirty="0" smtClean="0"/>
            <a:t> for </a:t>
          </a:r>
          <a:r>
            <a:rPr lang="en-US" b="1" baseline="0" dirty="0" err="1" smtClean="0"/>
            <a:t>ImageNet</a:t>
          </a:r>
          <a:r>
            <a:rPr lang="en-US" b="1" baseline="0" dirty="0" smtClean="0"/>
            <a:t> by Alex </a:t>
          </a:r>
          <a:r>
            <a:rPr lang="en-US" b="1" baseline="0" dirty="0" err="1" smtClean="0"/>
            <a:t>Krizhevsky</a:t>
          </a:r>
          <a:r>
            <a:rPr lang="en-US" b="1" baseline="0" dirty="0" smtClean="0"/>
            <a:t> to extract features</a:t>
          </a:r>
          <a:endParaRPr lang="en-US" b="1" dirty="0"/>
        </a:p>
      </dgm:t>
    </dgm:pt>
    <dgm:pt modelId="{3ADB6E01-D75C-894D-97FD-837ABDCC07D2}" type="parTrans" cxnId="{0B85C67F-C43C-1E4C-9A57-479BFA834808}">
      <dgm:prSet/>
      <dgm:spPr/>
      <dgm:t>
        <a:bodyPr/>
        <a:lstStyle/>
        <a:p>
          <a:endParaRPr lang="en-US"/>
        </a:p>
      </dgm:t>
    </dgm:pt>
    <dgm:pt modelId="{FBC331F0-5883-704C-A9DA-F706C636D32A}" type="sibTrans" cxnId="{0B85C67F-C43C-1E4C-9A57-479BFA834808}">
      <dgm:prSet/>
      <dgm:spPr/>
      <dgm:t>
        <a:bodyPr/>
        <a:lstStyle/>
        <a:p>
          <a:endParaRPr lang="en-US"/>
        </a:p>
      </dgm:t>
    </dgm:pt>
    <dgm:pt modelId="{CF16E77F-2CB4-2348-AAA8-CCEF2A2E6D22}">
      <dgm:prSet phldrT="[Text]"/>
      <dgm:spPr/>
      <dgm:t>
        <a:bodyPr/>
        <a:lstStyle/>
        <a:p>
          <a:r>
            <a:rPr lang="en-US" dirty="0" smtClean="0"/>
            <a:t>Scale</a:t>
          </a:r>
          <a:r>
            <a:rPr lang="en-US" baseline="0" dirty="0" smtClean="0"/>
            <a:t> features to have zero mean and and unit standard deviation</a:t>
          </a:r>
          <a:endParaRPr lang="en-US" dirty="0"/>
        </a:p>
      </dgm:t>
    </dgm:pt>
    <dgm:pt modelId="{2B45CE84-87C8-1A4B-8A03-757B8CC2F539}" type="parTrans" cxnId="{DD2AC07C-FC39-3A40-8EDE-DBE0C68E9232}">
      <dgm:prSet/>
      <dgm:spPr/>
      <dgm:t>
        <a:bodyPr/>
        <a:lstStyle/>
        <a:p>
          <a:endParaRPr lang="en-US"/>
        </a:p>
      </dgm:t>
    </dgm:pt>
    <dgm:pt modelId="{630FD7BE-EC0C-A24B-8BE5-4BB5F8C8071F}" type="sibTrans" cxnId="{DD2AC07C-FC39-3A40-8EDE-DBE0C68E9232}">
      <dgm:prSet/>
      <dgm:spPr/>
      <dgm:t>
        <a:bodyPr/>
        <a:lstStyle/>
        <a:p>
          <a:endParaRPr lang="en-US"/>
        </a:p>
      </dgm:t>
    </dgm:pt>
    <dgm:pt modelId="{F63F9F0B-F534-0B48-B3CE-D58F1476A863}" type="pres">
      <dgm:prSet presAssocID="{521FA16D-503F-084B-B2D2-4E88D598A63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1F6D79-FEDA-5344-AAFF-F232C6D54462}" type="pres">
      <dgm:prSet presAssocID="{CF16E77F-2CB4-2348-AAA8-CCEF2A2E6D22}" presName="boxAndChildren" presStyleCnt="0"/>
      <dgm:spPr/>
    </dgm:pt>
    <dgm:pt modelId="{C5FEB321-8D81-DA43-8E17-769D4F9876DA}" type="pres">
      <dgm:prSet presAssocID="{CF16E77F-2CB4-2348-AAA8-CCEF2A2E6D22}" presName="parentTextBox" presStyleLbl="node1" presStyleIdx="0" presStyleCnt="3"/>
      <dgm:spPr/>
      <dgm:t>
        <a:bodyPr/>
        <a:lstStyle/>
        <a:p>
          <a:endParaRPr lang="en-US"/>
        </a:p>
      </dgm:t>
    </dgm:pt>
    <dgm:pt modelId="{AB1286E6-9FED-C54C-B1A0-12C8DF9430CC}" type="pres">
      <dgm:prSet presAssocID="{FBC331F0-5883-704C-A9DA-F706C636D32A}" presName="sp" presStyleCnt="0"/>
      <dgm:spPr/>
    </dgm:pt>
    <dgm:pt modelId="{80141B3A-AD48-1148-B0F5-322397784D81}" type="pres">
      <dgm:prSet presAssocID="{D244E3E6-D473-1E4A-9814-88DA6EB2B456}" presName="arrowAndChildren" presStyleCnt="0"/>
      <dgm:spPr/>
    </dgm:pt>
    <dgm:pt modelId="{A1938692-A51A-DA46-9A7C-E922EE9F112E}" type="pres">
      <dgm:prSet presAssocID="{D244E3E6-D473-1E4A-9814-88DA6EB2B456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0E5CA363-D450-884D-A985-FD6538A3AE54}" type="pres">
      <dgm:prSet presAssocID="{2A76240B-D747-B14E-B2D5-F7AB25941A32}" presName="sp" presStyleCnt="0"/>
      <dgm:spPr/>
    </dgm:pt>
    <dgm:pt modelId="{6A1B133F-D1B3-2E42-91B9-370FA3ECAEA9}" type="pres">
      <dgm:prSet presAssocID="{3A8835E6-FCA8-2140-B72A-AE6A00BC27C3}" presName="arrowAndChildren" presStyleCnt="0"/>
      <dgm:spPr/>
    </dgm:pt>
    <dgm:pt modelId="{4B3AD21B-2700-7841-99A1-9ADCA157AC32}" type="pres">
      <dgm:prSet presAssocID="{3A8835E6-FCA8-2140-B72A-AE6A00BC27C3}" presName="parentTextArrow" presStyleLbl="node1" presStyleIdx="2" presStyleCnt="3" custLinFactNeighborY="-22871"/>
      <dgm:spPr/>
      <dgm:t>
        <a:bodyPr/>
        <a:lstStyle/>
        <a:p>
          <a:endParaRPr lang="en-US"/>
        </a:p>
      </dgm:t>
    </dgm:pt>
  </dgm:ptLst>
  <dgm:cxnLst>
    <dgm:cxn modelId="{624D2CA8-4B87-3A4B-939D-457F4829BE95}" type="presOf" srcId="{3A8835E6-FCA8-2140-B72A-AE6A00BC27C3}" destId="{4B3AD21B-2700-7841-99A1-9ADCA157AC32}" srcOrd="0" destOrd="0" presId="urn:microsoft.com/office/officeart/2005/8/layout/process4"/>
    <dgm:cxn modelId="{0B85C67F-C43C-1E4C-9A57-479BFA834808}" srcId="{521FA16D-503F-084B-B2D2-4E88D598A63B}" destId="{D244E3E6-D473-1E4A-9814-88DA6EB2B456}" srcOrd="1" destOrd="0" parTransId="{3ADB6E01-D75C-894D-97FD-837ABDCC07D2}" sibTransId="{FBC331F0-5883-704C-A9DA-F706C636D32A}"/>
    <dgm:cxn modelId="{B3F89867-281B-864A-BFF0-83F9AE65E45B}" srcId="{521FA16D-503F-084B-B2D2-4E88D598A63B}" destId="{3A8835E6-FCA8-2140-B72A-AE6A00BC27C3}" srcOrd="0" destOrd="0" parTransId="{02DE1C4D-7B1C-534B-8BC3-9F7BD18566E8}" sibTransId="{2A76240B-D747-B14E-B2D5-F7AB25941A32}"/>
    <dgm:cxn modelId="{FA89FE53-1046-9C44-8503-21A29EBF9545}" type="presOf" srcId="{521FA16D-503F-084B-B2D2-4E88D598A63B}" destId="{F63F9F0B-F534-0B48-B3CE-D58F1476A863}" srcOrd="0" destOrd="0" presId="urn:microsoft.com/office/officeart/2005/8/layout/process4"/>
    <dgm:cxn modelId="{DD2AC07C-FC39-3A40-8EDE-DBE0C68E9232}" srcId="{521FA16D-503F-084B-B2D2-4E88D598A63B}" destId="{CF16E77F-2CB4-2348-AAA8-CCEF2A2E6D22}" srcOrd="2" destOrd="0" parTransId="{2B45CE84-87C8-1A4B-8A03-757B8CC2F539}" sibTransId="{630FD7BE-EC0C-A24B-8BE5-4BB5F8C8071F}"/>
    <dgm:cxn modelId="{43A380B3-29D3-5D41-9FDF-4F002C150931}" type="presOf" srcId="{D244E3E6-D473-1E4A-9814-88DA6EB2B456}" destId="{A1938692-A51A-DA46-9A7C-E922EE9F112E}" srcOrd="0" destOrd="0" presId="urn:microsoft.com/office/officeart/2005/8/layout/process4"/>
    <dgm:cxn modelId="{D8ADC589-396C-B343-860F-C69321B0AD16}" type="presOf" srcId="{CF16E77F-2CB4-2348-AAA8-CCEF2A2E6D22}" destId="{C5FEB321-8D81-DA43-8E17-769D4F9876DA}" srcOrd="0" destOrd="0" presId="urn:microsoft.com/office/officeart/2005/8/layout/process4"/>
    <dgm:cxn modelId="{D0ED1CFD-6BBF-F346-B0FC-8EE02930F747}" type="presParOf" srcId="{F63F9F0B-F534-0B48-B3CE-D58F1476A863}" destId="{481F6D79-FEDA-5344-AAFF-F232C6D54462}" srcOrd="0" destOrd="0" presId="urn:microsoft.com/office/officeart/2005/8/layout/process4"/>
    <dgm:cxn modelId="{1628B4FC-5B5B-C84E-8280-51C2BA14F5A9}" type="presParOf" srcId="{481F6D79-FEDA-5344-AAFF-F232C6D54462}" destId="{C5FEB321-8D81-DA43-8E17-769D4F9876DA}" srcOrd="0" destOrd="0" presId="urn:microsoft.com/office/officeart/2005/8/layout/process4"/>
    <dgm:cxn modelId="{E5392DE7-346C-6644-A2FF-9C06C4278FF3}" type="presParOf" srcId="{F63F9F0B-F534-0B48-B3CE-D58F1476A863}" destId="{AB1286E6-9FED-C54C-B1A0-12C8DF9430CC}" srcOrd="1" destOrd="0" presId="urn:microsoft.com/office/officeart/2005/8/layout/process4"/>
    <dgm:cxn modelId="{6D3B4644-DDF7-6247-B497-07E9E076FAE2}" type="presParOf" srcId="{F63F9F0B-F534-0B48-B3CE-D58F1476A863}" destId="{80141B3A-AD48-1148-B0F5-322397784D81}" srcOrd="2" destOrd="0" presId="urn:microsoft.com/office/officeart/2005/8/layout/process4"/>
    <dgm:cxn modelId="{DFC2F7A0-6D6C-2248-8FE6-EBE304D826AD}" type="presParOf" srcId="{80141B3A-AD48-1148-B0F5-322397784D81}" destId="{A1938692-A51A-DA46-9A7C-E922EE9F112E}" srcOrd="0" destOrd="0" presId="urn:microsoft.com/office/officeart/2005/8/layout/process4"/>
    <dgm:cxn modelId="{CD874666-E327-9441-A3EA-1096D2BC4827}" type="presParOf" srcId="{F63F9F0B-F534-0B48-B3CE-D58F1476A863}" destId="{0E5CA363-D450-884D-A985-FD6538A3AE54}" srcOrd="3" destOrd="0" presId="urn:microsoft.com/office/officeart/2005/8/layout/process4"/>
    <dgm:cxn modelId="{B6E3DEF0-9B3E-7548-A570-52C0BC0BF2BC}" type="presParOf" srcId="{F63F9F0B-F534-0B48-B3CE-D58F1476A863}" destId="{6A1B133F-D1B3-2E42-91B9-370FA3ECAEA9}" srcOrd="4" destOrd="0" presId="urn:microsoft.com/office/officeart/2005/8/layout/process4"/>
    <dgm:cxn modelId="{FD82D202-94A3-E34B-B10D-DA5D0B54B527}" type="presParOf" srcId="{6A1B133F-D1B3-2E42-91B9-370FA3ECAEA9}" destId="{4B3AD21B-2700-7841-99A1-9ADCA157AC3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EB321-8D81-DA43-8E17-769D4F9876DA}">
      <dsp:nvSpPr>
        <dsp:cNvPr id="0" name=""/>
        <dsp:cNvSpPr/>
      </dsp:nvSpPr>
      <dsp:spPr>
        <a:xfrm>
          <a:off x="0" y="2591852"/>
          <a:ext cx="5766581" cy="8507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Scale</a:t>
          </a:r>
          <a:r>
            <a:rPr lang="en-US" sz="2000" kern="1200" baseline="0" dirty="0" smtClean="0"/>
            <a:t> features to have zero mean and and unit standard deviation</a:t>
          </a:r>
          <a:endParaRPr lang="en-US" sz="2000" kern="1200" dirty="0"/>
        </a:p>
      </dsp:txBody>
      <dsp:txXfrm>
        <a:off x="0" y="2591852"/>
        <a:ext cx="5766581" cy="850703"/>
      </dsp:txXfrm>
    </dsp:sp>
    <dsp:sp modelId="{A1938692-A51A-DA46-9A7C-E922EE9F112E}">
      <dsp:nvSpPr>
        <dsp:cNvPr id="0" name=""/>
        <dsp:cNvSpPr/>
      </dsp:nvSpPr>
      <dsp:spPr>
        <a:xfrm rot="10800000">
          <a:off x="0" y="1296230"/>
          <a:ext cx="5766581" cy="130838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Using</a:t>
          </a:r>
          <a:r>
            <a:rPr lang="en-US" sz="2000" b="1" kern="1200" baseline="0" dirty="0" smtClean="0"/>
            <a:t> pre-trained model</a:t>
          </a:r>
          <a:r>
            <a:rPr lang="en-US" sz="2000" b="1" kern="1200" baseline="50000" dirty="0" smtClean="0"/>
            <a:t>2</a:t>
          </a:r>
          <a:r>
            <a:rPr lang="en-US" sz="2000" b="1" kern="1200" baseline="0" dirty="0" smtClean="0"/>
            <a:t> for </a:t>
          </a:r>
          <a:r>
            <a:rPr lang="en-US" sz="2000" b="1" kern="1200" baseline="0" dirty="0" err="1" smtClean="0"/>
            <a:t>ImageNet</a:t>
          </a:r>
          <a:r>
            <a:rPr lang="en-US" sz="2000" b="1" kern="1200" baseline="0" dirty="0" smtClean="0"/>
            <a:t> by Alex </a:t>
          </a:r>
          <a:r>
            <a:rPr lang="en-US" sz="2000" b="1" kern="1200" baseline="0" dirty="0" err="1" smtClean="0"/>
            <a:t>Krizhevsky</a:t>
          </a:r>
          <a:r>
            <a:rPr lang="en-US" sz="2000" b="1" kern="1200" baseline="0" dirty="0" smtClean="0"/>
            <a:t> to extract features</a:t>
          </a:r>
          <a:endParaRPr lang="en-US" sz="2000" b="1" kern="1200" dirty="0"/>
        </a:p>
      </dsp:txBody>
      <dsp:txXfrm rot="10800000">
        <a:off x="0" y="1296230"/>
        <a:ext cx="5766581" cy="850147"/>
      </dsp:txXfrm>
    </dsp:sp>
    <dsp:sp modelId="{4B3AD21B-2700-7841-99A1-9ADCA157AC32}">
      <dsp:nvSpPr>
        <dsp:cNvPr id="0" name=""/>
        <dsp:cNvSpPr/>
      </dsp:nvSpPr>
      <dsp:spPr>
        <a:xfrm rot="10800000">
          <a:off x="0" y="0"/>
          <a:ext cx="5766581" cy="130838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Load images into </a:t>
          </a:r>
          <a:r>
            <a:rPr lang="en-US" sz="2000" kern="1200" dirty="0" err="1" smtClean="0"/>
            <a:t>SFrame</a:t>
          </a:r>
          <a:r>
            <a:rPr lang="en-US" sz="2000" kern="1200" baseline="0" dirty="0" smtClean="0"/>
            <a:t>(</a:t>
          </a:r>
          <a:r>
            <a:rPr lang="en-US" sz="2000" kern="1200" baseline="0" dirty="0" err="1" smtClean="0"/>
            <a:t>GraphLab</a:t>
          </a:r>
          <a:r>
            <a:rPr lang="en-US" sz="2000" kern="1200" baseline="0" dirty="0" smtClean="0"/>
            <a:t> data structure) </a:t>
          </a:r>
          <a:endParaRPr lang="en-US" sz="2000" kern="1200" dirty="0"/>
        </a:p>
      </dsp:txBody>
      <dsp:txXfrm rot="10800000">
        <a:off x="0" y="0"/>
        <a:ext cx="5766581" cy="850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22333-5647-4749-890C-C50262DD9C94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A60F9-A276-7649-AAF3-0A49BAA1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E4FD0-4C15-7742-BB20-CB19400E7E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6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1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7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0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4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4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3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1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2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3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038AD-9818-9845-9CEB-57769DEE4057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3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turi.com/products/graphlab-create/resources/models/python2.7/imagenet_model_iter45#_ga=1.19310960.972413169.1477689803" TargetMode="External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g_09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91" y="0"/>
            <a:ext cx="3784209" cy="47026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639" y="3466757"/>
            <a:ext cx="7772400" cy="1470025"/>
          </a:xfrm>
        </p:spPr>
        <p:txBody>
          <a:bodyPr/>
          <a:lstStyle/>
          <a:p>
            <a:r>
              <a:rPr lang="en-US" dirty="0" smtClean="0"/>
              <a:t>Pups or Poultry?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4101" y="4702615"/>
            <a:ext cx="6400800" cy="1752600"/>
          </a:xfrm>
        </p:spPr>
        <p:txBody>
          <a:bodyPr/>
          <a:lstStyle/>
          <a:p>
            <a:r>
              <a:rPr lang="en-US" dirty="0" smtClean="0"/>
              <a:t>Group </a:t>
            </a:r>
            <a:r>
              <a:rPr lang="en-US" altLang="zh-CN" dirty="0" smtClean="0"/>
              <a:t>1</a:t>
            </a:r>
          </a:p>
          <a:p>
            <a:r>
              <a:rPr lang="en-US" altLang="zh-CN" sz="2000" dirty="0" smtClean="0"/>
              <a:t>Presenter: </a:t>
            </a:r>
            <a:r>
              <a:rPr lang="en-US" altLang="zh-CN" sz="2000" dirty="0"/>
              <a:t>Erica </a:t>
            </a:r>
            <a:r>
              <a:rPr lang="en-US" altLang="zh-CN" sz="2000" dirty="0" smtClean="0"/>
              <a:t>Lynn</a:t>
            </a:r>
            <a:r>
              <a:rPr lang="zh-CN" altLang="en-US" sz="2000" dirty="0" smtClean="0"/>
              <a:t> </a:t>
            </a:r>
            <a:r>
              <a:rPr lang="en-US" sz="2000" dirty="0" err="1" smtClean="0"/>
              <a:t>Kilbride</a:t>
            </a:r>
            <a:endParaRPr lang="en-US" sz="2000" dirty="0" smtClean="0"/>
          </a:p>
          <a:p>
            <a:r>
              <a:rPr lang="en-US" sz="2000" dirty="0" smtClean="0"/>
              <a:t>Team Members: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Chi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Zhang, </a:t>
            </a:r>
            <a:r>
              <a:rPr lang="en-US" sz="2000" dirty="0" err="1" smtClean="0"/>
              <a:t>Zhehao</a:t>
            </a:r>
            <a:r>
              <a:rPr lang="en-US" sz="2000" dirty="0" smtClean="0"/>
              <a:t> Liu, </a:t>
            </a:r>
            <a:r>
              <a:rPr lang="en-US" sz="2000" dirty="0" err="1" smtClean="0"/>
              <a:t>Yixin</a:t>
            </a:r>
            <a:r>
              <a:rPr lang="en-US" sz="2000" dirty="0" smtClean="0"/>
              <a:t> Sun, </a:t>
            </a:r>
            <a:r>
              <a:rPr lang="en-US" sz="2000" dirty="0" err="1" smtClean="0"/>
              <a:t>Jingdan</a:t>
            </a:r>
            <a:r>
              <a:rPr lang="en-US" sz="2000" dirty="0" smtClean="0"/>
              <a:t> Zhao, Qing Yin</a:t>
            </a:r>
            <a:endParaRPr lang="en-US" sz="2000" dirty="0"/>
          </a:p>
        </p:txBody>
      </p:sp>
      <p:pic>
        <p:nvPicPr>
          <p:cNvPr id="6" name="Picture 5" descr="chicken_069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1"/>
            <a:ext cx="3443450" cy="389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05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GBM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275857"/>
              </p:ext>
            </p:extLst>
          </p:nvPr>
        </p:nvGraphicFramePr>
        <p:xfrm>
          <a:off x="457201" y="1659988"/>
          <a:ext cx="8236634" cy="4853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376"/>
                <a:gridCol w="962894"/>
                <a:gridCol w="2145201"/>
                <a:gridCol w="1850023"/>
                <a:gridCol w="1899140"/>
              </a:tblGrid>
              <a:tr h="805376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Tuning</a:t>
                      </a:r>
                      <a:r>
                        <a:rPr lang="en-US" baseline="0" dirty="0" smtClean="0"/>
                        <a:t> 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r>
                        <a:rPr lang="en-US" baseline="0" dirty="0" smtClean="0"/>
                        <a:t> Accuracy</a:t>
                      </a:r>
                      <a:endParaRPr lang="en-US" dirty="0"/>
                    </a:p>
                  </a:txBody>
                  <a:tcPr/>
                </a:tc>
              </a:tr>
              <a:tr h="995288">
                <a:tc>
                  <a:txBody>
                    <a:bodyPr/>
                    <a:lstStyle/>
                    <a:p>
                      <a:r>
                        <a:rPr lang="en-US" dirty="0" smtClean="0"/>
                        <a:t>SIFT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3351s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Depth=1, tree=2000</a:t>
                      </a:r>
                    </a:p>
                    <a:p>
                      <a:r>
                        <a:rPr lang="en-US" dirty="0" smtClean="0"/>
                        <a:t>Depth=3, tree=2000</a:t>
                      </a:r>
                    </a:p>
                    <a:p>
                      <a:r>
                        <a:rPr lang="en-US" dirty="0" smtClean="0"/>
                        <a:t>Depth=5, tree=1955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87.2</a:t>
                      </a:r>
                    </a:p>
                    <a:p>
                      <a:r>
                        <a:rPr lang="en-US" dirty="0" smtClean="0"/>
                        <a:t>98.6</a:t>
                      </a:r>
                    </a:p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66.25</a:t>
                      </a:r>
                    </a:p>
                    <a:p>
                      <a:r>
                        <a:rPr lang="en-US" dirty="0" smtClean="0"/>
                        <a:t>67</a:t>
                      </a:r>
                    </a:p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SIFT</a:t>
                      </a:r>
                      <a:r>
                        <a:rPr lang="en-US" baseline="0" dirty="0" smtClean="0"/>
                        <a:t> + 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5801s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Depth=1, tree=2000</a:t>
                      </a:r>
                    </a:p>
                    <a:p>
                      <a:r>
                        <a:rPr lang="en-US" dirty="0" smtClean="0"/>
                        <a:t>Depth=3, tree=1927</a:t>
                      </a:r>
                    </a:p>
                    <a:p>
                      <a:r>
                        <a:rPr lang="en-US" dirty="0" smtClean="0"/>
                        <a:t>Depth=5, tree=1205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87.1</a:t>
                      </a:r>
                    </a:p>
                    <a:p>
                      <a:r>
                        <a:rPr lang="en-US" dirty="0" smtClean="0"/>
                        <a:t>94.4</a:t>
                      </a:r>
                    </a:p>
                    <a:p>
                      <a:r>
                        <a:rPr lang="en-US" dirty="0" smtClean="0"/>
                        <a:t>95.4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</a:p>
                    <a:p>
                      <a:r>
                        <a:rPr lang="en-US" dirty="0" smtClean="0"/>
                        <a:t>78</a:t>
                      </a:r>
                    </a:p>
                    <a:p>
                      <a:r>
                        <a:rPr lang="en-US" dirty="0" smtClean="0"/>
                        <a:t>78.25</a:t>
                      </a:r>
                      <a:endParaRPr lang="en-US" dirty="0"/>
                    </a:p>
                  </a:txBody>
                  <a:tcPr/>
                </a:tc>
              </a:tr>
              <a:tr h="1069145">
                <a:tc>
                  <a:txBody>
                    <a:bodyPr/>
                    <a:lstStyle/>
                    <a:p>
                      <a:r>
                        <a:rPr lang="en-US" dirty="0" smtClean="0"/>
                        <a:t>SURF + 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3760s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Depth=1, tree=2000</a:t>
                      </a:r>
                    </a:p>
                    <a:p>
                      <a:r>
                        <a:rPr lang="en-US" dirty="0" smtClean="0"/>
                        <a:t>Depth=3, tree=1831</a:t>
                      </a:r>
                    </a:p>
                    <a:p>
                      <a:r>
                        <a:rPr lang="en-US" dirty="0" smtClean="0"/>
                        <a:t>Depth=5, tree=1212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90.6</a:t>
                      </a:r>
                    </a:p>
                    <a:p>
                      <a:r>
                        <a:rPr lang="en-US" dirty="0" smtClean="0"/>
                        <a:t>95.7</a:t>
                      </a:r>
                    </a:p>
                    <a:p>
                      <a:r>
                        <a:rPr lang="en-US" dirty="0" smtClean="0"/>
                        <a:t>96.6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80.25</a:t>
                      </a:r>
                    </a:p>
                    <a:p>
                      <a:r>
                        <a:rPr lang="en-US" dirty="0" smtClean="0"/>
                        <a:t>79.25</a:t>
                      </a:r>
                    </a:p>
                    <a:p>
                      <a:r>
                        <a:rPr lang="en-US" dirty="0" smtClean="0"/>
                        <a:t>81.75</a:t>
                      </a:r>
                      <a:endParaRPr lang="en-US" dirty="0"/>
                    </a:p>
                  </a:txBody>
                  <a:tcPr/>
                </a:tc>
              </a:tr>
              <a:tr h="1069145">
                <a:tc>
                  <a:txBody>
                    <a:bodyPr/>
                    <a:lstStyle/>
                    <a:p>
                      <a:r>
                        <a:rPr lang="en-US" dirty="0" smtClean="0"/>
                        <a:t>CNN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4154s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Depth=1, tree=2000</a:t>
                      </a:r>
                    </a:p>
                    <a:p>
                      <a:r>
                        <a:rPr lang="en-US" dirty="0" smtClean="0"/>
                        <a:t>Depth=3, tree=1957</a:t>
                      </a:r>
                    </a:p>
                    <a:p>
                      <a:r>
                        <a:rPr lang="en-US" dirty="0" smtClean="0"/>
                        <a:t>Depth=5, tree=1463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</a:p>
                    <a:p>
                      <a:r>
                        <a:rPr lang="en-US" dirty="0" smtClean="0"/>
                        <a:t>100</a:t>
                      </a:r>
                    </a:p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98.0</a:t>
                      </a:r>
                    </a:p>
                    <a:p>
                      <a:r>
                        <a:rPr lang="en-US" dirty="0" smtClean="0"/>
                        <a:t>98.0</a:t>
                      </a:r>
                    </a:p>
                    <a:p>
                      <a:r>
                        <a:rPr lang="en-US" dirty="0" smtClean="0"/>
                        <a:t>97.75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638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Xgboost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2501"/>
              </p:ext>
            </p:extLst>
          </p:nvPr>
        </p:nvGraphicFramePr>
        <p:xfrm>
          <a:off x="457200" y="1600200"/>
          <a:ext cx="8229600" cy="3981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995289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 Accuracy</a:t>
                      </a:r>
                      <a:endParaRPr lang="en-US" dirty="0"/>
                    </a:p>
                  </a:txBody>
                  <a:tcPr/>
                </a:tc>
              </a:tr>
              <a:tr h="995289">
                <a:tc>
                  <a:txBody>
                    <a:bodyPr/>
                    <a:lstStyle/>
                    <a:p>
                      <a:r>
                        <a:rPr lang="en-US" dirty="0" smtClean="0"/>
                        <a:t>SIFT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minutes – 30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70.5%</a:t>
                      </a:r>
                      <a:endParaRPr lang="en-US" dirty="0"/>
                    </a:p>
                  </a:txBody>
                  <a:tcPr/>
                </a:tc>
              </a:tr>
              <a:tr h="995289">
                <a:tc>
                  <a:txBody>
                    <a:bodyPr/>
                    <a:lstStyle/>
                    <a:p>
                      <a:r>
                        <a:rPr lang="en-US" dirty="0" smtClean="0"/>
                        <a:t>SURF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minutes – 30minutes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53.5%</a:t>
                      </a:r>
                      <a:endParaRPr lang="en-US" dirty="0"/>
                    </a:p>
                  </a:txBody>
                  <a:tcPr/>
                </a:tc>
              </a:tr>
              <a:tr h="995289">
                <a:tc>
                  <a:txBody>
                    <a:bodyPr/>
                    <a:lstStyle/>
                    <a:p>
                      <a:r>
                        <a:rPr lang="en-US" dirty="0" smtClean="0"/>
                        <a:t>SURF + 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069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Linear Kernel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129543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668"/>
                <a:gridCol w="984738"/>
                <a:gridCol w="2082019"/>
                <a:gridCol w="1744393"/>
                <a:gridCol w="20327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Tuning 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CV.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 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r>
                        <a:rPr lang="en-US" dirty="0" smtClean="0"/>
                        <a:t>SURF + Color</a:t>
                      </a:r>
                      <a:endParaRPr 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US" dirty="0" smtClean="0"/>
                        <a:t>154s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= 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71.9</a:t>
                      </a:r>
                      <a:endParaRPr 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= 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75.6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Cost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77.3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Cost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Cost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81.3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Cost =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80.4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7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with Linear Kernel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1" cy="4525963"/>
          </a:xfrm>
        </p:spPr>
      </p:pic>
    </p:spTree>
    <p:extLst>
      <p:ext uri="{BB962C8B-B14F-4D97-AF65-F5344CB8AC3E}">
        <p14:creationId xmlns:p14="http://schemas.microsoft.com/office/powerpoint/2010/main" val="2013170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Radial Kernel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881916"/>
              </p:ext>
            </p:extLst>
          </p:nvPr>
        </p:nvGraphicFramePr>
        <p:xfrm>
          <a:off x="457200" y="1825283"/>
          <a:ext cx="8382231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342"/>
                <a:gridCol w="1211342"/>
                <a:gridCol w="1101272"/>
                <a:gridCol w="755968"/>
                <a:gridCol w="755968"/>
                <a:gridCol w="755968"/>
                <a:gridCol w="755968"/>
                <a:gridCol w="755968"/>
                <a:gridCol w="10784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Cost             </a:t>
                      </a:r>
                    </a:p>
                    <a:p>
                      <a:r>
                        <a:rPr lang="en-US" dirty="0" smtClean="0"/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r>
                        <a:rPr lang="en-US" baseline="0" dirty="0" smtClean="0"/>
                        <a:t> 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Surf + Color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625s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0.777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0.824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0.831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0.831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213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with Radial Kernel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1" cy="4525963"/>
          </a:xfrm>
        </p:spPr>
      </p:pic>
    </p:spTree>
    <p:extLst>
      <p:ext uri="{BB962C8B-B14F-4D97-AF65-F5344CB8AC3E}">
        <p14:creationId xmlns:p14="http://schemas.microsoft.com/office/powerpoint/2010/main" val="1457496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1131570"/>
            <a:ext cx="6858000" cy="124182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CNN Features with </a:t>
            </a:r>
            <a:r>
              <a:rPr lang="en-US" sz="2400" b="1" dirty="0" err="1"/>
              <a:t>Turi</a:t>
            </a:r>
            <a:r>
              <a:rPr lang="en-US" sz="2400" b="1" dirty="0"/>
              <a:t> GraphLab</a:t>
            </a:r>
            <a:r>
              <a:rPr lang="en-US" sz="2400" b="1" baseline="60000" dirty="0"/>
              <a:t>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546" y="5540107"/>
            <a:ext cx="6836021" cy="273844"/>
          </a:xfrm>
        </p:spPr>
        <p:txBody>
          <a:bodyPr/>
          <a:lstStyle/>
          <a:p>
            <a:pPr algn="l"/>
            <a:r>
              <a:rPr lang="en-US" dirty="0" smtClean="0"/>
              <a:t>1 https://</a:t>
            </a:r>
            <a:r>
              <a:rPr lang="en-US" dirty="0" err="1" smtClean="0"/>
              <a:t>turi.com</a:t>
            </a:r>
            <a:r>
              <a:rPr lang="en-US" dirty="0" smtClean="0"/>
              <a:t>/products/create/</a:t>
            </a:r>
            <a:r>
              <a:rPr lang="en-US" dirty="0" err="1" smtClean="0"/>
              <a:t>open_source.html</a:t>
            </a:r>
            <a:endParaRPr lang="en-US" dirty="0" smtClean="0"/>
          </a:p>
          <a:p>
            <a:pPr algn="l"/>
            <a:r>
              <a:rPr lang="en-US" dirty="0" smtClean="0"/>
              <a:t>2 Model available at: </a:t>
            </a:r>
            <a:r>
              <a:rPr lang="en-US" dirty="0"/>
              <a:t>“</a:t>
            </a:r>
            <a:r>
              <a:rPr lang="en-US" dirty="0">
                <a:hlinkClick r:id="rId3"/>
              </a:rPr>
              <a:t>https://static.turi.com/products/graphlab-create/resources/models/python2.7/imagenet_model_iter45</a:t>
            </a:r>
            <a:r>
              <a:rPr lang="en-US" dirty="0"/>
              <a:t>”</a:t>
            </a:r>
          </a:p>
        </p:txBody>
      </p:sp>
      <p:graphicFrame>
        <p:nvGraphicFramePr>
          <p:cNvPr id="8" name="Diagram 7"/>
          <p:cNvGraphicFramePr/>
          <p:nvPr>
            <p:extLst/>
          </p:nvPr>
        </p:nvGraphicFramePr>
        <p:xfrm>
          <a:off x="1502899" y="1754065"/>
          <a:ext cx="5766581" cy="3443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9850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Tune baseline </a:t>
            </a:r>
            <a:r>
              <a:rPr lang="en-US" dirty="0" smtClean="0"/>
              <a:t>model under SIFT extraction</a:t>
            </a:r>
          </a:p>
          <a:p>
            <a:r>
              <a:rPr lang="en-US" dirty="0" smtClean="0"/>
              <a:t>Other models under SIFT extraction</a:t>
            </a:r>
            <a:endParaRPr lang="en-US" dirty="0"/>
          </a:p>
          <a:p>
            <a:r>
              <a:rPr lang="en-US" dirty="0" smtClean="0"/>
              <a:t>New </a:t>
            </a:r>
            <a:r>
              <a:rPr lang="en-US" dirty="0" smtClean="0"/>
              <a:t>feature </a:t>
            </a:r>
            <a:r>
              <a:rPr lang="en-US" dirty="0" smtClean="0"/>
              <a:t>extractions and comparison</a:t>
            </a:r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odels under best feature extraction</a:t>
            </a:r>
          </a:p>
          <a:p>
            <a:r>
              <a:rPr lang="en-US" dirty="0" smtClean="0"/>
              <a:t>Select optional feature extraction method with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&amp;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Features: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SIFT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SURF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SURF+Color Distribution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err="1" smtClean="0"/>
              <a:t>cNN</a:t>
            </a:r>
            <a:r>
              <a:rPr lang="en-US" dirty="0" smtClean="0"/>
              <a:t> (convolutional Neural Network)</a:t>
            </a:r>
            <a:endParaRPr lang="en-US" dirty="0"/>
          </a:p>
          <a:p>
            <a:r>
              <a:rPr lang="en-US" dirty="0" smtClean="0"/>
              <a:t>Models: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GBM(gradient boosted machine)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LDA/QDA (too simple that we ignore after try)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SVM (support vector machine)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err="1" smtClean="0"/>
              <a:t>Xgboost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926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 SURF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Speeded Up Robust Features</a:t>
            </a:r>
          </a:p>
          <a:p>
            <a:pPr lvl="1"/>
            <a:r>
              <a:rPr lang="en-US" dirty="0" smtClean="0"/>
              <a:t>Inspired by SIFT</a:t>
            </a:r>
          </a:p>
          <a:p>
            <a:pPr lvl="1"/>
            <a:r>
              <a:rPr lang="en-US" dirty="0" err="1" smtClean="0"/>
              <a:t>MiniBatchK</a:t>
            </a:r>
            <a:r>
              <a:rPr lang="en-US" dirty="0" smtClean="0"/>
              <a:t>-means with 5500 centroids</a:t>
            </a:r>
          </a:p>
          <a:p>
            <a:endParaRPr lang="en-US" dirty="0"/>
          </a:p>
        </p:txBody>
      </p:sp>
      <p:pic>
        <p:nvPicPr>
          <p:cNvPr id="4" name="Picture 3" descr="Screen Shot 2016-11-02 at 1.12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99" y="3683000"/>
            <a:ext cx="7446705" cy="204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9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291" y="469232"/>
            <a:ext cx="6858000" cy="9111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Features: Color Distribution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744" y="1975239"/>
            <a:ext cx="1197671" cy="2164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49" y="1962522"/>
            <a:ext cx="1082154" cy="216430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264985" y="2852171"/>
            <a:ext cx="333876" cy="205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1949" y="4615548"/>
            <a:ext cx="29554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applying binary threshold on the image, we approximately regard all the area in black as background and exclude it from future calculation of color distribution.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803" y="1792705"/>
            <a:ext cx="3273449" cy="27792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36793" y="4948922"/>
            <a:ext cx="2955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get the distribution of color index distribution on both R,G,B scale, and use it as additional feature to SURF.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309179" y="2852171"/>
            <a:ext cx="333876" cy="205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1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Feature: </a:t>
            </a:r>
            <a:r>
              <a:rPr lang="en-US" dirty="0" err="1" smtClean="0"/>
              <a:t>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7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SVM: In machine learning, support vector machines </a:t>
            </a:r>
            <a:r>
              <a:rPr lang="en-US" dirty="0" smtClean="0"/>
              <a:t>are</a:t>
            </a:r>
            <a:r>
              <a:rPr lang="en-US" dirty="0"/>
              <a:t> supervised learning models with associated learning algorithms that analyze data </a:t>
            </a:r>
            <a:r>
              <a:rPr lang="en-US" dirty="0" smtClean="0"/>
              <a:t>used for</a:t>
            </a:r>
            <a:r>
              <a:rPr lang="en-US" dirty="0"/>
              <a:t> classification and regression analysis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we tune SVM model, we test different values of cost and gamma.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4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Xgboost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dirty="0"/>
              <a:t> is a machine learning technique for regression and classification problems, which produces a prediction model in the form of an ensemble of weak prediction models, typically decision trees. </a:t>
            </a:r>
            <a:endParaRPr lang="en-US" dirty="0" smtClean="0"/>
          </a:p>
          <a:p>
            <a:r>
              <a:rPr lang="en-US" dirty="0"/>
              <a:t>When we tune </a:t>
            </a:r>
            <a:r>
              <a:rPr lang="en-US" dirty="0" err="1" smtClean="0"/>
              <a:t>Xgboost</a:t>
            </a:r>
            <a:r>
              <a:rPr lang="en-US" dirty="0" smtClean="0"/>
              <a:t> </a:t>
            </a:r>
            <a:r>
              <a:rPr lang="en-US" dirty="0"/>
              <a:t>model, we test different values of </a:t>
            </a:r>
            <a:r>
              <a:rPr lang="en-US" dirty="0" smtClean="0"/>
              <a:t>eta </a:t>
            </a:r>
            <a:r>
              <a:rPr lang="en-US" dirty="0"/>
              <a:t>and </a:t>
            </a:r>
            <a:r>
              <a:rPr lang="en-US" dirty="0" err="1" smtClean="0"/>
              <a:t>max_depth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9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250951"/>
            <a:ext cx="8229600" cy="503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Baseline model: Select best parameter</a:t>
            </a:r>
            <a:endParaRPr lang="en-US" sz="28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7198" y="4798283"/>
            <a:ext cx="8229600" cy="503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Best features: Select best model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719283"/>
              </p:ext>
            </p:extLst>
          </p:nvPr>
        </p:nvGraphicFramePr>
        <p:xfrm>
          <a:off x="457200" y="5380288"/>
          <a:ext cx="8229601" cy="768423"/>
        </p:xfrm>
        <a:graphic>
          <a:graphicData uri="http://schemas.openxmlformats.org/drawingml/2006/table">
            <a:tbl>
              <a:tblPr/>
              <a:tblGrid>
                <a:gridCol w="1525367"/>
                <a:gridCol w="2657091"/>
                <a:gridCol w="1943613"/>
                <a:gridCol w="799587"/>
                <a:gridCol w="1303943"/>
              </a:tblGrid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Feature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Accuracy </a:t>
                      </a:r>
                      <a:r>
                        <a:rPr lang="en-US" sz="1200" b="1" i="0" u="sng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(CV = 5-fold)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Accuracy/Timing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SURF + Color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Linear Kernel SVM (cost = 10)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0.00512987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SURF + Color 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Radial Kernel SVM (cost = 10, gamma = 10)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625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0.00128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873188"/>
              </p:ext>
            </p:extLst>
          </p:nvPr>
        </p:nvGraphicFramePr>
        <p:xfrm>
          <a:off x="457197" y="1913436"/>
          <a:ext cx="8229601" cy="782764"/>
        </p:xfrm>
        <a:graphic>
          <a:graphicData uri="http://schemas.openxmlformats.org/drawingml/2006/table">
            <a:tbl>
              <a:tblPr/>
              <a:tblGrid>
                <a:gridCol w="1525367"/>
                <a:gridCol w="2657091"/>
                <a:gridCol w="1943613"/>
                <a:gridCol w="799587"/>
                <a:gridCol w="1303943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Feature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Test Accuracy (CV = 5-fold)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Accuracy/Timing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6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(depth = 1, trees = 2000)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66.25%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0.000593107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(depth =3, trees = 2000)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0.000461401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(depth = 5, trees = 1955)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1860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0.000370968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276965"/>
              </p:ext>
            </p:extLst>
          </p:nvPr>
        </p:nvGraphicFramePr>
        <p:xfrm>
          <a:off x="457200" y="3888803"/>
          <a:ext cx="8229601" cy="781921"/>
        </p:xfrm>
        <a:graphic>
          <a:graphicData uri="http://schemas.openxmlformats.org/drawingml/2006/table">
            <a:tbl>
              <a:tblPr/>
              <a:tblGrid>
                <a:gridCol w="1525367"/>
                <a:gridCol w="2657091"/>
                <a:gridCol w="1943613"/>
                <a:gridCol w="799587"/>
                <a:gridCol w="1303943"/>
              </a:tblGrid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Feature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Test Accuracy (CV = 5-fold)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Accuracy/Timing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(depth = 1, trees = 2000)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66.25%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1117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0.000593107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81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 + Color 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(depth =1, , trees = 2000)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uk-U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0.00059497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SURF + Color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(depth =1, trees = 2000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80.25%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0.000641487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57199" y="2875002"/>
            <a:ext cx="84804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Adding features: select best feature collection given parameter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340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617</Words>
  <Application>Microsoft Macintosh PowerPoint</Application>
  <PresentationFormat>On-screen Show (4:3)</PresentationFormat>
  <Paragraphs>231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宋体</vt:lpstr>
      <vt:lpstr>Arial</vt:lpstr>
      <vt:lpstr>Office Theme</vt:lpstr>
      <vt:lpstr>Pups or Poultry?</vt:lpstr>
      <vt:lpstr>Agenda</vt:lpstr>
      <vt:lpstr>Features &amp; Models</vt:lpstr>
      <vt:lpstr>Features: SURF</vt:lpstr>
      <vt:lpstr>Features: Color Distribution</vt:lpstr>
      <vt:lpstr>Feature: cNN</vt:lpstr>
      <vt:lpstr>SVM Model</vt:lpstr>
      <vt:lpstr>Xgboost Model</vt:lpstr>
      <vt:lpstr>Results </vt:lpstr>
      <vt:lpstr>GBM Model</vt:lpstr>
      <vt:lpstr>Xgboost</vt:lpstr>
      <vt:lpstr>SVM Linear Kernel</vt:lpstr>
      <vt:lpstr>SVM with Linear Kernel Graph</vt:lpstr>
      <vt:lpstr>SVM Radial Kernel</vt:lpstr>
      <vt:lpstr>SVM with Radial Kernel Graph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</dc:title>
  <dc:creator>Erica Kilbride</dc:creator>
  <cp:lastModifiedBy>Microsoft Office User</cp:lastModifiedBy>
  <cp:revision>47</cp:revision>
  <dcterms:created xsi:type="dcterms:W3CDTF">2016-11-02T16:22:48Z</dcterms:created>
  <dcterms:modified xsi:type="dcterms:W3CDTF">2016-11-23T05:22:15Z</dcterms:modified>
</cp:coreProperties>
</file>