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57" r:id="rId3"/>
    <p:sldId id="258" r:id="rId4"/>
    <p:sldId id="270" r:id="rId5"/>
    <p:sldId id="261" r:id="rId6"/>
    <p:sldId id="264" r:id="rId7"/>
    <p:sldId id="265" r:id="rId8"/>
    <p:sldId id="269" r:id="rId9"/>
    <p:sldId id="271" r:id="rId10"/>
    <p:sldId id="272" r:id="rId11"/>
    <p:sldId id="273" r:id="rId12"/>
    <p:sldId id="274"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5" autoAdjust="0"/>
    <p:restoredTop sz="92781"/>
  </p:normalViewPr>
  <p:slideViewPr>
    <p:cSldViewPr>
      <p:cViewPr>
        <p:scale>
          <a:sx n="130" d="100"/>
          <a:sy n="130" d="100"/>
        </p:scale>
        <p:origin x="600" y="-15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63FAC-7565-EE40-B340-99BBF79BD742}" type="datetimeFigureOut">
              <a:rPr lang="en-US" smtClean="0"/>
              <a:t>11/16/16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105FE-95E5-FC4F-95FC-F344E020178B}" type="slidenum">
              <a:rPr lang="en-US" smtClean="0"/>
              <a:t>‹#›</a:t>
            </a:fld>
            <a:endParaRPr lang="en-US"/>
          </a:p>
        </p:txBody>
      </p:sp>
    </p:spTree>
    <p:extLst>
      <p:ext uri="{BB962C8B-B14F-4D97-AF65-F5344CB8AC3E}">
        <p14:creationId xmlns:p14="http://schemas.microsoft.com/office/powerpoint/2010/main" val="9174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1</a:t>
            </a:fld>
            <a:endParaRPr lang="en-US"/>
          </a:p>
        </p:txBody>
      </p:sp>
    </p:spTree>
    <p:extLst>
      <p:ext uri="{BB962C8B-B14F-4D97-AF65-F5344CB8AC3E}">
        <p14:creationId xmlns:p14="http://schemas.microsoft.com/office/powerpoint/2010/main" val="1176215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10</a:t>
            </a:fld>
            <a:endParaRPr lang="en-US"/>
          </a:p>
        </p:txBody>
      </p:sp>
    </p:spTree>
    <p:extLst>
      <p:ext uri="{BB962C8B-B14F-4D97-AF65-F5344CB8AC3E}">
        <p14:creationId xmlns:p14="http://schemas.microsoft.com/office/powerpoint/2010/main" val="167681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11</a:t>
            </a:fld>
            <a:endParaRPr lang="en-US"/>
          </a:p>
        </p:txBody>
      </p:sp>
    </p:spTree>
    <p:extLst>
      <p:ext uri="{BB962C8B-B14F-4D97-AF65-F5344CB8AC3E}">
        <p14:creationId xmlns:p14="http://schemas.microsoft.com/office/powerpoint/2010/main" val="130090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That ends my presentation on exploration and findings of the MSD dataset. </a:t>
            </a:r>
            <a:r>
              <a:rPr lang="en-US" baseline="0" smtClean="0"/>
              <a:t>Thank you.</a:t>
            </a:r>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12</a:t>
            </a:fld>
            <a:endParaRPr lang="en-US"/>
          </a:p>
        </p:txBody>
      </p:sp>
    </p:spTree>
    <p:extLst>
      <p:ext uri="{BB962C8B-B14F-4D97-AF65-F5344CB8AC3E}">
        <p14:creationId xmlns:p14="http://schemas.microsoft.com/office/powerpoint/2010/main" val="115389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2</a:t>
            </a:fld>
            <a:endParaRPr lang="en-US"/>
          </a:p>
        </p:txBody>
      </p:sp>
    </p:spTree>
    <p:extLst>
      <p:ext uri="{BB962C8B-B14F-4D97-AF65-F5344CB8AC3E}">
        <p14:creationId xmlns:p14="http://schemas.microsoft.com/office/powerpoint/2010/main" val="62149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1C8105FE-95E5-FC4F-95FC-F344E020178B}" type="slidenum">
              <a:rPr lang="en-US" smtClean="0"/>
              <a:t>3</a:t>
            </a:fld>
            <a:endParaRPr lang="en-US"/>
          </a:p>
        </p:txBody>
      </p:sp>
    </p:spTree>
    <p:extLst>
      <p:ext uri="{BB962C8B-B14F-4D97-AF65-F5344CB8AC3E}">
        <p14:creationId xmlns:p14="http://schemas.microsoft.com/office/powerpoint/2010/main" val="71926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4</a:t>
            </a:fld>
            <a:endParaRPr lang="en-US"/>
          </a:p>
        </p:txBody>
      </p:sp>
    </p:spTree>
    <p:extLst>
      <p:ext uri="{BB962C8B-B14F-4D97-AF65-F5344CB8AC3E}">
        <p14:creationId xmlns:p14="http://schemas.microsoft.com/office/powerpoint/2010/main" val="123573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5</a:t>
            </a:fld>
            <a:endParaRPr lang="en-US"/>
          </a:p>
        </p:txBody>
      </p:sp>
    </p:spTree>
    <p:extLst>
      <p:ext uri="{BB962C8B-B14F-4D97-AF65-F5344CB8AC3E}">
        <p14:creationId xmlns:p14="http://schemas.microsoft.com/office/powerpoint/2010/main" val="2130220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C8105FE-95E5-FC4F-95FC-F344E020178B}" type="slidenum">
              <a:rPr lang="en-US" smtClean="0"/>
              <a:t>6</a:t>
            </a:fld>
            <a:endParaRPr lang="en-US"/>
          </a:p>
        </p:txBody>
      </p:sp>
    </p:spTree>
    <p:extLst>
      <p:ext uri="{BB962C8B-B14F-4D97-AF65-F5344CB8AC3E}">
        <p14:creationId xmlns:p14="http://schemas.microsoft.com/office/powerpoint/2010/main" val="701282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7</a:t>
            </a:fld>
            <a:endParaRPr lang="en-US"/>
          </a:p>
        </p:txBody>
      </p:sp>
    </p:spTree>
    <p:extLst>
      <p:ext uri="{BB962C8B-B14F-4D97-AF65-F5344CB8AC3E}">
        <p14:creationId xmlns:p14="http://schemas.microsoft.com/office/powerpoint/2010/main" val="22335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Here</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basic</a:t>
            </a:r>
            <a:r>
              <a:rPr lang="zh-CN" altLang="en-US" dirty="0" smtClean="0"/>
              <a:t> </a:t>
            </a:r>
            <a:r>
              <a:rPr lang="en-US" altLang="zh-CN" dirty="0" smtClean="0"/>
              <a:t>idea</a:t>
            </a:r>
            <a:r>
              <a:rPr lang="zh-CN" altLang="en-US" dirty="0" smtClean="0"/>
              <a:t> </a:t>
            </a:r>
            <a:r>
              <a:rPr lang="en-US" altLang="zh-CN" dirty="0" smtClean="0"/>
              <a:t>of</a:t>
            </a:r>
            <a:r>
              <a:rPr lang="zh-CN" altLang="en-US" dirty="0" smtClean="0"/>
              <a:t> </a:t>
            </a:r>
            <a:r>
              <a:rPr lang="en-US" altLang="zh-CN" dirty="0" smtClean="0"/>
              <a:t>my</a:t>
            </a:r>
            <a:r>
              <a:rPr lang="zh-CN" altLang="en-US" dirty="0" smtClean="0"/>
              <a:t> </a:t>
            </a:r>
            <a:r>
              <a:rPr lang="en-US" altLang="zh-CN" dirty="0" smtClean="0"/>
              <a:t>recommendation</a:t>
            </a:r>
            <a:r>
              <a:rPr lang="zh-CN" altLang="en-US" dirty="0" smtClean="0"/>
              <a:t> </a:t>
            </a:r>
            <a:r>
              <a:rPr lang="en-US" altLang="zh-CN" dirty="0" smtClean="0"/>
              <a:t>system:</a:t>
            </a:r>
          </a:p>
          <a:p>
            <a:r>
              <a:rPr lang="en-US" altLang="zh-CN" dirty="0" smtClean="0"/>
              <a:t>since</a:t>
            </a:r>
            <a:r>
              <a:rPr lang="zh-CN" altLang="en-US" dirty="0" smtClean="0"/>
              <a:t> </a:t>
            </a:r>
            <a:r>
              <a:rPr lang="en-US" altLang="zh-CN" dirty="0" smtClean="0"/>
              <a:t>we</a:t>
            </a:r>
            <a:r>
              <a:rPr lang="zh-CN" altLang="en-US" dirty="0" smtClean="0"/>
              <a:t> </a:t>
            </a:r>
            <a:r>
              <a:rPr lang="en-US" altLang="zh-CN" dirty="0" smtClean="0"/>
              <a:t>want</a:t>
            </a:r>
            <a:r>
              <a:rPr lang="zh-CN" altLang="en-US" dirty="0" smtClean="0"/>
              <a:t> </a:t>
            </a:r>
            <a:r>
              <a:rPr lang="en-US" altLang="zh-CN" dirty="0" smtClean="0"/>
              <a:t>to</a:t>
            </a:r>
            <a:r>
              <a:rPr lang="zh-CN" altLang="en-US" dirty="0" smtClean="0"/>
              <a:t> </a:t>
            </a:r>
            <a:r>
              <a:rPr lang="en-US" altLang="zh-CN" dirty="0" smtClean="0"/>
              <a:t>find</a:t>
            </a:r>
            <a:r>
              <a:rPr lang="zh-CN" altLang="en-US" dirty="0" smtClean="0"/>
              <a:t> </a:t>
            </a:r>
            <a:r>
              <a:rPr lang="en-US" altLang="zh-CN" dirty="0" smtClean="0"/>
              <a:t>the</a:t>
            </a:r>
            <a:r>
              <a:rPr lang="zh-CN" altLang="en-US" dirty="0" smtClean="0"/>
              <a:t> </a:t>
            </a:r>
            <a:r>
              <a:rPr lang="en-US" altLang="zh-CN" dirty="0" smtClean="0"/>
              <a:t>association</a:t>
            </a:r>
            <a:r>
              <a:rPr lang="zh-CN" altLang="en-US" baseline="0" dirty="0" smtClean="0"/>
              <a:t> </a:t>
            </a:r>
            <a:r>
              <a:rPr lang="en-US" altLang="zh-CN" baseline="0" dirty="0" smtClean="0"/>
              <a:t>between</a:t>
            </a:r>
            <a:r>
              <a:rPr lang="zh-CN" altLang="en-US" baseline="0" dirty="0" smtClean="0"/>
              <a:t> </a:t>
            </a:r>
            <a:r>
              <a:rPr lang="en-US" altLang="zh-CN" baseline="0" dirty="0" smtClean="0"/>
              <a:t>the</a:t>
            </a:r>
            <a:r>
              <a:rPr lang="zh-CN" altLang="en-US" baseline="0" dirty="0" smtClean="0"/>
              <a:t> </a:t>
            </a:r>
            <a:r>
              <a:rPr lang="en-US" altLang="zh-CN" baseline="0" dirty="0" smtClean="0"/>
              <a:t>new</a:t>
            </a:r>
            <a:r>
              <a:rPr lang="zh-CN" altLang="en-US" baseline="0" dirty="0" smtClean="0"/>
              <a:t> </a:t>
            </a:r>
            <a:r>
              <a:rPr lang="en-US" altLang="zh-CN" baseline="0" dirty="0" smtClean="0"/>
              <a:t>100</a:t>
            </a:r>
            <a:r>
              <a:rPr lang="zh-CN" altLang="en-US" baseline="0" dirty="0" smtClean="0"/>
              <a:t> </a:t>
            </a:r>
            <a:r>
              <a:rPr lang="en-US" altLang="zh-CN" baseline="0" dirty="0" smtClean="0"/>
              <a:t>songs</a:t>
            </a:r>
            <a:r>
              <a:rPr lang="zh-CN" altLang="en-US" baseline="0" dirty="0" smtClean="0"/>
              <a:t> </a:t>
            </a:r>
            <a:r>
              <a:rPr lang="en-US" altLang="zh-CN" baseline="0" dirty="0" smtClean="0"/>
              <a:t>and</a:t>
            </a:r>
            <a:r>
              <a:rPr lang="zh-CN" altLang="en-US" baseline="0" dirty="0" smtClean="0"/>
              <a:t> </a:t>
            </a:r>
            <a:r>
              <a:rPr lang="en-US" altLang="zh-CN" baseline="0" dirty="0" smtClean="0"/>
              <a:t>the 5000</a:t>
            </a:r>
            <a:r>
              <a:rPr lang="zh-CN" altLang="en-US" baseline="0" dirty="0" smtClean="0"/>
              <a:t> </a:t>
            </a:r>
            <a:r>
              <a:rPr lang="en-US" altLang="zh-CN" baseline="0" dirty="0" smtClean="0"/>
              <a:t>dictionary</a:t>
            </a:r>
            <a:r>
              <a:rPr lang="zh-CN" altLang="en-US" baseline="0" dirty="0" smtClean="0"/>
              <a:t> </a:t>
            </a:r>
            <a:r>
              <a:rPr lang="en-US" altLang="zh-CN" baseline="0" dirty="0" smtClean="0"/>
              <a:t>words.</a:t>
            </a:r>
            <a:r>
              <a:rPr lang="zh-CN" altLang="en-US" baseline="0" dirty="0" smtClean="0"/>
              <a:t> </a:t>
            </a:r>
            <a:endParaRPr lang="en-US" altLang="zh-CN" baseline="0" dirty="0" smtClean="0"/>
          </a:p>
          <a:p>
            <a:endParaRPr lang="en-US" altLang="zh-CN" baseline="0" dirty="0" smtClean="0"/>
          </a:p>
          <a:p>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use</a:t>
            </a:r>
            <a:r>
              <a:rPr lang="zh-CN" altLang="en-US" baseline="0" dirty="0" smtClean="0"/>
              <a:t> </a:t>
            </a:r>
            <a:r>
              <a:rPr lang="en-US" altLang="zh-CN" baseline="0" dirty="0" smtClean="0"/>
              <a:t>this</a:t>
            </a:r>
            <a:r>
              <a:rPr lang="zh-CN" altLang="en-US" baseline="0" dirty="0" smtClean="0"/>
              <a:t> </a:t>
            </a:r>
            <a:r>
              <a:rPr lang="en-US" altLang="zh-CN" baseline="0" dirty="0" smtClean="0"/>
              <a:t>two</a:t>
            </a:r>
            <a:r>
              <a:rPr lang="zh-CN" altLang="en-US" baseline="0" dirty="0" smtClean="0"/>
              <a:t> </a:t>
            </a:r>
            <a:r>
              <a:rPr lang="en-US" altLang="zh-CN" baseline="0" dirty="0" smtClean="0"/>
              <a:t>thousand</a:t>
            </a:r>
            <a:r>
              <a:rPr lang="zh-CN" altLang="en-US" baseline="0" dirty="0" smtClean="0"/>
              <a:t> </a:t>
            </a:r>
            <a:r>
              <a:rPr lang="en-US" altLang="zh-CN" baseline="0" dirty="0" smtClean="0"/>
              <a:t>three</a:t>
            </a:r>
            <a:r>
              <a:rPr lang="zh-CN" altLang="en-US" baseline="0" dirty="0" smtClean="0"/>
              <a:t> </a:t>
            </a:r>
            <a:r>
              <a:rPr lang="en-US" altLang="zh-CN" baseline="0" dirty="0" smtClean="0"/>
              <a:t>hundred</a:t>
            </a:r>
            <a:r>
              <a:rPr lang="zh-CN" altLang="en-US" baseline="0" dirty="0" smtClean="0"/>
              <a:t> </a:t>
            </a:r>
            <a:r>
              <a:rPr lang="en-US" altLang="zh-CN" baseline="0" dirty="0" smtClean="0"/>
              <a:t>fifty</a:t>
            </a:r>
            <a:r>
              <a:rPr lang="zh-CN" altLang="en-US" baseline="0" dirty="0" smtClean="0"/>
              <a:t> </a:t>
            </a:r>
            <a:r>
              <a:rPr lang="en-US" altLang="zh-CN" baseline="0" dirty="0" smtClean="0"/>
              <a:t>songs</a:t>
            </a:r>
            <a:r>
              <a:rPr lang="zh-CN" altLang="en-US" baseline="0" dirty="0" smtClean="0"/>
              <a:t> </a:t>
            </a:r>
            <a:r>
              <a:rPr lang="en-US" altLang="zh-CN" baseline="0" dirty="0" smtClean="0"/>
              <a:t>as</a:t>
            </a:r>
            <a:r>
              <a:rPr lang="zh-CN" altLang="en-US" baseline="0" dirty="0" smtClean="0"/>
              <a:t> </a:t>
            </a:r>
            <a:r>
              <a:rPr lang="en-US" altLang="zh-CN" baseline="0" dirty="0" smtClean="0"/>
              <a:t>latent</a:t>
            </a:r>
            <a:r>
              <a:rPr lang="zh-CN" altLang="en-US" baseline="0" dirty="0" smtClean="0"/>
              <a:t> </a:t>
            </a:r>
            <a:r>
              <a:rPr lang="en-US" altLang="zh-CN" baseline="0" dirty="0" smtClean="0"/>
              <a:t>factor,</a:t>
            </a:r>
            <a:r>
              <a:rPr lang="zh-CN" altLang="en-US" baseline="0" dirty="0" smtClean="0"/>
              <a:t> </a:t>
            </a:r>
            <a:r>
              <a:rPr lang="en-US" altLang="zh-CN" baseline="0" dirty="0" smtClean="0"/>
              <a:t>then</a:t>
            </a:r>
            <a:r>
              <a:rPr lang="zh-CN" altLang="en-US" baseline="0" dirty="0" smtClean="0"/>
              <a:t> </a:t>
            </a:r>
            <a:r>
              <a:rPr lang="en-US" altLang="zh-CN" baseline="0" dirty="0" smtClean="0"/>
              <a:t>connect</a:t>
            </a:r>
            <a:r>
              <a:rPr lang="zh-CN" altLang="en-US" baseline="0" dirty="0" smtClean="0"/>
              <a:t> </a:t>
            </a:r>
            <a:r>
              <a:rPr lang="en-US" altLang="zh-CN" baseline="0" dirty="0" smtClean="0"/>
              <a:t>new</a:t>
            </a:r>
            <a:r>
              <a:rPr lang="zh-CN" altLang="en-US" baseline="0" dirty="0" smtClean="0"/>
              <a:t> </a:t>
            </a:r>
            <a:r>
              <a:rPr lang="en-US" altLang="zh-CN" baseline="0" dirty="0" smtClean="0"/>
              <a:t>songs</a:t>
            </a:r>
            <a:r>
              <a:rPr lang="zh-CN" altLang="en-US" baseline="0" dirty="0" smtClean="0"/>
              <a:t> </a:t>
            </a:r>
            <a:r>
              <a:rPr lang="en-US" altLang="zh-CN" baseline="0" dirty="0" smtClean="0"/>
              <a:t>and</a:t>
            </a:r>
            <a:r>
              <a:rPr lang="zh-CN" altLang="en-US" baseline="0" dirty="0" smtClean="0"/>
              <a:t> </a:t>
            </a:r>
            <a:r>
              <a:rPr lang="en-US" altLang="zh-CN" baseline="0" dirty="0" smtClean="0"/>
              <a:t>this</a:t>
            </a:r>
            <a:r>
              <a:rPr lang="zh-CN" altLang="en-US" baseline="0" dirty="0" smtClean="0"/>
              <a:t> </a:t>
            </a:r>
            <a:r>
              <a:rPr lang="en-US" altLang="zh-CN" baseline="0" dirty="0" smtClean="0"/>
              <a:t>old</a:t>
            </a:r>
            <a:r>
              <a:rPr lang="zh-CN" altLang="en-US" baseline="0" dirty="0" smtClean="0"/>
              <a:t> </a:t>
            </a:r>
            <a:r>
              <a:rPr lang="en-US" altLang="zh-CN" baseline="0" dirty="0" smtClean="0"/>
              <a:t>set</a:t>
            </a:r>
            <a:r>
              <a:rPr lang="zh-CN" altLang="en-US" baseline="0" dirty="0" smtClean="0"/>
              <a:t> </a:t>
            </a:r>
            <a:r>
              <a:rPr lang="en-US" altLang="zh-CN" baseline="0" dirty="0" smtClean="0"/>
              <a:t>of</a:t>
            </a:r>
            <a:r>
              <a:rPr lang="zh-CN" altLang="en-US" baseline="0" dirty="0" smtClean="0"/>
              <a:t> </a:t>
            </a:r>
            <a:r>
              <a:rPr lang="en-US" altLang="zh-CN" baseline="0" dirty="0" smtClean="0"/>
              <a:t>songs</a:t>
            </a:r>
            <a:r>
              <a:rPr lang="zh-CN" altLang="en-US" baseline="0" dirty="0" smtClean="0"/>
              <a:t> </a:t>
            </a:r>
            <a:r>
              <a:rPr lang="en-US" altLang="zh-CN" baseline="0" dirty="0" smtClean="0"/>
              <a:t>using</a:t>
            </a:r>
            <a:r>
              <a:rPr lang="zh-CN" altLang="en-US" baseline="0" dirty="0" smtClean="0"/>
              <a:t> </a:t>
            </a:r>
            <a:r>
              <a:rPr lang="en-US" altLang="zh-CN" baseline="0" dirty="0" smtClean="0"/>
              <a:t>distance</a:t>
            </a:r>
            <a:r>
              <a:rPr lang="zh-CN" altLang="en-US" baseline="0" dirty="0" smtClean="0"/>
              <a:t> </a:t>
            </a:r>
            <a:r>
              <a:rPr lang="en-US" altLang="zh-CN" baseline="0" dirty="0" smtClean="0"/>
              <a:t>based</a:t>
            </a:r>
            <a:r>
              <a:rPr lang="zh-CN" altLang="en-US" baseline="0" dirty="0" smtClean="0"/>
              <a:t> </a:t>
            </a:r>
            <a:r>
              <a:rPr lang="en-US" altLang="zh-CN" baseline="0" dirty="0" smtClean="0"/>
              <a:t>similarities.</a:t>
            </a:r>
            <a:r>
              <a:rPr lang="zh-CN" altLang="en-US" baseline="0" dirty="0" smtClean="0"/>
              <a:t> </a:t>
            </a:r>
            <a:endParaRPr lang="en-US" altLang="zh-CN" baseline="0" dirty="0" smtClean="0"/>
          </a:p>
          <a:p>
            <a:endParaRPr lang="en-US" altLang="zh-CN" baseline="0" dirty="0" smtClean="0"/>
          </a:p>
          <a:p>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dimension</a:t>
            </a:r>
            <a:r>
              <a:rPr lang="zh-CN" altLang="en-US" baseline="0" dirty="0" smtClean="0"/>
              <a:t> </a:t>
            </a:r>
            <a:r>
              <a:rPr lang="en-US" altLang="zh-CN" baseline="0" dirty="0" smtClean="0"/>
              <a:t>of</a:t>
            </a:r>
            <a:r>
              <a:rPr lang="zh-CN" altLang="en-US" baseline="0" dirty="0" smtClean="0"/>
              <a:t> </a:t>
            </a:r>
            <a:r>
              <a:rPr lang="en-US" altLang="zh-CN" baseline="0" dirty="0" smtClean="0"/>
              <a:t>100</a:t>
            </a:r>
            <a:r>
              <a:rPr lang="zh-CN" altLang="en-US" baseline="0" dirty="0" smtClean="0"/>
              <a:t>*</a:t>
            </a:r>
            <a:r>
              <a:rPr lang="en-US" altLang="zh-CN" baseline="0" dirty="0" smtClean="0"/>
              <a:t>two</a:t>
            </a:r>
            <a:r>
              <a:rPr lang="zh-CN" altLang="en-US" baseline="0" dirty="0" smtClean="0"/>
              <a:t> </a:t>
            </a:r>
            <a:r>
              <a:rPr lang="en-US" altLang="zh-CN" baseline="0" dirty="0" smtClean="0"/>
              <a:t>thousand</a:t>
            </a:r>
            <a:r>
              <a:rPr lang="zh-CN" altLang="en-US" baseline="0" dirty="0" smtClean="0"/>
              <a:t> </a:t>
            </a:r>
            <a:r>
              <a:rPr lang="en-US" altLang="zh-CN" baseline="0" dirty="0" smtClean="0"/>
              <a:t>three</a:t>
            </a:r>
            <a:r>
              <a:rPr lang="zh-CN" altLang="en-US" baseline="0" dirty="0" smtClean="0"/>
              <a:t> </a:t>
            </a:r>
            <a:r>
              <a:rPr lang="en-US" altLang="zh-CN" baseline="0" dirty="0" smtClean="0"/>
              <a:t>hundred</a:t>
            </a:r>
            <a:r>
              <a:rPr lang="zh-CN" altLang="en-US" baseline="0" dirty="0" smtClean="0"/>
              <a:t> </a:t>
            </a:r>
            <a:r>
              <a:rPr lang="en-US" altLang="zh-CN" baseline="0" dirty="0" smtClean="0"/>
              <a:t>fifty</a:t>
            </a:r>
            <a:r>
              <a:rPr lang="zh-CN" altLang="en-US" baseline="0" dirty="0" smtClean="0"/>
              <a:t> </a:t>
            </a:r>
            <a:r>
              <a:rPr lang="en-US" altLang="zh-CN" baseline="0" dirty="0" smtClean="0"/>
              <a:t>matrix,</a:t>
            </a:r>
            <a:r>
              <a:rPr lang="zh-CN" altLang="en-US" baseline="0" dirty="0" smtClean="0"/>
              <a:t> </a:t>
            </a:r>
            <a:r>
              <a:rPr lang="en-US" altLang="zh-CN" baseline="0" dirty="0" smtClean="0"/>
              <a:t>and</a:t>
            </a:r>
            <a:r>
              <a:rPr lang="zh-CN" altLang="en-US" baseline="0" dirty="0" smtClean="0"/>
              <a:t> </a:t>
            </a:r>
            <a:r>
              <a:rPr lang="en-US" altLang="zh-CN" baseline="0" dirty="0" smtClean="0"/>
              <a:t>then</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multiply</a:t>
            </a:r>
            <a:r>
              <a:rPr lang="zh-CN" altLang="en-US" baseline="0" dirty="0" smtClean="0"/>
              <a:t> </a:t>
            </a:r>
            <a:r>
              <a:rPr lang="en-US" altLang="zh-CN" baseline="0" dirty="0" smtClean="0"/>
              <a:t>it</a:t>
            </a:r>
            <a:r>
              <a:rPr lang="zh-CN" altLang="en-US" baseline="0" dirty="0" smtClean="0"/>
              <a:t> </a:t>
            </a:r>
            <a:r>
              <a:rPr lang="en-US" altLang="zh-CN" baseline="0" dirty="0" smtClean="0"/>
              <a:t>by</a:t>
            </a:r>
            <a:r>
              <a:rPr lang="zh-CN" altLang="en-US" baseline="0" dirty="0" smtClean="0"/>
              <a:t> </a:t>
            </a:r>
            <a:r>
              <a:rPr lang="en-US" altLang="zh-CN" baseline="0" dirty="0" smtClean="0"/>
              <a:t>this</a:t>
            </a:r>
            <a:r>
              <a:rPr lang="zh-CN" altLang="en-US" baseline="0" dirty="0" smtClean="0"/>
              <a:t> </a:t>
            </a:r>
            <a:r>
              <a:rPr lang="en-US" altLang="zh-CN" baseline="0" dirty="0" smtClean="0"/>
              <a:t>known</a:t>
            </a:r>
            <a:r>
              <a:rPr lang="zh-CN" altLang="en-US" baseline="0" dirty="0" smtClean="0"/>
              <a:t> </a:t>
            </a:r>
            <a:r>
              <a:rPr lang="en-US" altLang="zh-CN" baseline="0" dirty="0" smtClean="0"/>
              <a:t>song-words</a:t>
            </a:r>
            <a:r>
              <a:rPr lang="zh-CN" altLang="en-US" baseline="0" dirty="0" smtClean="0"/>
              <a:t> </a:t>
            </a:r>
            <a:r>
              <a:rPr lang="en-US" altLang="zh-CN" baseline="0" dirty="0" smtClean="0"/>
              <a:t>matrix(which</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known</a:t>
            </a:r>
            <a:r>
              <a:rPr lang="zh-CN" altLang="en-US" baseline="0" dirty="0" smtClean="0"/>
              <a:t> </a:t>
            </a:r>
            <a:r>
              <a:rPr lang="en-US" altLang="zh-CN" baseline="0" dirty="0" smtClean="0"/>
              <a:t>connection).</a:t>
            </a:r>
            <a:r>
              <a:rPr lang="zh-CN" altLang="en-US" baseline="0" dirty="0" smtClean="0"/>
              <a:t> </a:t>
            </a:r>
            <a:endParaRPr lang="en-US" altLang="zh-CN" baseline="0" dirty="0" smtClean="0"/>
          </a:p>
          <a:p>
            <a:endParaRPr lang="en-US" altLang="zh-CN" baseline="0" dirty="0" smtClean="0"/>
          </a:p>
          <a:p>
            <a:r>
              <a:rPr lang="en-US" altLang="zh-CN" baseline="0" dirty="0" smtClean="0"/>
              <a:t>This</a:t>
            </a:r>
            <a:r>
              <a:rPr lang="zh-CN" altLang="en-US" baseline="0" dirty="0" smtClean="0"/>
              <a:t> </a:t>
            </a:r>
            <a:r>
              <a:rPr lang="en-US" altLang="zh-CN" baseline="0" dirty="0" smtClean="0"/>
              <a:t>works</a:t>
            </a:r>
            <a:r>
              <a:rPr lang="zh-CN" altLang="en-US" baseline="0" dirty="0" smtClean="0"/>
              <a:t> </a:t>
            </a:r>
            <a:r>
              <a:rPr lang="en-US" altLang="zh-CN" baseline="0" dirty="0" smtClean="0"/>
              <a:t>since</a:t>
            </a:r>
            <a:r>
              <a:rPr lang="zh-CN" altLang="en-US" baseline="0" dirty="0" smtClean="0"/>
              <a:t> </a:t>
            </a:r>
            <a:r>
              <a:rPr lang="en-US" altLang="zh-CN" baseline="0" dirty="0" smtClean="0"/>
              <a:t>we</a:t>
            </a:r>
            <a:r>
              <a:rPr lang="zh-CN" altLang="en-US" baseline="0" dirty="0" smtClean="0"/>
              <a:t> </a:t>
            </a:r>
            <a:r>
              <a:rPr lang="en-US" altLang="zh-CN" baseline="0" dirty="0" smtClean="0"/>
              <a:t>find</a:t>
            </a:r>
            <a:r>
              <a:rPr lang="zh-CN" altLang="en-US" baseline="0" dirty="0" smtClean="0"/>
              <a:t> </a:t>
            </a:r>
            <a:r>
              <a:rPr lang="en-US" altLang="zh-CN" baseline="0" dirty="0" smtClean="0"/>
              <a:t>similarities</a:t>
            </a:r>
            <a:r>
              <a:rPr lang="zh-CN" altLang="en-US" baseline="0" dirty="0" smtClean="0"/>
              <a:t> </a:t>
            </a:r>
            <a:r>
              <a:rPr lang="en-US" altLang="zh-CN" baseline="0" dirty="0" smtClean="0"/>
              <a:t>between</a:t>
            </a:r>
            <a:r>
              <a:rPr lang="zh-CN" altLang="en-US" baseline="0" dirty="0" smtClean="0"/>
              <a:t> </a:t>
            </a:r>
            <a:r>
              <a:rPr lang="en-US" altLang="zh-CN" baseline="0" dirty="0" smtClean="0"/>
              <a:t>the</a:t>
            </a:r>
            <a:r>
              <a:rPr lang="zh-CN" altLang="en-US" baseline="0" dirty="0" smtClean="0"/>
              <a:t> </a:t>
            </a:r>
            <a:r>
              <a:rPr lang="en-US" altLang="zh-CN" baseline="0" dirty="0" smtClean="0"/>
              <a:t>training</a:t>
            </a:r>
            <a:r>
              <a:rPr lang="zh-CN" altLang="en-US" baseline="0" dirty="0" smtClean="0"/>
              <a:t> </a:t>
            </a:r>
            <a:r>
              <a:rPr lang="en-US" altLang="zh-CN" baseline="0" dirty="0" smtClean="0"/>
              <a:t>songs</a:t>
            </a:r>
            <a:r>
              <a:rPr lang="zh-CN" altLang="en-US" baseline="0" dirty="0" smtClean="0"/>
              <a:t> </a:t>
            </a:r>
            <a:r>
              <a:rPr lang="en-US" altLang="zh-CN" baseline="0" dirty="0" smtClean="0"/>
              <a:t>and</a:t>
            </a:r>
            <a:r>
              <a:rPr lang="zh-CN" altLang="en-US" baseline="0" dirty="0" smtClean="0"/>
              <a:t> </a:t>
            </a:r>
            <a:r>
              <a:rPr lang="en-US" altLang="zh-CN" baseline="0" dirty="0" smtClean="0"/>
              <a:t>the</a:t>
            </a:r>
            <a:r>
              <a:rPr lang="zh-CN" altLang="en-US" baseline="0" dirty="0" smtClean="0"/>
              <a:t> </a:t>
            </a:r>
            <a:r>
              <a:rPr lang="en-US" altLang="zh-CN" baseline="0" dirty="0" smtClean="0"/>
              <a:t>testing</a:t>
            </a:r>
            <a:r>
              <a:rPr lang="zh-CN" altLang="en-US" baseline="0" dirty="0" smtClean="0"/>
              <a:t> </a:t>
            </a:r>
            <a:r>
              <a:rPr lang="en-US" altLang="zh-CN" baseline="0" dirty="0" smtClean="0"/>
              <a:t>songs,</a:t>
            </a:r>
            <a:r>
              <a:rPr lang="zh-CN" altLang="en-US" baseline="0" dirty="0" smtClean="0"/>
              <a:t> </a:t>
            </a:r>
            <a:r>
              <a:rPr lang="en-US" altLang="zh-CN" baseline="0" dirty="0" smtClean="0"/>
              <a:t>then</a:t>
            </a:r>
            <a:r>
              <a:rPr lang="zh-CN" altLang="en-US" baseline="0" dirty="0" smtClean="0"/>
              <a:t> </a:t>
            </a:r>
            <a:r>
              <a:rPr lang="en-US" altLang="zh-CN" baseline="0" dirty="0" smtClean="0"/>
              <a:t>we</a:t>
            </a:r>
            <a:r>
              <a:rPr lang="zh-CN" altLang="en-US" baseline="0" dirty="0" smtClean="0"/>
              <a:t> </a:t>
            </a:r>
            <a:r>
              <a:rPr lang="en-US" altLang="zh-CN" baseline="0" dirty="0" smtClean="0"/>
              <a:t>continue</a:t>
            </a:r>
            <a:r>
              <a:rPr lang="zh-CN" altLang="en-US" baseline="0" dirty="0" smtClean="0"/>
              <a:t> </a:t>
            </a:r>
            <a:r>
              <a:rPr lang="en-US" altLang="zh-CN" baseline="0" dirty="0" smtClean="0"/>
              <a:t>to</a:t>
            </a:r>
            <a:r>
              <a:rPr lang="zh-CN" altLang="en-US" baseline="0" dirty="0" smtClean="0"/>
              <a:t> </a:t>
            </a:r>
            <a:r>
              <a:rPr lang="en-US" altLang="zh-CN" baseline="0" dirty="0" smtClean="0"/>
              <a:t>find</a:t>
            </a:r>
            <a:r>
              <a:rPr lang="zh-CN" altLang="en-US" baseline="0" dirty="0" smtClean="0"/>
              <a:t> </a:t>
            </a:r>
            <a:r>
              <a:rPr lang="en-US" altLang="zh-CN" baseline="0" dirty="0" smtClean="0"/>
              <a:t>the</a:t>
            </a:r>
            <a:r>
              <a:rPr lang="zh-CN" altLang="en-US" baseline="0" dirty="0" smtClean="0"/>
              <a:t> </a:t>
            </a:r>
            <a:r>
              <a:rPr lang="en-US" altLang="zh-CN" baseline="0" dirty="0" smtClean="0"/>
              <a:t>dictionary</a:t>
            </a:r>
            <a:r>
              <a:rPr lang="zh-CN" altLang="en-US" baseline="0" dirty="0" smtClean="0"/>
              <a:t> </a:t>
            </a:r>
            <a:r>
              <a:rPr lang="en-US" altLang="zh-CN" baseline="0" dirty="0" smtClean="0"/>
              <a:t>words</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training</a:t>
            </a:r>
            <a:r>
              <a:rPr lang="zh-CN" altLang="en-US" baseline="0" dirty="0" smtClean="0"/>
              <a:t> </a:t>
            </a:r>
            <a:r>
              <a:rPr lang="en-US" altLang="zh-CN" baseline="0" dirty="0" smtClean="0"/>
              <a:t>data set.</a:t>
            </a:r>
            <a:r>
              <a:rPr lang="zh-CN" altLang="en-US" baseline="0" dirty="0" smtClean="0"/>
              <a:t> </a:t>
            </a:r>
            <a:endParaRPr lang="en-US" altLang="zh-CN" baseline="0" dirty="0" smtClean="0"/>
          </a:p>
          <a:p>
            <a:r>
              <a:rPr lang="en-US" altLang="zh-CN" baseline="0" dirty="0" smtClean="0"/>
              <a:t>here</a:t>
            </a:r>
            <a:r>
              <a:rPr lang="zh-CN" altLang="en-US" baseline="0" dirty="0" smtClean="0"/>
              <a:t> </a:t>
            </a:r>
            <a:r>
              <a:rPr lang="en-US" altLang="zh-CN" baseline="0" dirty="0" smtClean="0"/>
              <a:t>we</a:t>
            </a:r>
            <a:r>
              <a:rPr lang="zh-CN" altLang="en-US" baseline="0" dirty="0" smtClean="0"/>
              <a:t> </a:t>
            </a:r>
            <a:r>
              <a:rPr lang="en-US" altLang="zh-CN" baseline="0" dirty="0" smtClean="0"/>
              <a:t>use</a:t>
            </a:r>
            <a:r>
              <a:rPr lang="zh-CN" altLang="en-US" baseline="0" dirty="0" smtClean="0"/>
              <a:t> </a:t>
            </a:r>
            <a:r>
              <a:rPr lang="en-US" altLang="zh-CN" baseline="0" dirty="0" smtClean="0"/>
              <a:t>all</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training</a:t>
            </a:r>
            <a:r>
              <a:rPr lang="zh-CN" altLang="en-US" baseline="0" dirty="0" smtClean="0"/>
              <a:t> </a:t>
            </a:r>
            <a:r>
              <a:rPr lang="en-US" altLang="zh-CN" baseline="0" dirty="0" smtClean="0"/>
              <a:t>songs</a:t>
            </a:r>
            <a:r>
              <a:rPr lang="zh-CN" altLang="en-US" baseline="0" dirty="0" smtClean="0"/>
              <a:t> </a:t>
            </a:r>
            <a:r>
              <a:rPr lang="en-US" altLang="zh-CN" baseline="0" dirty="0" smtClean="0"/>
              <a:t>with</a:t>
            </a:r>
            <a:r>
              <a:rPr lang="zh-CN" altLang="en-US" baseline="0" dirty="0" smtClean="0"/>
              <a:t> </a:t>
            </a:r>
            <a:r>
              <a:rPr lang="en-US" altLang="zh-CN" baseline="0" dirty="0" smtClean="0"/>
              <a:t>weights</a:t>
            </a:r>
            <a:r>
              <a:rPr lang="zh-CN" altLang="en-US" baseline="0" dirty="0" smtClean="0"/>
              <a:t> </a:t>
            </a:r>
            <a:r>
              <a:rPr lang="en-US" altLang="zh-CN" baseline="0" dirty="0" smtClean="0"/>
              <a:t>based</a:t>
            </a:r>
            <a:r>
              <a:rPr lang="zh-CN" altLang="en-US" baseline="0" dirty="0" smtClean="0"/>
              <a:t> </a:t>
            </a:r>
            <a:r>
              <a:rPr lang="en-US" altLang="zh-CN" baseline="0" dirty="0" smtClean="0"/>
              <a:t>on</a:t>
            </a:r>
            <a:r>
              <a:rPr lang="zh-CN" altLang="en-US" baseline="0" dirty="0" smtClean="0"/>
              <a:t> </a:t>
            </a:r>
            <a:r>
              <a:rPr lang="en-US" altLang="zh-CN" baseline="0" dirty="0" smtClean="0"/>
              <a:t>similarities.</a:t>
            </a:r>
            <a:endParaRPr lang="en-US" dirty="0"/>
          </a:p>
        </p:txBody>
      </p:sp>
      <p:sp>
        <p:nvSpPr>
          <p:cNvPr id="4" name="Slide Number Placeholder 3"/>
          <p:cNvSpPr>
            <a:spLocks noGrp="1"/>
          </p:cNvSpPr>
          <p:nvPr>
            <p:ph type="sldNum" sz="quarter" idx="10"/>
          </p:nvPr>
        </p:nvSpPr>
        <p:spPr/>
        <p:txBody>
          <a:bodyPr/>
          <a:lstStyle/>
          <a:p>
            <a:fld id="{1C8105FE-95E5-FC4F-95FC-F344E020178B}" type="slidenum">
              <a:rPr lang="en-US" smtClean="0"/>
              <a:t>8</a:t>
            </a:fld>
            <a:endParaRPr lang="en-US"/>
          </a:p>
        </p:txBody>
      </p:sp>
    </p:spTree>
    <p:extLst>
      <p:ext uri="{BB962C8B-B14F-4D97-AF65-F5344CB8AC3E}">
        <p14:creationId xmlns:p14="http://schemas.microsoft.com/office/powerpoint/2010/main" val="29655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1C8105FE-95E5-FC4F-95FC-F344E020178B}" type="slidenum">
              <a:rPr lang="en-US" smtClean="0"/>
              <a:t>9</a:t>
            </a:fld>
            <a:endParaRPr lang="en-US"/>
          </a:p>
        </p:txBody>
      </p:sp>
    </p:spTree>
    <p:extLst>
      <p:ext uri="{BB962C8B-B14F-4D97-AF65-F5344CB8AC3E}">
        <p14:creationId xmlns:p14="http://schemas.microsoft.com/office/powerpoint/2010/main" val="127048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0208B890-9CAD-4001-BEFD-CC54A6A87E61}" type="datetimeFigureOut">
              <a:rPr lang="zh-CN" altLang="en-US" smtClean="0"/>
              <a:pPr/>
              <a:t>16/11/16</a:t>
            </a:fld>
            <a:endParaRPr lang="zh-CN" altLang="en-US"/>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zh-CN" alt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A8F57FD8-3247-4CA6-A393-4799C188F7C4}" type="slidenum">
              <a:rPr lang="zh-CN" altLang="en-US" smtClean="0"/>
              <a:pPr/>
              <a:t>‹#›</a:t>
            </a:fld>
            <a:endParaRPr lang="zh-CN" alt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28310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109516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0208B890-9CAD-4001-BEFD-CC54A6A87E61}" type="datetimeFigureOut">
              <a:rPr lang="zh-CN" altLang="en-US" smtClean="0"/>
              <a:pPr/>
              <a:t>16/11/16</a:t>
            </a:fld>
            <a:endParaRPr lang="zh-CN" altLang="en-US"/>
          </a:p>
        </p:txBody>
      </p:sp>
      <p:sp>
        <p:nvSpPr>
          <p:cNvPr id="5" name="Footer Placeholder 4"/>
          <p:cNvSpPr>
            <a:spLocks noGrp="1"/>
          </p:cNvSpPr>
          <p:nvPr>
            <p:ph type="ftr" sz="quarter" idx="11"/>
          </p:nvPr>
        </p:nvSpPr>
        <p:spPr>
          <a:xfrm>
            <a:off x="4902140" y="6315950"/>
            <a:ext cx="2861142" cy="365125"/>
          </a:xfrm>
        </p:spPr>
        <p:txBody>
          <a:bodyPr/>
          <a:lstStyle/>
          <a:p>
            <a:endParaRPr lang="zh-CN" altLang="en-US"/>
          </a:p>
        </p:txBody>
      </p:sp>
      <p:sp>
        <p:nvSpPr>
          <p:cNvPr id="6" name="Slide Number Placeholder 5"/>
          <p:cNvSpPr>
            <a:spLocks noGrp="1"/>
          </p:cNvSpPr>
          <p:nvPr>
            <p:ph type="sldNum" sz="quarter" idx="12"/>
          </p:nvPr>
        </p:nvSpPr>
        <p:spPr>
          <a:xfrm>
            <a:off x="8736012" y="5607593"/>
            <a:ext cx="407987" cy="365125"/>
          </a:xfrm>
        </p:spPr>
        <p:txBody>
          <a:bodyPr/>
          <a:lstStyle/>
          <a:p>
            <a:fld id="{A8F57FD8-3247-4CA6-A393-4799C188F7C4}" type="slidenum">
              <a:rPr lang="zh-CN" altLang="en-US" smtClean="0"/>
              <a:pPr/>
              <a:t>‹#›</a:t>
            </a:fld>
            <a:endParaRPr lang="zh-CN" alt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2048"/>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183994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0208B890-9CAD-4001-BEFD-CC54A6A87E61}" type="datetimeFigureOut">
              <a:rPr lang="zh-CN" altLang="en-US" smtClean="0"/>
              <a:pPr/>
              <a:t>16/11/16</a:t>
            </a:fld>
            <a:endParaRPr lang="zh-CN" altLang="en-US"/>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zh-CN" alt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A8F57FD8-3247-4CA6-A393-4799C188F7C4}" type="slidenum">
              <a:rPr lang="zh-CN" altLang="en-US" smtClean="0"/>
              <a:pPr/>
              <a:t>‹#›</a:t>
            </a:fld>
            <a:endParaRPr lang="zh-CN" alt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9781"/>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7866433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12060407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19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80641568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6591888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8B890-9CAD-4001-BEFD-CC54A6A87E61}" type="datetimeFigureOut">
              <a:rPr lang="zh-CN" altLang="en-US" smtClean="0"/>
              <a:pPr/>
              <a:t>16/11/16</a:t>
            </a:fld>
            <a:endParaRPr lang="zh-CN"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8F57FD8-3247-4CA6-A393-4799C188F7C4}" type="slidenum">
              <a:rPr lang="zh-CN" altLang="en-US" smtClean="0"/>
              <a:pPr/>
              <a:t>‹#›</a:t>
            </a:fld>
            <a:endParaRPr lang="zh-CN" altLang="en-US"/>
          </a:p>
        </p:txBody>
      </p:sp>
    </p:spTree>
    <p:extLst>
      <p:ext uri="{BB962C8B-B14F-4D97-AF65-F5344CB8AC3E}">
        <p14:creationId xmlns:p14="http://schemas.microsoft.com/office/powerpoint/2010/main" val="118127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0208B890-9CAD-4001-BEFD-CC54A6A87E61}" type="datetimeFigureOut">
              <a:rPr lang="zh-CN" altLang="en-US" smtClean="0"/>
              <a:pPr/>
              <a:t>16/11/16</a:t>
            </a:fld>
            <a:endParaRPr lang="zh-CN" altLang="en-US"/>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A8F57FD8-3247-4CA6-A393-4799C188F7C4}" type="slidenum">
              <a:rPr lang="zh-CN" altLang="en-US" smtClean="0"/>
              <a:pPr/>
              <a:t>‹#›</a:t>
            </a:fld>
            <a:endParaRPr lang="zh-CN" alt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66718"/>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0" pos="212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1916831"/>
            <a:ext cx="7200799" cy="2808313"/>
          </a:xfrm>
        </p:spPr>
        <p:txBody>
          <a:bodyPr/>
          <a:lstStyle/>
          <a:p>
            <a:r>
              <a:rPr lang="en-US" altLang="zh-CN" dirty="0" smtClean="0"/>
              <a:t>Association </a:t>
            </a:r>
            <a:br>
              <a:rPr lang="en-US" altLang="zh-CN" dirty="0" smtClean="0"/>
            </a:br>
            <a:r>
              <a:rPr lang="en-US" altLang="zh-CN" dirty="0" smtClean="0"/>
              <a:t>Patterns</a:t>
            </a:r>
            <a:br>
              <a:rPr lang="en-US" altLang="zh-CN" dirty="0" smtClean="0"/>
            </a:br>
            <a:r>
              <a:rPr lang="en-US" altLang="zh-CN" dirty="0" smtClean="0"/>
              <a:t>&amp;Findings</a:t>
            </a:r>
            <a:endParaRPr lang="zh-CN" altLang="en-US" dirty="0"/>
          </a:p>
        </p:txBody>
      </p:sp>
      <p:sp>
        <p:nvSpPr>
          <p:cNvPr id="3" name="TextBox 2"/>
          <p:cNvSpPr txBox="1"/>
          <p:nvPr/>
        </p:nvSpPr>
        <p:spPr>
          <a:xfrm>
            <a:off x="1115616" y="476672"/>
            <a:ext cx="5184576" cy="523220"/>
          </a:xfrm>
          <a:prstGeom prst="rect">
            <a:avLst/>
          </a:prstGeom>
          <a:noFill/>
        </p:spPr>
        <p:txBody>
          <a:bodyPr wrap="square" rtlCol="0">
            <a:spAutoFit/>
          </a:bodyPr>
          <a:lstStyle/>
          <a:p>
            <a:r>
              <a:rPr lang="en-US" altLang="zh-CN" sz="2800" dirty="0" smtClean="0"/>
              <a:t>-Million</a:t>
            </a:r>
            <a:r>
              <a:rPr lang="zh-CN" altLang="en-US" sz="2800" dirty="0" smtClean="0"/>
              <a:t> </a:t>
            </a:r>
            <a:r>
              <a:rPr lang="en-US" altLang="zh-CN" sz="2800" dirty="0" smtClean="0"/>
              <a:t>Songs-</a:t>
            </a:r>
            <a:endParaRPr lang="en-US" sz="2800" dirty="0"/>
          </a:p>
        </p:txBody>
      </p:sp>
      <p:sp>
        <p:nvSpPr>
          <p:cNvPr id="4" name="TextBox 3"/>
          <p:cNvSpPr txBox="1"/>
          <p:nvPr/>
        </p:nvSpPr>
        <p:spPr>
          <a:xfrm>
            <a:off x="5220072" y="4869160"/>
            <a:ext cx="2952327" cy="369332"/>
          </a:xfrm>
          <a:prstGeom prst="rect">
            <a:avLst/>
          </a:prstGeom>
          <a:noFill/>
        </p:spPr>
        <p:txBody>
          <a:bodyPr wrap="square" rtlCol="0">
            <a:spAutoFit/>
          </a:bodyPr>
          <a:lstStyle/>
          <a:p>
            <a:r>
              <a:rPr lang="en-US" dirty="0" smtClean="0"/>
              <a:t>                             _</a:t>
            </a:r>
            <a:r>
              <a:rPr lang="en-US" dirty="0" err="1" smtClean="0"/>
              <a:t>Jesserina</a:t>
            </a:r>
            <a:r>
              <a:rPr lang="en-US" dirty="0" smtClean="0"/>
              <a:t>_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6480720" cy="615553"/>
          </a:xfrm>
          <a:prstGeom prst="rect">
            <a:avLst/>
          </a:prstGeom>
          <a:noFill/>
        </p:spPr>
        <p:txBody>
          <a:bodyPr wrap="square" rtlCol="0">
            <a:spAutoFit/>
          </a:bodyPr>
          <a:lstStyle/>
          <a:p>
            <a:r>
              <a:rPr lang="en-US" altLang="zh-CN" sz="3400" i="1" dirty="0">
                <a:solidFill>
                  <a:schemeClr val="tx1">
                    <a:lumMod val="85000"/>
                    <a:lumOff val="15000"/>
                  </a:schemeClr>
                </a:solidFill>
                <a:latin typeface="+mj-lt"/>
                <a:ea typeface="+mj-ea"/>
                <a:cs typeface="+mj-cs"/>
              </a:rPr>
              <a:t>Topic</a:t>
            </a:r>
            <a:r>
              <a:rPr lang="zh-CN" altLang="en-US" sz="3400" i="1" dirty="0">
                <a:solidFill>
                  <a:schemeClr val="tx1">
                    <a:lumMod val="85000"/>
                    <a:lumOff val="15000"/>
                  </a:schemeClr>
                </a:solidFill>
                <a:latin typeface="+mj-lt"/>
                <a:ea typeface="+mj-ea"/>
                <a:cs typeface="+mj-cs"/>
              </a:rPr>
              <a:t> </a:t>
            </a:r>
            <a:r>
              <a:rPr lang="en-US" altLang="zh-CN" sz="3400" i="1" dirty="0">
                <a:solidFill>
                  <a:schemeClr val="tx1">
                    <a:lumMod val="85000"/>
                    <a:lumOff val="15000"/>
                  </a:schemeClr>
                </a:solidFill>
                <a:latin typeface="+mj-lt"/>
                <a:ea typeface="+mj-ea"/>
                <a:cs typeface="+mj-cs"/>
              </a:rPr>
              <a:t>Models:</a:t>
            </a:r>
            <a:r>
              <a:rPr lang="zh-CN" altLang="en-US" sz="3400" i="1" dirty="0">
                <a:solidFill>
                  <a:schemeClr val="tx1">
                    <a:lumMod val="85000"/>
                    <a:lumOff val="15000"/>
                  </a:schemeClr>
                </a:solidFill>
                <a:latin typeface="+mj-lt"/>
                <a:ea typeface="+mj-ea"/>
                <a:cs typeface="+mj-cs"/>
              </a:rPr>
              <a:t> </a:t>
            </a:r>
            <a:r>
              <a:rPr lang="en-US" altLang="zh-CN" sz="3400" i="1" dirty="0">
                <a:solidFill>
                  <a:schemeClr val="tx1">
                    <a:lumMod val="85000"/>
                    <a:lumOff val="15000"/>
                  </a:schemeClr>
                </a:solidFill>
                <a:latin typeface="+mj-lt"/>
                <a:ea typeface="+mj-ea"/>
                <a:cs typeface="+mj-cs"/>
              </a:rPr>
              <a:t>choose</a:t>
            </a:r>
            <a:r>
              <a:rPr lang="zh-CN" altLang="en-US" sz="3400" i="1" dirty="0">
                <a:solidFill>
                  <a:schemeClr val="tx1">
                    <a:lumMod val="85000"/>
                    <a:lumOff val="15000"/>
                  </a:schemeClr>
                </a:solidFill>
                <a:latin typeface="+mj-lt"/>
                <a:ea typeface="+mj-ea"/>
                <a:cs typeface="+mj-cs"/>
              </a:rPr>
              <a:t> </a:t>
            </a:r>
            <a:r>
              <a:rPr lang="en-US" altLang="zh-CN" sz="3400" i="1" dirty="0">
                <a:solidFill>
                  <a:schemeClr val="tx1">
                    <a:lumMod val="85000"/>
                    <a:lumOff val="15000"/>
                  </a:schemeClr>
                </a:solidFill>
                <a:latin typeface="+mj-lt"/>
                <a:ea typeface="+mj-ea"/>
                <a:cs typeface="+mj-cs"/>
              </a:rPr>
              <a:t>topic</a:t>
            </a:r>
            <a:r>
              <a:rPr lang="zh-CN" altLang="en-US" sz="3400" i="1" dirty="0">
                <a:solidFill>
                  <a:schemeClr val="tx1">
                    <a:lumMod val="85000"/>
                    <a:lumOff val="15000"/>
                  </a:schemeClr>
                </a:solidFill>
                <a:latin typeface="+mj-lt"/>
                <a:ea typeface="+mj-ea"/>
                <a:cs typeface="+mj-cs"/>
              </a:rPr>
              <a:t> </a:t>
            </a:r>
            <a:r>
              <a:rPr lang="en-US" altLang="zh-CN" sz="3400" i="1" dirty="0">
                <a:solidFill>
                  <a:schemeClr val="tx1">
                    <a:lumMod val="85000"/>
                    <a:lumOff val="15000"/>
                  </a:schemeClr>
                </a:solidFill>
                <a:latin typeface="+mj-lt"/>
                <a:ea typeface="+mj-ea"/>
                <a:cs typeface="+mj-cs"/>
              </a:rPr>
              <a:t>k</a:t>
            </a:r>
            <a:endParaRPr lang="en-US" sz="3400" i="1" dirty="0">
              <a:solidFill>
                <a:schemeClr val="tx1">
                  <a:lumMod val="85000"/>
                  <a:lumOff val="15000"/>
                </a:schemeClr>
              </a:solidFill>
              <a:latin typeface="+mj-lt"/>
              <a:ea typeface="+mj-ea"/>
              <a:cs typeface="+mj-cs"/>
            </a:endParaRPr>
          </a:p>
        </p:txBody>
      </p:sp>
      <p:pic>
        <p:nvPicPr>
          <p:cNvPr id="5" name="内容占位符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40" y="836712"/>
            <a:ext cx="3521624" cy="3521624"/>
          </a:xfrm>
          <a:prstGeom prst="rect">
            <a:avLst/>
          </a:prstGeom>
        </p:spPr>
      </p:pic>
      <p:pic>
        <p:nvPicPr>
          <p:cNvPr id="6" name="内容占位符 9"/>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4644008" y="836712"/>
            <a:ext cx="3521624" cy="3521624"/>
          </a:xfrm>
          <a:prstGeom prst="rect">
            <a:avLst/>
          </a:prstGeom>
        </p:spPr>
      </p:pic>
    </p:spTree>
    <p:extLst>
      <p:ext uri="{BB962C8B-B14F-4D97-AF65-F5344CB8AC3E}">
        <p14:creationId xmlns:p14="http://schemas.microsoft.com/office/powerpoint/2010/main" val="1231686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Topic</a:t>
            </a:r>
            <a:r>
              <a:rPr lang="zh-CN" altLang="en-US" dirty="0" smtClean="0"/>
              <a:t> </a:t>
            </a:r>
            <a:r>
              <a:rPr lang="en-US" altLang="zh-CN" dirty="0" smtClean="0"/>
              <a:t>Models-Algorithm</a:t>
            </a:r>
            <a:endParaRPr lang="en-US" dirty="0"/>
          </a:p>
        </p:txBody>
      </p:sp>
      <p:sp>
        <p:nvSpPr>
          <p:cNvPr id="3" name="Content Placeholder 2"/>
          <p:cNvSpPr>
            <a:spLocks noGrp="1"/>
          </p:cNvSpPr>
          <p:nvPr>
            <p:ph idx="1"/>
          </p:nvPr>
        </p:nvSpPr>
        <p:spPr>
          <a:xfrm>
            <a:off x="3886200" y="569066"/>
            <a:ext cx="4686299" cy="4084070"/>
          </a:xfrm>
        </p:spPr>
        <p:txBody>
          <a:bodyPr/>
          <a:lstStyle/>
          <a:p>
            <a:r>
              <a:rPr lang="en-US" altLang="zh-CN" dirty="0" smtClean="0"/>
              <a:t>LDA_VEM</a:t>
            </a:r>
          </a:p>
          <a:p>
            <a:r>
              <a:rPr lang="en-US" altLang="zh-CN" dirty="0" smtClean="0"/>
              <a:t>LDA_VEM_FIXED</a:t>
            </a:r>
          </a:p>
          <a:p>
            <a:r>
              <a:rPr lang="en-US" altLang="zh-CN" dirty="0" smtClean="0"/>
              <a:t>LDA_GIBBS</a:t>
            </a:r>
          </a:p>
          <a:p>
            <a:r>
              <a:rPr lang="en-US" altLang="zh-CN" dirty="0" smtClean="0"/>
              <a:t>CTM</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5" y="3645024"/>
            <a:ext cx="3539134" cy="1728192"/>
          </a:xfrm>
          <a:prstGeom prst="rect">
            <a:avLst/>
          </a:prstGeom>
        </p:spPr>
      </p:pic>
      <p:pic>
        <p:nvPicPr>
          <p:cNvPr id="5" name="Picture 2"/>
          <p:cNvPicPr>
            <a:picLocks noChangeAspect="1" noChangeArrowheads="1"/>
          </p:cNvPicPr>
          <p:nvPr/>
        </p:nvPicPr>
        <p:blipFill>
          <a:blip r:embed="rId4"/>
          <a:srcRect/>
          <a:stretch>
            <a:fillRect/>
          </a:stretch>
        </p:blipFill>
        <p:spPr bwMode="auto">
          <a:xfrm>
            <a:off x="899592" y="2289169"/>
            <a:ext cx="2880320" cy="1810983"/>
          </a:xfrm>
          <a:prstGeom prst="rect">
            <a:avLst/>
          </a:prstGeom>
          <a:noFill/>
          <a:ln w="9525">
            <a:noFill/>
            <a:miter lim="800000"/>
            <a:headEnd/>
            <a:tailEnd/>
          </a:ln>
          <a:effectLst/>
        </p:spPr>
      </p:pic>
    </p:spTree>
    <p:extLst>
      <p:ext uri="{BB962C8B-B14F-4D97-AF65-F5344CB8AC3E}">
        <p14:creationId xmlns:p14="http://schemas.microsoft.com/office/powerpoint/2010/main" val="2002149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492896"/>
            <a:ext cx="6615661" cy="2563924"/>
          </a:xfrm>
          <a:prstGeom prst="rect">
            <a:avLst/>
          </a:prstGeom>
        </p:spPr>
      </p:pic>
      <p:sp>
        <p:nvSpPr>
          <p:cNvPr id="8" name="TextBox 7"/>
          <p:cNvSpPr txBox="1"/>
          <p:nvPr/>
        </p:nvSpPr>
        <p:spPr>
          <a:xfrm>
            <a:off x="1619671" y="1340768"/>
            <a:ext cx="5590595" cy="618631"/>
          </a:xfrm>
          <a:prstGeom prst="rect">
            <a:avLst/>
          </a:prstGeom>
          <a:noFill/>
        </p:spPr>
        <p:txBody>
          <a:bodyPr wrap="square" rtlCol="0">
            <a:spAutoFit/>
          </a:bodyPr>
          <a:lstStyle/>
          <a:p>
            <a:pPr algn="r" defTabSz="685800">
              <a:lnSpc>
                <a:spcPct val="90000"/>
              </a:lnSpc>
              <a:spcBef>
                <a:spcPct val="0"/>
              </a:spcBef>
            </a:pPr>
            <a:r>
              <a:rPr lang="en-US" altLang="zh-CN" sz="3800" i="1" dirty="0">
                <a:solidFill>
                  <a:schemeClr val="tx1">
                    <a:lumMod val="85000"/>
                    <a:lumOff val="15000"/>
                  </a:schemeClr>
                </a:solidFill>
                <a:latin typeface="+mj-lt"/>
                <a:ea typeface="+mj-ea"/>
                <a:cs typeface="+mj-cs"/>
              </a:rPr>
              <a:t>        </a:t>
            </a:r>
            <a:r>
              <a:rPr lang="en-US" altLang="zh-CN" sz="3800" i="1" dirty="0" smtClean="0">
                <a:solidFill>
                  <a:schemeClr val="tx1">
                    <a:lumMod val="85000"/>
                    <a:lumOff val="15000"/>
                  </a:schemeClr>
                </a:solidFill>
                <a:latin typeface="+mj-lt"/>
                <a:ea typeface="+mj-ea"/>
                <a:cs typeface="+mj-cs"/>
              </a:rPr>
              <a:t>Thank </a:t>
            </a:r>
            <a:r>
              <a:rPr lang="en-US" altLang="zh-CN" sz="3800" i="1" dirty="0">
                <a:solidFill>
                  <a:schemeClr val="tx1">
                    <a:lumMod val="85000"/>
                    <a:lumOff val="15000"/>
                  </a:schemeClr>
                </a:solidFill>
                <a:latin typeface="+mj-lt"/>
                <a:ea typeface="+mj-ea"/>
                <a:cs typeface="+mj-cs"/>
              </a:rPr>
              <a:t>you!</a:t>
            </a:r>
            <a:endParaRPr lang="en-US" sz="3800" i="1"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685730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a:xfrm>
            <a:off x="3886200" y="569066"/>
            <a:ext cx="4686299" cy="5380214"/>
          </a:xfrm>
        </p:spPr>
        <p:txBody>
          <a:bodyPr/>
          <a:lstStyle/>
          <a:p>
            <a:r>
              <a:rPr lang="en-US" altLang="zh-CN" dirty="0" smtClean="0"/>
              <a:t>Association Rules</a:t>
            </a:r>
          </a:p>
          <a:p>
            <a:r>
              <a:rPr lang="en-US" altLang="zh-CN" dirty="0" smtClean="0"/>
              <a:t>Support &amp; Confidence settings</a:t>
            </a:r>
          </a:p>
          <a:p>
            <a:r>
              <a:rPr lang="en-US" altLang="zh-CN" dirty="0" smtClean="0"/>
              <a:t>Association rules first glance and problems</a:t>
            </a:r>
          </a:p>
          <a:p>
            <a:r>
              <a:rPr lang="en-US" altLang="zh-CN" dirty="0" smtClean="0"/>
              <a:t>Keep interesting words</a:t>
            </a:r>
          </a:p>
          <a:p>
            <a:r>
              <a:rPr lang="en-US" altLang="zh-CN" dirty="0" smtClean="0"/>
              <a:t>Revised</a:t>
            </a:r>
            <a:r>
              <a:rPr lang="zh-CN" altLang="en-US" dirty="0" smtClean="0"/>
              <a:t> </a:t>
            </a:r>
            <a:r>
              <a:rPr lang="en-US" altLang="zh-CN" dirty="0" smtClean="0"/>
              <a:t>Association patterns </a:t>
            </a:r>
          </a:p>
          <a:p>
            <a:r>
              <a:rPr lang="en-US" dirty="0" smtClean="0"/>
              <a:t>Visualizing association rules</a:t>
            </a:r>
          </a:p>
          <a:p>
            <a:r>
              <a:rPr lang="en-US" altLang="zh-CN" dirty="0" smtClean="0"/>
              <a:t>Basic idea of recommendation system</a:t>
            </a:r>
          </a:p>
          <a:p>
            <a:r>
              <a:rPr lang="en-US" altLang="zh-CN" dirty="0" smtClean="0"/>
              <a:t>Cluster</a:t>
            </a:r>
            <a:r>
              <a:rPr lang="zh-CN" altLang="en-US" dirty="0" smtClean="0"/>
              <a:t> </a:t>
            </a:r>
            <a:r>
              <a:rPr lang="en-US" altLang="zh-CN" dirty="0" smtClean="0"/>
              <a:t>Analysis</a:t>
            </a:r>
          </a:p>
          <a:p>
            <a:r>
              <a:rPr lang="en-US" altLang="zh-CN" dirty="0" smtClean="0"/>
              <a:t>Topic</a:t>
            </a:r>
            <a:r>
              <a:rPr lang="zh-CN" altLang="en-US" dirty="0" smtClean="0"/>
              <a:t> </a:t>
            </a:r>
            <a:r>
              <a:rPr lang="en-US" altLang="zh-CN" dirty="0" smtClean="0"/>
              <a:t>models</a:t>
            </a:r>
          </a:p>
          <a:p>
            <a:r>
              <a:rPr lang="en-US" altLang="zh-CN" dirty="0" smtClean="0"/>
              <a:t>LDA</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512168"/>
          </a:xfrm>
        </p:spPr>
        <p:txBody>
          <a:bodyPr>
            <a:normAutofit fontScale="90000"/>
          </a:bodyPr>
          <a:lstStyle/>
          <a:p>
            <a:r>
              <a:rPr lang="en-US" altLang="zh-CN" dirty="0" smtClean="0"/>
              <a:t>Association Rules:</a:t>
            </a:r>
            <a:br>
              <a:rPr lang="en-US" altLang="zh-CN" dirty="0" smtClean="0"/>
            </a:br>
            <a:r>
              <a:rPr lang="en-US" altLang="zh-CN" dirty="0" smtClean="0"/>
              <a:t>Support &amp; confidence settings</a:t>
            </a:r>
            <a:br>
              <a:rPr lang="en-US" altLang="zh-CN" dirty="0" smtClean="0"/>
            </a:br>
            <a:endParaRPr lang="zh-CN" altLang="en-US" dirty="0"/>
          </a:p>
        </p:txBody>
      </p:sp>
      <p:sp>
        <p:nvSpPr>
          <p:cNvPr id="3" name="内容占位符 2"/>
          <p:cNvSpPr>
            <a:spLocks noGrp="1"/>
          </p:cNvSpPr>
          <p:nvPr>
            <p:ph idx="1"/>
          </p:nvPr>
        </p:nvSpPr>
        <p:spPr>
          <a:xfrm>
            <a:off x="241176" y="1628800"/>
            <a:ext cx="8445624" cy="2520280"/>
          </a:xfrm>
        </p:spPr>
        <p:txBody>
          <a:bodyPr>
            <a:normAutofit/>
          </a:bodyPr>
          <a:lstStyle/>
          <a:p>
            <a:r>
              <a:rPr lang="en-US" altLang="zh-CN" sz="1700" dirty="0" smtClean="0"/>
              <a:t>Definition of Association Rules</a:t>
            </a:r>
          </a:p>
          <a:p>
            <a:r>
              <a:rPr lang="en-US" altLang="zh-CN" sz="1700" dirty="0"/>
              <a:t>What is the Rule? </a:t>
            </a:r>
            <a:endParaRPr lang="en-US" altLang="zh-CN" sz="1700" dirty="0" smtClean="0"/>
          </a:p>
          <a:p>
            <a:r>
              <a:rPr lang="en-US" altLang="zh-CN" sz="1700" dirty="0"/>
              <a:t>If  LHS (Antecedent) ={ I_1, I_2, I_3</a:t>
            </a:r>
            <a:r>
              <a:rPr lang="is-IS" altLang="zh-CN" sz="1700" dirty="0"/>
              <a:t>….I_m},  then RHS(Consequent)={I_k}. </a:t>
            </a:r>
            <a:r>
              <a:rPr lang="is-IS" altLang="zh-CN" sz="2300" dirty="0"/>
              <a:t>  </a:t>
            </a:r>
            <a:endParaRPr lang="is-IS" altLang="zh-CN" sz="2300" dirty="0" smtClean="0"/>
          </a:p>
          <a:p>
            <a:r>
              <a:rPr lang="is-IS" altLang="zh-CN" sz="1700" dirty="0"/>
              <a:t>How to select interesting rules? </a:t>
            </a:r>
          </a:p>
          <a:p>
            <a:r>
              <a:rPr lang="is-IS" altLang="zh-CN" sz="1700" dirty="0" smtClean="0"/>
              <a:t>Support&amp;Confidence</a:t>
            </a:r>
          </a:p>
          <a:p>
            <a:pPr>
              <a:buNone/>
            </a:pP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0"/>
            <a:ext cx="7312868" cy="1124744"/>
          </a:xfrm>
        </p:spPr>
        <p:txBody>
          <a:bodyPr>
            <a:normAutofit fontScale="90000"/>
          </a:bodyPr>
          <a:lstStyle/>
          <a:p>
            <a:r>
              <a:rPr lang="en-US" altLang="zh-CN" dirty="0"/>
              <a:t>Association </a:t>
            </a:r>
            <a:r>
              <a:rPr lang="en-US" altLang="zh-CN" dirty="0" smtClean="0"/>
              <a:t>Rules: Support(=0.2) </a:t>
            </a:r>
            <a:r>
              <a:rPr lang="en-US" altLang="zh-CN" dirty="0"/>
              <a:t>&amp; Look at the rules, there is a problem that,</a:t>
            </a:r>
            <a:br>
              <a:rPr lang="en-US" altLang="zh-CN" dirty="0"/>
            </a:br>
            <a:r>
              <a:rPr lang="en-US" altLang="zh-CN" dirty="0"/>
              <a:t>We can find there are too many very common words  like ‘ca’, ‘is’, ‘it’. The words seem meaningless to us, as we want to find association rules among some featured words.</a:t>
            </a:r>
            <a:r>
              <a:rPr lang="zh-CN" altLang="en-US" dirty="0"/>
              <a:t/>
            </a:r>
            <a:br>
              <a:rPr lang="zh-CN" altLang="en-US" dirty="0"/>
            </a:br>
            <a:r>
              <a:rPr lang="en-US" altLang="zh-CN" dirty="0" smtClean="0"/>
              <a:t>confidence(=0.6)</a:t>
            </a:r>
            <a:r>
              <a:rPr lang="en-US" altLang="zh-CN" dirty="0"/>
              <a:t/>
            </a:r>
            <a:br>
              <a:rPr lang="en-US" altLang="zh-CN" dirty="0"/>
            </a:br>
            <a:endParaRPr lang="en-US" dirty="0"/>
          </a:p>
        </p:txBody>
      </p:sp>
      <p:pic>
        <p:nvPicPr>
          <p:cNvPr id="4" name="Picture 2"/>
          <p:cNvPicPr>
            <a:picLocks noChangeAspect="1" noChangeArrowheads="1"/>
          </p:cNvPicPr>
          <p:nvPr/>
        </p:nvPicPr>
        <p:blipFill>
          <a:blip r:embed="rId3"/>
          <a:srcRect/>
          <a:stretch>
            <a:fillRect/>
          </a:stretch>
        </p:blipFill>
        <p:spPr bwMode="auto">
          <a:xfrm>
            <a:off x="444854" y="980728"/>
            <a:ext cx="8447625" cy="4320480"/>
          </a:xfrm>
          <a:prstGeom prst="rect">
            <a:avLst/>
          </a:prstGeom>
          <a:noFill/>
          <a:ln w="9525">
            <a:noFill/>
            <a:miter lim="800000"/>
            <a:headEnd/>
            <a:tailEnd/>
          </a:ln>
          <a:effectLst/>
        </p:spPr>
      </p:pic>
    </p:spTree>
    <p:extLst>
      <p:ext uri="{BB962C8B-B14F-4D97-AF65-F5344CB8AC3E}">
        <p14:creationId xmlns:p14="http://schemas.microsoft.com/office/powerpoint/2010/main" val="177183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6304756" cy="5512170"/>
          </a:xfrm>
        </p:spPr>
        <p:txBody>
          <a:bodyPr>
            <a:normAutofit/>
          </a:bodyPr>
          <a:lstStyle/>
          <a:p>
            <a:r>
              <a:rPr lang="en-US" altLang="zh-CN" dirty="0" smtClean="0"/>
              <a:t>Keep interesting words</a:t>
            </a:r>
            <a:br>
              <a:rPr lang="en-US" altLang="zh-CN" dirty="0" smtClean="0"/>
            </a:br>
            <a:endParaRPr lang="zh-CN" altLang="en-US" dirty="0"/>
          </a:p>
        </p:txBody>
      </p:sp>
      <p:sp>
        <p:nvSpPr>
          <p:cNvPr id="3" name="内容占位符 2"/>
          <p:cNvSpPr>
            <a:spLocks noGrp="1"/>
          </p:cNvSpPr>
          <p:nvPr>
            <p:ph idx="1"/>
          </p:nvPr>
        </p:nvSpPr>
        <p:spPr>
          <a:xfrm>
            <a:off x="385762" y="678187"/>
            <a:ext cx="8229600" cy="564826"/>
          </a:xfrm>
        </p:spPr>
        <p:txBody>
          <a:bodyPr/>
          <a:lstStyle/>
          <a:p>
            <a:r>
              <a:rPr lang="en-US" altLang="zh-CN" dirty="0" smtClean="0"/>
              <a:t>The frequency of words:</a:t>
            </a:r>
          </a:p>
          <a:p>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755576" y="1124744"/>
            <a:ext cx="7704856" cy="3734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04850"/>
            <a:ext cx="8229600" cy="366713"/>
          </a:xfrm>
        </p:spPr>
        <p:txBody>
          <a:bodyPr>
            <a:normAutofit fontScale="90000"/>
          </a:bodyPr>
          <a:lstStyle/>
          <a:p>
            <a:r>
              <a:rPr lang="en-US" altLang="zh-CN" dirty="0" smtClean="0"/>
              <a:t>Revised Association Patterns</a:t>
            </a:r>
          </a:p>
        </p:txBody>
      </p:sp>
      <p:sp>
        <p:nvSpPr>
          <p:cNvPr id="3" name="内容占位符 2"/>
          <p:cNvSpPr>
            <a:spLocks noGrp="1"/>
          </p:cNvSpPr>
          <p:nvPr>
            <p:ph idx="1"/>
          </p:nvPr>
        </p:nvSpPr>
        <p:spPr>
          <a:xfrm>
            <a:off x="457200" y="1935480"/>
            <a:ext cx="8229600" cy="2707966"/>
          </a:xfrm>
        </p:spPr>
        <p:txBody>
          <a:bodyPr/>
          <a:lstStyle/>
          <a:p>
            <a:endParaRPr lang="en-US" altLang="zh-CN" dirty="0" smtClean="0"/>
          </a:p>
          <a:p>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285720" y="1271588"/>
            <a:ext cx="8858280" cy="43005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85794"/>
            <a:ext cx="8229600" cy="653210"/>
          </a:xfrm>
        </p:spPr>
        <p:txBody>
          <a:bodyPr>
            <a:normAutofit fontScale="90000"/>
          </a:bodyPr>
          <a:lstStyle/>
          <a:p>
            <a:r>
              <a:rPr lang="en-US" dirty="0" smtClean="0"/>
              <a:t>Visualizing association rules</a:t>
            </a:r>
            <a:br>
              <a:rPr lang="en-US" dirty="0" smtClean="0"/>
            </a:br>
            <a:endParaRPr lang="zh-CN" altLang="en-US" dirty="0"/>
          </a:p>
        </p:txBody>
      </p:sp>
      <p:pic>
        <p:nvPicPr>
          <p:cNvPr id="5121" name="Picture 1" descr="C:\Users\Administrator\AppData\Roaming\Tencent\Users\1848269440\QQ\WinTemp\RichOle\`0PY_HSKG]C17R46L[WY{[0.png"/>
          <p:cNvPicPr>
            <a:picLocks noChangeAspect="1" noChangeArrowheads="1"/>
          </p:cNvPicPr>
          <p:nvPr/>
        </p:nvPicPr>
        <p:blipFill>
          <a:blip r:embed="rId3"/>
          <a:srcRect/>
          <a:stretch>
            <a:fillRect/>
          </a:stretch>
        </p:blipFill>
        <p:spPr bwMode="auto">
          <a:xfrm>
            <a:off x="642910" y="1422130"/>
            <a:ext cx="8249570" cy="409510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115328" cy="797960"/>
          </a:xfrm>
        </p:spPr>
        <p:txBody>
          <a:bodyPr>
            <a:normAutofit fontScale="90000"/>
          </a:bodyPr>
          <a:lstStyle/>
          <a:p>
            <a:r>
              <a:rPr lang="en-US" altLang="zh-CN" dirty="0" smtClean="0"/>
              <a:t>Basic idea of recommendation system</a:t>
            </a:r>
            <a:br>
              <a:rPr lang="en-US" altLang="zh-CN" dirty="0" smtClean="0"/>
            </a:br>
            <a:r>
              <a:rPr lang="en-US" altLang="zh-CN" dirty="0" smtClean="0"/>
              <a:t/>
            </a:r>
            <a:br>
              <a:rPr lang="en-US" altLang="zh-CN" dirty="0" smtClean="0"/>
            </a:br>
            <a:endParaRPr lang="zh-CN" altLang="en-US" dirty="0"/>
          </a:p>
        </p:txBody>
      </p:sp>
      <p:graphicFrame>
        <p:nvGraphicFramePr>
          <p:cNvPr id="6" name="表格 5"/>
          <p:cNvGraphicFramePr>
            <a:graphicFrameLocks noGrp="1"/>
          </p:cNvGraphicFramePr>
          <p:nvPr/>
        </p:nvGraphicFramePr>
        <p:xfrm>
          <a:off x="928662" y="2714620"/>
          <a:ext cx="1041400" cy="218409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72803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72803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72803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9" name="TextBox 8"/>
          <p:cNvSpPr txBox="1"/>
          <p:nvPr/>
        </p:nvSpPr>
        <p:spPr>
          <a:xfrm>
            <a:off x="0" y="2714620"/>
            <a:ext cx="1000100" cy="2585323"/>
          </a:xfrm>
          <a:prstGeom prst="rect">
            <a:avLst/>
          </a:prstGeom>
          <a:noFill/>
        </p:spPr>
        <p:txBody>
          <a:bodyPr wrap="square" rtlCol="0">
            <a:spAutoFit/>
          </a:bodyPr>
          <a:lstStyle/>
          <a:p>
            <a:r>
              <a:rPr lang="en-US" altLang="zh-CN" dirty="0" smtClean="0"/>
              <a:t>New  1</a:t>
            </a:r>
          </a:p>
          <a:p>
            <a:r>
              <a:rPr lang="en-US" altLang="zh-CN" dirty="0" smtClean="0"/>
              <a:t>New 2</a:t>
            </a:r>
          </a:p>
          <a:p>
            <a:r>
              <a:rPr lang="en-US" altLang="zh-CN" dirty="0" smtClean="0"/>
              <a:t>…….</a:t>
            </a:r>
          </a:p>
          <a:p>
            <a:r>
              <a:rPr lang="en-US" altLang="zh-CN" dirty="0" smtClean="0"/>
              <a:t>…….</a:t>
            </a:r>
          </a:p>
          <a:p>
            <a:r>
              <a:rPr lang="en-US" altLang="zh-CN" dirty="0" smtClean="0"/>
              <a:t>…….</a:t>
            </a:r>
          </a:p>
          <a:p>
            <a:r>
              <a:rPr lang="en-US" altLang="zh-CN" dirty="0" smtClean="0"/>
              <a:t>New 100</a:t>
            </a:r>
            <a:endParaRPr lang="en-US" altLang="zh-CN" dirty="0"/>
          </a:p>
          <a:p>
            <a:endParaRPr lang="en-US" altLang="zh-CN" dirty="0" smtClean="0"/>
          </a:p>
          <a:p>
            <a:endParaRPr lang="zh-CN" altLang="en-US" dirty="0"/>
          </a:p>
        </p:txBody>
      </p:sp>
      <p:sp>
        <p:nvSpPr>
          <p:cNvPr id="10" name="TextBox 9"/>
          <p:cNvSpPr txBox="1"/>
          <p:nvPr/>
        </p:nvSpPr>
        <p:spPr>
          <a:xfrm>
            <a:off x="500034" y="2000240"/>
            <a:ext cx="3143272" cy="369332"/>
          </a:xfrm>
          <a:prstGeom prst="rect">
            <a:avLst/>
          </a:prstGeom>
          <a:noFill/>
        </p:spPr>
        <p:txBody>
          <a:bodyPr wrap="square" rtlCol="0">
            <a:spAutoFit/>
          </a:bodyPr>
          <a:lstStyle/>
          <a:p>
            <a:r>
              <a:rPr lang="en-US" altLang="zh-CN" dirty="0" smtClean="0"/>
              <a:t>Train  1 Train  2 …..</a:t>
            </a:r>
            <a:endParaRPr lang="zh-CN" altLang="en-US" dirty="0"/>
          </a:p>
        </p:txBody>
      </p:sp>
      <p:graphicFrame>
        <p:nvGraphicFramePr>
          <p:cNvPr id="11" name="表格 10"/>
          <p:cNvGraphicFramePr>
            <a:graphicFrameLocks noGrp="1"/>
          </p:cNvGraphicFramePr>
          <p:nvPr/>
        </p:nvGraphicFramePr>
        <p:xfrm>
          <a:off x="3500430" y="2928934"/>
          <a:ext cx="1785950" cy="2071700"/>
        </p:xfrm>
        <a:graphic>
          <a:graphicData uri="http://schemas.openxmlformats.org/drawingml/2006/table">
            <a:tbl>
              <a:tblPr firstRow="1" bandRow="1">
                <a:tableStyleId>{5C22544A-7EE6-4342-B048-85BDC9FD1C3A}</a:tableStyleId>
              </a:tblPr>
              <a:tblGrid>
                <a:gridCol w="357190"/>
                <a:gridCol w="357190"/>
                <a:gridCol w="357190"/>
                <a:gridCol w="357190"/>
                <a:gridCol w="357190"/>
              </a:tblGrid>
              <a:tr h="4143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143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4143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r>
              <a:tr h="4143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143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2" name="TextBox 11"/>
          <p:cNvSpPr txBox="1"/>
          <p:nvPr/>
        </p:nvSpPr>
        <p:spPr>
          <a:xfrm>
            <a:off x="2500298" y="2928934"/>
            <a:ext cx="1214446" cy="2308324"/>
          </a:xfrm>
          <a:prstGeom prst="rect">
            <a:avLst/>
          </a:prstGeom>
          <a:noFill/>
        </p:spPr>
        <p:txBody>
          <a:bodyPr wrap="square" rtlCol="0">
            <a:spAutoFit/>
          </a:bodyPr>
          <a:lstStyle/>
          <a:p>
            <a:r>
              <a:rPr lang="en-US" altLang="zh-CN" dirty="0" smtClean="0"/>
              <a:t>Train 1</a:t>
            </a:r>
          </a:p>
          <a:p>
            <a:r>
              <a:rPr lang="en-US" altLang="zh-CN" dirty="0" smtClean="0"/>
              <a:t>Train 2</a:t>
            </a:r>
          </a:p>
          <a:p>
            <a:r>
              <a:rPr lang="en-US" altLang="zh-CN" dirty="0" smtClean="0"/>
              <a:t>…….</a:t>
            </a:r>
          </a:p>
          <a:p>
            <a:r>
              <a:rPr lang="en-US" altLang="zh-CN" dirty="0" smtClean="0"/>
              <a:t>…….</a:t>
            </a:r>
          </a:p>
          <a:p>
            <a:r>
              <a:rPr lang="en-US" altLang="zh-CN" dirty="0" smtClean="0"/>
              <a:t>…….</a:t>
            </a:r>
          </a:p>
          <a:p>
            <a:r>
              <a:rPr lang="en-US" altLang="zh-CN" dirty="0" smtClean="0"/>
              <a:t>Train 2350</a:t>
            </a:r>
            <a:endParaRPr lang="en-US" altLang="zh-CN" dirty="0"/>
          </a:p>
          <a:p>
            <a:endParaRPr lang="en-US" altLang="zh-CN" dirty="0" smtClean="0"/>
          </a:p>
          <a:p>
            <a:endParaRPr lang="zh-CN" altLang="en-US" dirty="0"/>
          </a:p>
        </p:txBody>
      </p:sp>
      <p:sp>
        <p:nvSpPr>
          <p:cNvPr id="13" name="TextBox 12"/>
          <p:cNvSpPr txBox="1"/>
          <p:nvPr/>
        </p:nvSpPr>
        <p:spPr>
          <a:xfrm>
            <a:off x="6429388" y="2786058"/>
            <a:ext cx="3214710" cy="369332"/>
          </a:xfrm>
          <a:prstGeom prst="rect">
            <a:avLst/>
          </a:prstGeom>
          <a:noFill/>
        </p:spPr>
        <p:txBody>
          <a:bodyPr wrap="square" rtlCol="0">
            <a:spAutoFit/>
          </a:bodyPr>
          <a:lstStyle/>
          <a:p>
            <a:r>
              <a:rPr lang="en-US" altLang="zh-CN" dirty="0" smtClean="0"/>
              <a:t>Word1  word 2 ..word 5000</a:t>
            </a:r>
            <a:endParaRPr lang="zh-CN" altLang="en-US" dirty="0"/>
          </a:p>
        </p:txBody>
      </p:sp>
      <p:sp>
        <p:nvSpPr>
          <p:cNvPr id="14" name="TextBox 13"/>
          <p:cNvSpPr txBox="1"/>
          <p:nvPr/>
        </p:nvSpPr>
        <p:spPr>
          <a:xfrm>
            <a:off x="5286380" y="3571876"/>
            <a:ext cx="357190" cy="369332"/>
          </a:xfrm>
          <a:prstGeom prst="rect">
            <a:avLst/>
          </a:prstGeom>
          <a:noFill/>
        </p:spPr>
        <p:txBody>
          <a:bodyPr wrap="square" rtlCol="0">
            <a:spAutoFit/>
          </a:bodyPr>
          <a:lstStyle/>
          <a:p>
            <a:r>
              <a:rPr lang="en-US" altLang="zh-CN" dirty="0" smtClean="0"/>
              <a:t>=</a:t>
            </a:r>
            <a:endParaRPr lang="zh-CN" altLang="en-US" dirty="0"/>
          </a:p>
        </p:txBody>
      </p:sp>
      <p:graphicFrame>
        <p:nvGraphicFramePr>
          <p:cNvPr id="15" name="表格 14"/>
          <p:cNvGraphicFramePr>
            <a:graphicFrameLocks noGrp="1"/>
          </p:cNvGraphicFramePr>
          <p:nvPr/>
        </p:nvGraphicFramePr>
        <p:xfrm>
          <a:off x="6572264" y="3286124"/>
          <a:ext cx="2262180" cy="1112520"/>
        </p:xfrm>
        <a:graphic>
          <a:graphicData uri="http://schemas.openxmlformats.org/drawingml/2006/table">
            <a:tbl>
              <a:tblPr firstRow="1" bandRow="1">
                <a:tableStyleId>{5C22544A-7EE6-4342-B048-85BDC9FD1C3A}</a:tableStyleId>
              </a:tblPr>
              <a:tblGrid>
                <a:gridCol w="452436"/>
                <a:gridCol w="452436"/>
                <a:gridCol w="452436"/>
                <a:gridCol w="452436"/>
                <a:gridCol w="452436"/>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7" name="TextBox 16"/>
          <p:cNvSpPr txBox="1"/>
          <p:nvPr/>
        </p:nvSpPr>
        <p:spPr>
          <a:xfrm>
            <a:off x="5643570" y="2857496"/>
            <a:ext cx="1143008" cy="2308324"/>
          </a:xfrm>
          <a:prstGeom prst="rect">
            <a:avLst/>
          </a:prstGeom>
          <a:noFill/>
        </p:spPr>
        <p:txBody>
          <a:bodyPr wrap="square" rtlCol="0">
            <a:spAutoFit/>
          </a:bodyPr>
          <a:lstStyle/>
          <a:p>
            <a:r>
              <a:rPr lang="en-US" altLang="zh-CN" dirty="0" smtClean="0"/>
              <a:t>New 1</a:t>
            </a:r>
          </a:p>
          <a:p>
            <a:r>
              <a:rPr lang="en-US" altLang="zh-CN" dirty="0" smtClean="0"/>
              <a:t>New 2</a:t>
            </a:r>
          </a:p>
          <a:p>
            <a:r>
              <a:rPr lang="en-US" altLang="zh-CN" dirty="0" smtClean="0"/>
              <a:t>…….</a:t>
            </a:r>
          </a:p>
          <a:p>
            <a:r>
              <a:rPr lang="en-US" altLang="zh-CN" dirty="0" smtClean="0"/>
              <a:t>…….</a:t>
            </a:r>
          </a:p>
          <a:p>
            <a:r>
              <a:rPr lang="en-US" altLang="zh-CN" dirty="0" smtClean="0"/>
              <a:t>…….</a:t>
            </a:r>
          </a:p>
          <a:p>
            <a:r>
              <a:rPr lang="en-US" altLang="zh-CN" dirty="0" smtClean="0"/>
              <a:t>New 100</a:t>
            </a:r>
            <a:endParaRPr lang="en-US" altLang="zh-CN" dirty="0"/>
          </a:p>
          <a:p>
            <a:endParaRPr lang="en-US" altLang="zh-CN" dirty="0" smtClean="0"/>
          </a:p>
          <a:p>
            <a:endParaRPr lang="zh-CN" altLang="en-US" dirty="0"/>
          </a:p>
        </p:txBody>
      </p:sp>
      <p:sp>
        <p:nvSpPr>
          <p:cNvPr id="18" name="TextBox 17"/>
          <p:cNvSpPr txBox="1"/>
          <p:nvPr/>
        </p:nvSpPr>
        <p:spPr>
          <a:xfrm>
            <a:off x="2928926" y="2214554"/>
            <a:ext cx="3214710" cy="369332"/>
          </a:xfrm>
          <a:prstGeom prst="rect">
            <a:avLst/>
          </a:prstGeom>
          <a:noFill/>
        </p:spPr>
        <p:txBody>
          <a:bodyPr wrap="square" rtlCol="0">
            <a:spAutoFit/>
          </a:bodyPr>
          <a:lstStyle/>
          <a:p>
            <a:r>
              <a:rPr lang="en-US" altLang="zh-CN" dirty="0" smtClean="0"/>
              <a:t>Word1  word 2 ..word 5000</a:t>
            </a:r>
            <a:endParaRPr lang="zh-CN" altLang="en-US" dirty="0"/>
          </a:p>
        </p:txBody>
      </p:sp>
      <p:sp>
        <p:nvSpPr>
          <p:cNvPr id="19" name="TextBox 18"/>
          <p:cNvSpPr txBox="1"/>
          <p:nvPr/>
        </p:nvSpPr>
        <p:spPr>
          <a:xfrm>
            <a:off x="2143108" y="3500438"/>
            <a:ext cx="214314" cy="369332"/>
          </a:xfrm>
          <a:prstGeom prst="rect">
            <a:avLst/>
          </a:prstGeom>
          <a:noFill/>
        </p:spPr>
        <p:txBody>
          <a:bodyPr wrap="square" rtlCol="0">
            <a:spAutoFit/>
          </a:bodyPr>
          <a:lstStyle/>
          <a:p>
            <a:r>
              <a:rPr lang="en-US" altLang="zh-CN" dirty="0" smtClean="0"/>
              <a:t>X</a:t>
            </a:r>
            <a:endParaRPr lang="zh-CN" altLang="en-US" dirty="0"/>
          </a:p>
        </p:txBody>
      </p:sp>
      <p:sp>
        <p:nvSpPr>
          <p:cNvPr id="20" name="TextBox 19"/>
          <p:cNvSpPr txBox="1"/>
          <p:nvPr/>
        </p:nvSpPr>
        <p:spPr>
          <a:xfrm>
            <a:off x="0" y="5402393"/>
            <a:ext cx="2428860" cy="646331"/>
          </a:xfrm>
          <a:prstGeom prst="rect">
            <a:avLst/>
          </a:prstGeom>
          <a:noFill/>
        </p:spPr>
        <p:txBody>
          <a:bodyPr wrap="square" rtlCol="0">
            <a:spAutoFit/>
          </a:bodyPr>
          <a:lstStyle/>
          <a:p>
            <a:r>
              <a:rPr lang="en-US" altLang="zh-CN" dirty="0" smtClean="0"/>
              <a:t>     100 x  2350  </a:t>
            </a:r>
          </a:p>
          <a:p>
            <a:r>
              <a:rPr lang="en-US" altLang="zh-CN" dirty="0" smtClean="0"/>
              <a:t>     Similarities  matrix                                  </a:t>
            </a:r>
            <a:endParaRPr lang="zh-CN" altLang="en-US" dirty="0"/>
          </a:p>
        </p:txBody>
      </p:sp>
      <p:sp>
        <p:nvSpPr>
          <p:cNvPr id="22" name="TextBox 21"/>
          <p:cNvSpPr txBox="1"/>
          <p:nvPr/>
        </p:nvSpPr>
        <p:spPr>
          <a:xfrm>
            <a:off x="3428992" y="5643578"/>
            <a:ext cx="2214578" cy="1200329"/>
          </a:xfrm>
          <a:prstGeom prst="rect">
            <a:avLst/>
          </a:prstGeom>
          <a:noFill/>
        </p:spPr>
        <p:txBody>
          <a:bodyPr wrap="square" rtlCol="0">
            <a:spAutoFit/>
          </a:bodyPr>
          <a:lstStyle/>
          <a:p>
            <a:r>
              <a:rPr lang="en-US" altLang="zh-CN" dirty="0" smtClean="0"/>
              <a:t>2350 x 5000</a:t>
            </a:r>
          </a:p>
          <a:p>
            <a:r>
              <a:rPr lang="en-US" altLang="zh-CN" dirty="0" smtClean="0"/>
              <a:t>Known  song-dictionary </a:t>
            </a:r>
          </a:p>
          <a:p>
            <a:r>
              <a:rPr lang="en-US" altLang="zh-CN" dirty="0" smtClean="0"/>
              <a:t>matrix</a:t>
            </a:r>
            <a:endParaRPr lang="zh-CN" altLang="en-US" dirty="0"/>
          </a:p>
        </p:txBody>
      </p:sp>
      <p:sp>
        <p:nvSpPr>
          <p:cNvPr id="23" name="TextBox 22"/>
          <p:cNvSpPr txBox="1"/>
          <p:nvPr/>
        </p:nvSpPr>
        <p:spPr>
          <a:xfrm>
            <a:off x="6429388" y="5715016"/>
            <a:ext cx="2286016" cy="923330"/>
          </a:xfrm>
          <a:prstGeom prst="rect">
            <a:avLst/>
          </a:prstGeom>
          <a:noFill/>
        </p:spPr>
        <p:txBody>
          <a:bodyPr wrap="square" rtlCol="0">
            <a:spAutoFit/>
          </a:bodyPr>
          <a:lstStyle/>
          <a:p>
            <a:r>
              <a:rPr lang="en-US" altLang="zh-CN" dirty="0" smtClean="0"/>
              <a:t>100 x 5000</a:t>
            </a:r>
          </a:p>
          <a:p>
            <a:r>
              <a:rPr lang="en-US" altLang="zh-CN" dirty="0" smtClean="0"/>
              <a:t>New song – dictionary</a:t>
            </a:r>
          </a:p>
          <a:p>
            <a:r>
              <a:rPr lang="en-US" altLang="zh-CN" dirty="0" smtClean="0"/>
              <a:t>matrix</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6446" y="836712"/>
            <a:ext cx="2893187" cy="3672408"/>
          </a:xfrm>
        </p:spPr>
        <p:txBody>
          <a:bodyPr/>
          <a:lstStyle/>
          <a:p>
            <a:endParaRPr lang="en-US" altLang="zh-CN" smtClean="0"/>
          </a:p>
          <a:p>
            <a:r>
              <a:rPr lang="en-US" altLang="zh-CN" dirty="0" smtClean="0"/>
              <a:t>Cluster</a:t>
            </a:r>
            <a:r>
              <a:rPr lang="zh-CN" altLang="en-US" dirty="0" smtClean="0"/>
              <a:t> </a:t>
            </a:r>
            <a:r>
              <a:rPr lang="en-US" altLang="zh-CN" dirty="0" smtClean="0"/>
              <a:t>numbers</a:t>
            </a:r>
          </a:p>
          <a:p>
            <a:r>
              <a:rPr lang="en-US" altLang="zh-CN" dirty="0"/>
              <a:t>From the figure left, the 22~25 clusters are Suitable for the MSD dataset.</a:t>
            </a:r>
            <a:endParaRPr lang="zh-CN" altLang="en-US" dirty="0"/>
          </a:p>
          <a:p>
            <a:endParaRPr lang="en-US" dirty="0"/>
          </a:p>
        </p:txBody>
      </p:sp>
      <p:pic>
        <p:nvPicPr>
          <p:cNvPr id="4" name="内容占位符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7584" y="1124744"/>
            <a:ext cx="4351338" cy="4351338"/>
          </a:xfrm>
        </p:spPr>
      </p:pic>
      <p:sp>
        <p:nvSpPr>
          <p:cNvPr id="7" name="TextBox 6"/>
          <p:cNvSpPr txBox="1"/>
          <p:nvPr/>
        </p:nvSpPr>
        <p:spPr>
          <a:xfrm>
            <a:off x="1403648" y="116632"/>
            <a:ext cx="4392488" cy="615553"/>
          </a:xfrm>
          <a:prstGeom prst="rect">
            <a:avLst/>
          </a:prstGeom>
          <a:noFill/>
        </p:spPr>
        <p:txBody>
          <a:bodyPr wrap="square" rtlCol="0">
            <a:spAutoFit/>
          </a:bodyPr>
          <a:lstStyle/>
          <a:p>
            <a:r>
              <a:rPr lang="zh-CN" altLang="en-US" sz="2800" dirty="0" smtClean="0"/>
              <a:t>     </a:t>
            </a:r>
            <a:r>
              <a:rPr lang="en-US" altLang="zh-CN" sz="3400" i="1" dirty="0" smtClean="0">
                <a:solidFill>
                  <a:schemeClr val="tx1">
                    <a:lumMod val="85000"/>
                    <a:lumOff val="15000"/>
                  </a:schemeClr>
                </a:solidFill>
                <a:latin typeface="+mj-lt"/>
                <a:ea typeface="+mj-ea"/>
                <a:cs typeface="+mj-cs"/>
              </a:rPr>
              <a:t>Cluster</a:t>
            </a:r>
            <a:r>
              <a:rPr lang="zh-CN" altLang="en-US" sz="3400" i="1" dirty="0" smtClean="0">
                <a:solidFill>
                  <a:schemeClr val="tx1">
                    <a:lumMod val="85000"/>
                    <a:lumOff val="15000"/>
                  </a:schemeClr>
                </a:solidFill>
                <a:latin typeface="+mj-lt"/>
                <a:ea typeface="+mj-ea"/>
                <a:cs typeface="+mj-cs"/>
              </a:rPr>
              <a:t> </a:t>
            </a:r>
            <a:r>
              <a:rPr lang="en-US" altLang="zh-CN" sz="3400" i="1" dirty="0">
                <a:solidFill>
                  <a:schemeClr val="tx1">
                    <a:lumMod val="85000"/>
                    <a:lumOff val="15000"/>
                  </a:schemeClr>
                </a:solidFill>
                <a:latin typeface="+mj-lt"/>
                <a:ea typeface="+mj-ea"/>
                <a:cs typeface="+mj-cs"/>
              </a:rPr>
              <a:t>Analysis</a:t>
            </a:r>
            <a:endParaRPr lang="en-US" sz="3400" i="1"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522503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1037</TotalTime>
  <Words>380</Words>
  <Application>Microsoft Macintosh PowerPoint</Application>
  <PresentationFormat>On-screen Show (4:3)</PresentationFormat>
  <Paragraphs>91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Schoolbook</vt:lpstr>
      <vt:lpstr>Corbel</vt:lpstr>
      <vt:lpstr>DengXian</vt:lpstr>
      <vt:lpstr>Arial</vt:lpstr>
      <vt:lpstr>Headlines</vt:lpstr>
      <vt:lpstr>Association  Patterns &amp;Findings</vt:lpstr>
      <vt:lpstr>Outline</vt:lpstr>
      <vt:lpstr>Association Rules: Support &amp; confidence settings </vt:lpstr>
      <vt:lpstr>Association Rules: Support(=0.2) &amp; Look at the rules, there is a problem that, We can find there are too many very common words  like ‘ca’, ‘is’, ‘it’. The words seem meaningless to us, as we want to find association rules among some featured words. confidence(=0.6) </vt:lpstr>
      <vt:lpstr>Keep interesting words </vt:lpstr>
      <vt:lpstr>Revised Association Patterns</vt:lpstr>
      <vt:lpstr>Visualizing association rules </vt:lpstr>
      <vt:lpstr>Basic idea of recommendation system  </vt:lpstr>
      <vt:lpstr>PowerPoint Presentation</vt:lpstr>
      <vt:lpstr>PowerPoint Presentation</vt:lpstr>
      <vt:lpstr>Topic Models-Algorithm</vt:lpstr>
      <vt:lpstr>PowerPoint Presentation</vt:lpstr>
    </vt:vector>
  </TitlesOfParts>
  <Company>china</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patterns&amp;Findings</dc:title>
  <dc:creator>Administrator</dc:creator>
  <cp:lastModifiedBy>Yanxi Chen</cp:lastModifiedBy>
  <cp:revision>61</cp:revision>
  <dcterms:created xsi:type="dcterms:W3CDTF">2016-11-15T22:34:40Z</dcterms:created>
  <dcterms:modified xsi:type="dcterms:W3CDTF">2016-11-17T00:10:39Z</dcterms:modified>
</cp:coreProperties>
</file>