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75" r:id="rId4"/>
    <p:sldId id="258" r:id="rId5"/>
    <p:sldId id="259" r:id="rId6"/>
    <p:sldId id="260" r:id="rId7"/>
    <p:sldId id="264" r:id="rId8"/>
    <p:sldId id="265" r:id="rId9"/>
    <p:sldId id="267" r:id="rId10"/>
    <p:sldId id="261" r:id="rId11"/>
    <p:sldId id="262" r:id="rId12"/>
    <p:sldId id="274" r:id="rId13"/>
    <p:sldId id="263" r:id="rId14"/>
    <p:sldId id="270" r:id="rId15"/>
    <p:sldId id="271" r:id="rId16"/>
    <p:sldId id="276" r:id="rId17"/>
    <p:sldId id="277"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p:restoredTop sz="94602"/>
  </p:normalViewPr>
  <p:slideViewPr>
    <p:cSldViewPr snapToGrid="0" snapToObjects="1">
      <p:cViewPr varScale="1">
        <p:scale>
          <a:sx n="91" d="100"/>
          <a:sy n="91"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FCC30-3FB3-CC41-B2EE-6E9BCD84C99B}" type="datetimeFigureOut">
              <a:rPr lang="en-US" smtClean="0"/>
              <a:t>11/16/16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34539-E2EC-CC4B-90B8-7214BB1A9848}" type="slidenum">
              <a:rPr lang="en-US" smtClean="0"/>
              <a:t>‹#›</a:t>
            </a:fld>
            <a:endParaRPr lang="en-US"/>
          </a:p>
        </p:txBody>
      </p:sp>
    </p:spTree>
    <p:extLst>
      <p:ext uri="{BB962C8B-B14F-4D97-AF65-F5344CB8AC3E}">
        <p14:creationId xmlns:p14="http://schemas.microsoft.com/office/powerpoint/2010/main" val="1952768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my</a:t>
            </a:r>
            <a:r>
              <a:rPr lang="en-US" baseline="0" dirty="0" smtClean="0"/>
              <a:t> name is </a:t>
            </a:r>
            <a:r>
              <a:rPr lang="en-US" baseline="0" dirty="0" err="1" smtClean="0"/>
              <a:t>Xuechun</a:t>
            </a:r>
            <a:r>
              <a:rPr lang="en-US" baseline="0" dirty="0" smtClean="0"/>
              <a:t> Sun and I am </a:t>
            </a:r>
            <a:r>
              <a:rPr lang="en-US" baseline="0" dirty="0" err="1" smtClean="0"/>
              <a:t>gonna</a:t>
            </a:r>
            <a:r>
              <a:rPr lang="en-US" baseline="0" dirty="0" smtClean="0"/>
              <a:t> present some of my ideas and thoughts about this Words for Music project.</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1</a:t>
            </a:fld>
            <a:endParaRPr lang="en-US"/>
          </a:p>
        </p:txBody>
      </p:sp>
    </p:spTree>
    <p:extLst>
      <p:ext uri="{BB962C8B-B14F-4D97-AF65-F5344CB8AC3E}">
        <p14:creationId xmlns:p14="http://schemas.microsoft.com/office/powerpoint/2010/main" val="121741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split the project into three part.</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2</a:t>
            </a:fld>
            <a:endParaRPr lang="en-US"/>
          </a:p>
        </p:txBody>
      </p:sp>
    </p:spTree>
    <p:extLst>
      <p:ext uri="{BB962C8B-B14F-4D97-AF65-F5344CB8AC3E}">
        <p14:creationId xmlns:p14="http://schemas.microsoft.com/office/powerpoint/2010/main" val="77350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last time, TAs have already told us about the algorithm and background of Topic </a:t>
            </a:r>
            <a:r>
              <a:rPr lang="en-US" baseline="0" dirty="0" err="1" smtClean="0"/>
              <a:t>Modeling,so</a:t>
            </a:r>
            <a:r>
              <a:rPr lang="en-US" baseline="0" dirty="0" smtClean="0"/>
              <a:t> I will skip it and simply explain why I choose this methods.</a:t>
            </a:r>
          </a:p>
          <a:p>
            <a:r>
              <a:rPr lang="en-US" baseline="0" dirty="0" smtClean="0"/>
              <a:t>Using Topic modeling, I can get two things here, first … . Thus, if we can predict topic for each new song, we would have a word rank or distribution for each new song.</a:t>
            </a:r>
          </a:p>
          <a:p>
            <a:r>
              <a:rPr lang="en-US" baseline="0" dirty="0" smtClean="0"/>
              <a:t>The second is that …, that will be intermediate part used in the next few steps.</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3</a:t>
            </a:fld>
            <a:endParaRPr lang="en-US"/>
          </a:p>
        </p:txBody>
      </p:sp>
    </p:spTree>
    <p:extLst>
      <p:ext uri="{BB962C8B-B14F-4D97-AF65-F5344CB8AC3E}">
        <p14:creationId xmlns:p14="http://schemas.microsoft.com/office/powerpoint/2010/main" val="50218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result of this picture shows top 10 words for each topic. Just in a glance, we can find the most common words for each topics are “she”, “you”, “</a:t>
            </a:r>
            <a:r>
              <a:rPr lang="en-US" baseline="0" dirty="0" err="1" smtClean="0"/>
              <a:t>the”,”I</a:t>
            </a:r>
            <a:r>
              <a:rPr lang="en-US" baseline="0" dirty="0" smtClean="0"/>
              <a:t>”… This make sense, because almost every type of topics will use this common words to express main ideas. So what we need to focus are the top words after these common words.  For example, for topic 2, “love” is high probability words, for topic 7, “lord”, “god”, “</a:t>
            </a:r>
            <a:r>
              <a:rPr lang="en-US" baseline="0" dirty="0" err="1" smtClean="0"/>
              <a:t>jesus</a:t>
            </a:r>
            <a:r>
              <a:rPr lang="en-US" baseline="0" dirty="0" smtClean="0"/>
              <a:t>” are the high probability words. </a:t>
            </a:r>
          </a:p>
          <a:p>
            <a:r>
              <a:rPr lang="en-US" baseline="0" dirty="0" smtClean="0"/>
              <a:t>Second pictures show the frequency for each topic </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5</a:t>
            </a:fld>
            <a:endParaRPr lang="en-US"/>
          </a:p>
        </p:txBody>
      </p:sp>
    </p:spTree>
    <p:extLst>
      <p:ext uri="{BB962C8B-B14F-4D97-AF65-F5344CB8AC3E}">
        <p14:creationId xmlns:p14="http://schemas.microsoft.com/office/powerpoint/2010/main" val="157483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word</a:t>
            </a:r>
            <a:r>
              <a:rPr lang="en-US" baseline="0" dirty="0" smtClean="0"/>
              <a:t> cloud visualization for each topic, here, we can have more clear view for high probability words for each topic.</a:t>
            </a:r>
          </a:p>
          <a:p>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6</a:t>
            </a:fld>
            <a:endParaRPr lang="en-US"/>
          </a:p>
        </p:txBody>
      </p:sp>
    </p:spTree>
    <p:extLst>
      <p:ext uri="{BB962C8B-B14F-4D97-AF65-F5344CB8AC3E}">
        <p14:creationId xmlns:p14="http://schemas.microsoft.com/office/powerpoint/2010/main" val="131459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a:t>
            </a:r>
            <a:r>
              <a:rPr lang="en-US" baseline="0" dirty="0" smtClean="0"/>
              <a:t> 2,”new”,”wild”,”heaven”. Kind of like words in rock music I guess.</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7</a:t>
            </a:fld>
            <a:endParaRPr lang="en-US"/>
          </a:p>
        </p:txBody>
      </p:sp>
    </p:spTree>
    <p:extLst>
      <p:ext uri="{BB962C8B-B14F-4D97-AF65-F5344CB8AC3E}">
        <p14:creationId xmlns:p14="http://schemas.microsoft.com/office/powerpoint/2010/main" val="126542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 5,”better”, “people”, “</a:t>
            </a:r>
            <a:r>
              <a:rPr lang="en-US" dirty="0" err="1" smtClean="0"/>
              <a:t>loud”,”laugh</a:t>
            </a:r>
            <a:r>
              <a:rPr lang="en-US" dirty="0" smtClean="0"/>
              <a:t>” here. </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8</a:t>
            </a:fld>
            <a:endParaRPr lang="en-US"/>
          </a:p>
        </p:txBody>
      </p:sp>
    </p:spTree>
    <p:extLst>
      <p:ext uri="{BB962C8B-B14F-4D97-AF65-F5344CB8AC3E}">
        <p14:creationId xmlns:p14="http://schemas.microsoft.com/office/powerpoint/2010/main" val="83326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a:t>
            </a:r>
            <a:r>
              <a:rPr lang="en-US" baseline="0" dirty="0" smtClean="0"/>
              <a:t> 12 “</a:t>
            </a:r>
            <a:r>
              <a:rPr lang="en-US" baseline="0" dirty="0" err="1" smtClean="0"/>
              <a:t>saturday</a:t>
            </a:r>
            <a:r>
              <a:rPr lang="en-US" baseline="0" dirty="0" smtClean="0"/>
              <a:t>”, “</a:t>
            </a:r>
            <a:r>
              <a:rPr lang="en-US" baseline="0" dirty="0" err="1" smtClean="0"/>
              <a:t>monday</a:t>
            </a:r>
            <a:r>
              <a:rPr lang="en-US" baseline="0" dirty="0" smtClean="0"/>
              <a:t>”,“hours”.</a:t>
            </a:r>
            <a:endParaRPr lang="en-US" dirty="0"/>
          </a:p>
        </p:txBody>
      </p:sp>
      <p:sp>
        <p:nvSpPr>
          <p:cNvPr id="4" name="Slide Number Placeholder 3"/>
          <p:cNvSpPr>
            <a:spLocks noGrp="1"/>
          </p:cNvSpPr>
          <p:nvPr>
            <p:ph type="sldNum" sz="quarter" idx="10"/>
          </p:nvPr>
        </p:nvSpPr>
        <p:spPr/>
        <p:txBody>
          <a:bodyPr/>
          <a:lstStyle/>
          <a:p>
            <a:fld id="{C8F34539-E2EC-CC4B-90B8-7214BB1A9848}" type="slidenum">
              <a:rPr lang="en-US" smtClean="0"/>
              <a:t>9</a:t>
            </a:fld>
            <a:endParaRPr lang="en-US"/>
          </a:p>
        </p:txBody>
      </p:sp>
    </p:spTree>
    <p:extLst>
      <p:ext uri="{BB962C8B-B14F-4D97-AF65-F5344CB8AC3E}">
        <p14:creationId xmlns:p14="http://schemas.microsoft.com/office/powerpoint/2010/main" val="48851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ADS Project 4: </a:t>
            </a:r>
            <a:r>
              <a:rPr lang="en-US" dirty="0" smtClean="0"/>
              <a:t/>
            </a:r>
            <a:br>
              <a:rPr lang="en-US" dirty="0" smtClean="0"/>
            </a:br>
            <a:r>
              <a:rPr lang="en-US" sz="4000" dirty="0" smtClean="0"/>
              <a:t>Words for </a:t>
            </a:r>
            <a:r>
              <a:rPr lang="en-US" sz="4000" dirty="0"/>
              <a:t>M</a:t>
            </a:r>
            <a:r>
              <a:rPr lang="en-US" sz="4000" dirty="0" smtClean="0"/>
              <a:t>usic</a:t>
            </a:r>
            <a:endParaRPr lang="en-US" sz="4000" dirty="0"/>
          </a:p>
        </p:txBody>
      </p:sp>
      <p:sp>
        <p:nvSpPr>
          <p:cNvPr id="3" name="Subtitle 2"/>
          <p:cNvSpPr>
            <a:spLocks noGrp="1"/>
          </p:cNvSpPr>
          <p:nvPr>
            <p:ph type="subTitle" idx="1"/>
          </p:nvPr>
        </p:nvSpPr>
        <p:spPr/>
        <p:txBody>
          <a:bodyPr/>
          <a:lstStyle/>
          <a:p>
            <a:r>
              <a:rPr lang="en-US" dirty="0" smtClean="0"/>
              <a:t>Presenter: </a:t>
            </a:r>
            <a:r>
              <a:rPr lang="en-US" dirty="0" err="1" smtClean="0"/>
              <a:t>Xuechun</a:t>
            </a:r>
            <a:r>
              <a:rPr lang="en-US" dirty="0" smtClean="0"/>
              <a:t> Sun</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4517"/>
            <a:ext cx="8596668" cy="1320800"/>
          </a:xfrm>
        </p:spPr>
        <p:txBody>
          <a:bodyPr/>
          <a:lstStyle/>
          <a:p>
            <a:r>
              <a:rPr lang="en-US" dirty="0" smtClean="0"/>
              <a:t>Step 2 Feature Extraction</a:t>
            </a:r>
            <a:endParaRPr lang="en-US" dirty="0"/>
          </a:p>
        </p:txBody>
      </p:sp>
      <p:sp>
        <p:nvSpPr>
          <p:cNvPr id="3" name="Content Placeholder 2"/>
          <p:cNvSpPr>
            <a:spLocks noGrp="1"/>
          </p:cNvSpPr>
          <p:nvPr>
            <p:ph idx="1"/>
          </p:nvPr>
        </p:nvSpPr>
        <p:spPr>
          <a:xfrm>
            <a:off x="677334" y="1270000"/>
            <a:ext cx="9943774" cy="5004191"/>
          </a:xfrm>
        </p:spPr>
        <p:txBody>
          <a:bodyPr>
            <a:normAutofit/>
          </a:bodyPr>
          <a:lstStyle/>
          <a:p>
            <a:r>
              <a:rPr lang="en-US" sz="2400" b="1" dirty="0" smtClean="0"/>
              <a:t>Variables Process through “/analysis” </a:t>
            </a:r>
            <a:r>
              <a:rPr lang="en-US" sz="2400" b="1" dirty="0" smtClean="0"/>
              <a:t>files </a:t>
            </a:r>
          </a:p>
          <a:p>
            <a:pPr marL="0" indent="0">
              <a:buNone/>
            </a:pPr>
            <a:r>
              <a:rPr lang="en-US" dirty="0" smtClean="0"/>
              <a:t>	(don’t consider “confidence” variables)</a:t>
            </a:r>
          </a:p>
          <a:p>
            <a:pPr marL="0" indent="0">
              <a:buNone/>
            </a:pPr>
            <a:endParaRPr lang="en-US" dirty="0" smtClean="0"/>
          </a:p>
          <a:p>
            <a:r>
              <a:rPr lang="en-US" dirty="0" smtClean="0"/>
              <a:t>1</a:t>
            </a:r>
            <a:r>
              <a:rPr lang="en-US" dirty="0"/>
              <a:t>. </a:t>
            </a:r>
            <a:r>
              <a:rPr lang="en-US" dirty="0" err="1" smtClean="0"/>
              <a:t>bars_start</a:t>
            </a:r>
            <a:r>
              <a:rPr lang="en-US" dirty="0" smtClean="0"/>
              <a:t> (n1 dim vector): </a:t>
            </a:r>
            <a:r>
              <a:rPr lang="en-US" b="1" u="sng" dirty="0" smtClean="0"/>
              <a:t>start </a:t>
            </a:r>
            <a:r>
              <a:rPr lang="en-US" b="1" u="sng" dirty="0"/>
              <a:t>time </a:t>
            </a:r>
            <a:r>
              <a:rPr lang="en-US" dirty="0"/>
              <a:t>of each bar according to The Echo Nest</a:t>
            </a:r>
            <a:endParaRPr lang="en-US" dirty="0" smtClean="0"/>
          </a:p>
          <a:p>
            <a:r>
              <a:rPr lang="en-US" dirty="0" smtClean="0"/>
              <a:t>2</a:t>
            </a:r>
            <a:r>
              <a:rPr lang="en-US" dirty="0"/>
              <a:t>. </a:t>
            </a:r>
            <a:r>
              <a:rPr lang="en-US" dirty="0" err="1" smtClean="0"/>
              <a:t>beats_start</a:t>
            </a:r>
            <a:r>
              <a:rPr lang="en-US" dirty="0" smtClean="0"/>
              <a:t> </a:t>
            </a:r>
            <a:r>
              <a:rPr lang="en-US" dirty="0"/>
              <a:t>(</a:t>
            </a:r>
            <a:r>
              <a:rPr lang="en-US" dirty="0" smtClean="0"/>
              <a:t>n1 </a:t>
            </a:r>
            <a:r>
              <a:rPr lang="en-US" dirty="0"/>
              <a:t>dim vector</a:t>
            </a:r>
            <a:r>
              <a:rPr lang="en-US" dirty="0" smtClean="0"/>
              <a:t>): </a:t>
            </a:r>
            <a:r>
              <a:rPr lang="en-US" b="1" u="sng" dirty="0"/>
              <a:t>start time </a:t>
            </a:r>
            <a:r>
              <a:rPr lang="en-US" dirty="0"/>
              <a:t>of each beat according to The Echo Nest</a:t>
            </a:r>
            <a:endParaRPr lang="en-US" dirty="0" smtClean="0"/>
          </a:p>
          <a:p>
            <a:r>
              <a:rPr lang="en-US" dirty="0" smtClean="0"/>
              <a:t>3</a:t>
            </a:r>
            <a:r>
              <a:rPr lang="en-US" dirty="0"/>
              <a:t>. </a:t>
            </a:r>
            <a:r>
              <a:rPr lang="en-US" dirty="0" err="1" smtClean="0"/>
              <a:t>sections_start</a:t>
            </a:r>
            <a:r>
              <a:rPr lang="en-US" dirty="0" smtClean="0"/>
              <a:t> </a:t>
            </a:r>
            <a:r>
              <a:rPr lang="en-US" dirty="0"/>
              <a:t>(</a:t>
            </a:r>
            <a:r>
              <a:rPr lang="en-US" dirty="0" smtClean="0"/>
              <a:t>n2 </a:t>
            </a:r>
            <a:r>
              <a:rPr lang="en-US" dirty="0"/>
              <a:t>dim vector</a:t>
            </a:r>
            <a:r>
              <a:rPr lang="en-US" dirty="0" smtClean="0"/>
              <a:t>): </a:t>
            </a:r>
            <a:r>
              <a:rPr lang="en-US" b="1" u="sng" dirty="0"/>
              <a:t>start time </a:t>
            </a:r>
            <a:r>
              <a:rPr lang="en-US" dirty="0"/>
              <a:t>of each section according to The Echo Nest</a:t>
            </a:r>
            <a:endParaRPr lang="en-US" dirty="0" smtClean="0"/>
          </a:p>
          <a:p>
            <a:r>
              <a:rPr lang="en-US" dirty="0" smtClean="0"/>
              <a:t>4</a:t>
            </a:r>
            <a:r>
              <a:rPr lang="en-US" dirty="0"/>
              <a:t>. </a:t>
            </a:r>
            <a:r>
              <a:rPr lang="en-US" dirty="0" err="1" smtClean="0"/>
              <a:t>segments_loudness_max</a:t>
            </a:r>
            <a:r>
              <a:rPr lang="en-US" dirty="0" smtClean="0"/>
              <a:t> </a:t>
            </a:r>
            <a:r>
              <a:rPr lang="en-US" dirty="0"/>
              <a:t>(</a:t>
            </a:r>
            <a:r>
              <a:rPr lang="en-US" dirty="0" smtClean="0"/>
              <a:t>n3 </a:t>
            </a:r>
            <a:r>
              <a:rPr lang="en-US" dirty="0"/>
              <a:t>dim vector</a:t>
            </a:r>
            <a:r>
              <a:rPr lang="en-US" dirty="0" smtClean="0"/>
              <a:t>): </a:t>
            </a:r>
            <a:r>
              <a:rPr lang="en-US" dirty="0"/>
              <a:t>max loudness during </a:t>
            </a:r>
            <a:r>
              <a:rPr lang="en-US" b="1" u="sng" dirty="0"/>
              <a:t>each </a:t>
            </a:r>
            <a:r>
              <a:rPr lang="en-US" b="1" u="sng" dirty="0" smtClean="0"/>
              <a:t>segment</a:t>
            </a:r>
            <a:endParaRPr lang="en-US" b="1" u="sng" dirty="0" smtClean="0"/>
          </a:p>
          <a:p>
            <a:r>
              <a:rPr lang="en-US" dirty="0" smtClean="0"/>
              <a:t>5</a:t>
            </a:r>
            <a:r>
              <a:rPr lang="en-US" dirty="0"/>
              <a:t>. </a:t>
            </a:r>
            <a:r>
              <a:rPr lang="en-US" dirty="0" err="1" smtClean="0"/>
              <a:t>segments_loudness_start</a:t>
            </a:r>
            <a:r>
              <a:rPr lang="en-US" dirty="0" smtClean="0"/>
              <a:t> </a:t>
            </a:r>
            <a:r>
              <a:rPr lang="en-US" dirty="0"/>
              <a:t>(</a:t>
            </a:r>
            <a:r>
              <a:rPr lang="en-US" dirty="0" smtClean="0"/>
              <a:t>n3 </a:t>
            </a:r>
            <a:r>
              <a:rPr lang="en-US" dirty="0"/>
              <a:t>dim vector</a:t>
            </a:r>
            <a:r>
              <a:rPr lang="en-US" dirty="0" smtClean="0"/>
              <a:t>): </a:t>
            </a:r>
            <a:r>
              <a:rPr lang="en-US" dirty="0"/>
              <a:t>loudness at the beginning of </a:t>
            </a:r>
            <a:r>
              <a:rPr lang="en-US" b="1" u="sng" dirty="0"/>
              <a:t>each segment</a:t>
            </a:r>
            <a:endParaRPr lang="en-US" b="1" u="sng" dirty="0" smtClean="0"/>
          </a:p>
          <a:p>
            <a:r>
              <a:rPr lang="en-US" dirty="0" smtClean="0"/>
              <a:t>6</a:t>
            </a:r>
            <a:r>
              <a:rPr lang="en-US" dirty="0"/>
              <a:t>. </a:t>
            </a:r>
            <a:r>
              <a:rPr lang="en-US" dirty="0" err="1" smtClean="0"/>
              <a:t>segments_pitches</a:t>
            </a:r>
            <a:r>
              <a:rPr lang="en-US" dirty="0" smtClean="0"/>
              <a:t> (12 * n3 </a:t>
            </a:r>
            <a:r>
              <a:rPr lang="en-US" dirty="0"/>
              <a:t>dim vector</a:t>
            </a:r>
            <a:r>
              <a:rPr lang="en-US" dirty="0" smtClean="0"/>
              <a:t>): </a:t>
            </a:r>
            <a:r>
              <a:rPr lang="en-US" dirty="0" err="1"/>
              <a:t>chroma</a:t>
            </a:r>
            <a:r>
              <a:rPr lang="en-US" dirty="0"/>
              <a:t> features for </a:t>
            </a:r>
            <a:r>
              <a:rPr lang="en-US" b="1" u="sng" dirty="0"/>
              <a:t>each segment</a:t>
            </a:r>
            <a:endParaRPr lang="en-US" b="1" u="sng" dirty="0" smtClean="0"/>
          </a:p>
          <a:p>
            <a:r>
              <a:rPr lang="en-US" dirty="0" smtClean="0"/>
              <a:t>7</a:t>
            </a:r>
            <a:r>
              <a:rPr lang="en-US" dirty="0"/>
              <a:t>. </a:t>
            </a:r>
            <a:r>
              <a:rPr lang="en-US" dirty="0" err="1" smtClean="0"/>
              <a:t>segments_timbre</a:t>
            </a:r>
            <a:r>
              <a:rPr lang="en-US" dirty="0" smtClean="0"/>
              <a:t> </a:t>
            </a:r>
            <a:r>
              <a:rPr lang="en-US" dirty="0"/>
              <a:t>(12 * </a:t>
            </a:r>
            <a:r>
              <a:rPr lang="en-US" dirty="0" smtClean="0"/>
              <a:t>n3 </a:t>
            </a:r>
            <a:r>
              <a:rPr lang="en-US" dirty="0"/>
              <a:t>dim vector</a:t>
            </a:r>
            <a:r>
              <a:rPr lang="en-US" dirty="0" smtClean="0"/>
              <a:t>): </a:t>
            </a:r>
            <a:r>
              <a:rPr lang="en-US" dirty="0"/>
              <a:t>MFCC-like features for </a:t>
            </a:r>
            <a:r>
              <a:rPr lang="en-US" b="1" u="sng" dirty="0"/>
              <a:t>each </a:t>
            </a:r>
            <a:r>
              <a:rPr lang="en-US" b="1" u="sng" dirty="0" smtClean="0"/>
              <a:t>segment</a:t>
            </a:r>
          </a:p>
          <a:p>
            <a:r>
              <a:rPr lang="en-US" dirty="0"/>
              <a:t>8. </a:t>
            </a:r>
            <a:r>
              <a:rPr lang="en-US" dirty="0" err="1" smtClean="0"/>
              <a:t>tatums_start</a:t>
            </a:r>
            <a:r>
              <a:rPr lang="en-US" dirty="0" smtClean="0"/>
              <a:t>(n4 </a:t>
            </a:r>
            <a:r>
              <a:rPr lang="en-US" dirty="0"/>
              <a:t>dim vector</a:t>
            </a:r>
            <a:r>
              <a:rPr lang="en-US" dirty="0" smtClean="0"/>
              <a:t>): </a:t>
            </a:r>
            <a:r>
              <a:rPr lang="en-US" b="1" u="sng" dirty="0"/>
              <a:t>start time </a:t>
            </a:r>
            <a:r>
              <a:rPr lang="en-US" dirty="0"/>
              <a:t>of each </a:t>
            </a:r>
            <a:r>
              <a:rPr lang="en-US" dirty="0" err="1"/>
              <a:t>tatum</a:t>
            </a:r>
            <a:r>
              <a:rPr lang="en-US" dirty="0"/>
              <a:t> according to The Echo Nest</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257675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8246"/>
            <a:ext cx="8596668" cy="1320800"/>
          </a:xfrm>
        </p:spPr>
        <p:txBody>
          <a:bodyPr/>
          <a:lstStyle/>
          <a:p>
            <a:r>
              <a:rPr lang="en-US" dirty="0"/>
              <a:t>Step 2 Feature </a:t>
            </a:r>
            <a:r>
              <a:rPr lang="en-US" dirty="0" smtClean="0"/>
              <a:t>Extraction</a:t>
            </a:r>
            <a:br>
              <a:rPr lang="en-US" dirty="0" smtClean="0"/>
            </a:br>
            <a:endParaRPr lang="en-US" dirty="0"/>
          </a:p>
        </p:txBody>
      </p:sp>
      <p:sp>
        <p:nvSpPr>
          <p:cNvPr id="3" name="Content Placeholder 2"/>
          <p:cNvSpPr>
            <a:spLocks noGrp="1"/>
          </p:cNvSpPr>
          <p:nvPr>
            <p:ph idx="1"/>
          </p:nvPr>
        </p:nvSpPr>
        <p:spPr>
          <a:xfrm>
            <a:off x="466319" y="988646"/>
            <a:ext cx="9282592" cy="5574713"/>
          </a:xfrm>
        </p:spPr>
        <p:txBody>
          <a:bodyPr>
            <a:normAutofit lnSpcReduction="10000"/>
          </a:bodyPr>
          <a:lstStyle/>
          <a:p>
            <a:pPr marL="0" indent="0">
              <a:buNone/>
            </a:pPr>
            <a:r>
              <a:rPr lang="en-US" sz="2400" dirty="0" smtClean="0"/>
              <a:t>Assumptions: values of variables should have some dependency with time</a:t>
            </a:r>
          </a:p>
          <a:p>
            <a:r>
              <a:rPr lang="en-US" dirty="0" smtClean="0"/>
              <a:t>For values in variables 1,2,3,8 in the previous slides, the number is actually increasing time points.</a:t>
            </a:r>
            <a:endParaRPr lang="en-US" dirty="0" smtClean="0"/>
          </a:p>
          <a:p>
            <a:r>
              <a:rPr lang="en-US" dirty="0" smtClean="0"/>
              <a:t>Cumulative time point (already have time description)</a:t>
            </a:r>
          </a:p>
          <a:p>
            <a:r>
              <a:rPr lang="en-US" b="1" dirty="0" smtClean="0"/>
              <a:t>Methods:</a:t>
            </a:r>
            <a:r>
              <a:rPr lang="en-US" dirty="0" smtClean="0"/>
              <a:t> Choose </a:t>
            </a:r>
            <a:r>
              <a:rPr lang="en-US" dirty="0" smtClean="0"/>
              <a:t>Summary statistics (</a:t>
            </a:r>
            <a:r>
              <a:rPr lang="en-US" dirty="0" err="1" smtClean="0"/>
              <a:t>quantiles</a:t>
            </a:r>
            <a:r>
              <a:rPr lang="en-US" dirty="0" smtClean="0"/>
              <a:t>), mean and </a:t>
            </a:r>
            <a:r>
              <a:rPr lang="en-US" dirty="0" smtClean="0"/>
              <a:t>SD</a:t>
            </a:r>
            <a:r>
              <a:rPr lang="en-US" dirty="0" smtClean="0"/>
              <a:t> </a:t>
            </a:r>
            <a:r>
              <a:rPr lang="en-US" dirty="0" smtClean="0"/>
              <a:t>for these variables for each </a:t>
            </a:r>
            <a:r>
              <a:rPr lang="en-US" dirty="0" smtClean="0"/>
              <a:t>song</a:t>
            </a:r>
          </a:p>
          <a:p>
            <a:pPr marL="0" indent="0">
              <a:buNone/>
            </a:pPr>
            <a:r>
              <a:rPr lang="en-US" dirty="0" smtClean="0"/>
              <a:t>	7 dim vector for each variable</a:t>
            </a:r>
            <a:endParaRPr lang="en-US" dirty="0" smtClean="0"/>
          </a:p>
          <a:p>
            <a:pPr marL="0" indent="0">
              <a:buNone/>
            </a:pPr>
            <a:endParaRPr lang="en-US" dirty="0" smtClean="0"/>
          </a:p>
          <a:p>
            <a:r>
              <a:rPr lang="en-US" dirty="0" smtClean="0"/>
              <a:t>For </a:t>
            </a:r>
            <a:r>
              <a:rPr lang="en-US" dirty="0"/>
              <a:t>values in variables </a:t>
            </a:r>
            <a:r>
              <a:rPr lang="en-US" dirty="0" smtClean="0"/>
              <a:t>4,5,6,7 in </a:t>
            </a:r>
            <a:r>
              <a:rPr lang="en-US" dirty="0"/>
              <a:t>the previous </a:t>
            </a:r>
            <a:r>
              <a:rPr lang="en-US" dirty="0" smtClean="0"/>
              <a:t>slides, the number is time points in each small time segment</a:t>
            </a:r>
            <a:endParaRPr lang="en-US" dirty="0" smtClean="0"/>
          </a:p>
          <a:p>
            <a:r>
              <a:rPr lang="en-US" dirty="0" smtClean="0"/>
              <a:t>Not cumulative </a:t>
            </a:r>
            <a:r>
              <a:rPr lang="en-US" dirty="0"/>
              <a:t>time point(make </a:t>
            </a:r>
            <a:r>
              <a:rPr lang="en-US" dirty="0" smtClean="0"/>
              <a:t>sequence points for each variable</a:t>
            </a:r>
            <a:r>
              <a:rPr lang="en-US" dirty="0" smtClean="0"/>
              <a:t>)</a:t>
            </a:r>
            <a:endParaRPr lang="en-US" dirty="0" smtClean="0"/>
          </a:p>
          <a:p>
            <a:r>
              <a:rPr lang="en-US" b="1" dirty="0"/>
              <a:t>Methods: </a:t>
            </a:r>
            <a:r>
              <a:rPr lang="en-US" b="1" dirty="0" smtClean="0"/>
              <a:t> </a:t>
            </a:r>
            <a:r>
              <a:rPr lang="en-US" dirty="0" smtClean="0"/>
              <a:t>Get </a:t>
            </a:r>
            <a:r>
              <a:rPr lang="en-US" dirty="0" smtClean="0"/>
              <a:t>sample points equidistant from raw dataset, in other words, choosing sample data successively from the original data, where the interval of each two sampling data are the same</a:t>
            </a:r>
            <a:r>
              <a:rPr lang="en-US" dirty="0" smtClean="0"/>
              <a:t>. </a:t>
            </a:r>
          </a:p>
          <a:p>
            <a:pPr marL="0" indent="0">
              <a:buNone/>
            </a:pPr>
            <a:r>
              <a:rPr lang="en-US" dirty="0"/>
              <a:t>	</a:t>
            </a:r>
            <a:r>
              <a:rPr lang="en-US" dirty="0" smtClean="0"/>
              <a:t>get 20 intervals and 21 sample points for each variable</a:t>
            </a:r>
          </a:p>
          <a:p>
            <a:pPr marL="0" indent="0">
              <a:buNone/>
            </a:pPr>
            <a:endParaRPr lang="en-US" dirty="0"/>
          </a:p>
        </p:txBody>
      </p:sp>
    </p:spTree>
    <p:extLst>
      <p:ext uri="{BB962C8B-B14F-4D97-AF65-F5344CB8AC3E}">
        <p14:creationId xmlns:p14="http://schemas.microsoft.com/office/powerpoint/2010/main" val="1038626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3840"/>
            <a:ext cx="8596668" cy="1320800"/>
          </a:xfrm>
        </p:spPr>
        <p:txBody>
          <a:bodyPr/>
          <a:lstStyle/>
          <a:p>
            <a:r>
              <a:rPr lang="en-US" dirty="0"/>
              <a:t>Step 2 Feature Extraction</a:t>
            </a:r>
          </a:p>
        </p:txBody>
      </p:sp>
      <p:sp>
        <p:nvSpPr>
          <p:cNvPr id="3" name="Content Placeholder 2"/>
          <p:cNvSpPr>
            <a:spLocks noGrp="1"/>
          </p:cNvSpPr>
          <p:nvPr>
            <p:ph idx="1"/>
          </p:nvPr>
        </p:nvSpPr>
        <p:spPr>
          <a:xfrm>
            <a:off x="677334" y="1766695"/>
            <a:ext cx="8860561" cy="3880773"/>
          </a:xfrm>
        </p:spPr>
        <p:txBody>
          <a:bodyPr/>
          <a:lstStyle/>
          <a:p>
            <a:r>
              <a:rPr lang="en-US" dirty="0" smtClean="0"/>
              <a:t>Now, for each song, I concatenate all the feature vectors that we collected in the previous slide of each song into each row.</a:t>
            </a:r>
          </a:p>
          <a:p>
            <a:endParaRPr lang="en-US" dirty="0" smtClean="0"/>
          </a:p>
          <a:p>
            <a:r>
              <a:rPr lang="en-US" dirty="0" smtClean="0"/>
              <a:t>Then, I have </a:t>
            </a:r>
            <a:r>
              <a:rPr lang="en-US" dirty="0" err="1" smtClean="0"/>
              <a:t>Number_of_song</a:t>
            </a:r>
            <a:r>
              <a:rPr lang="en-US" dirty="0" smtClean="0"/>
              <a:t> * 573 dim matrix(Original Feature Matrix)</a:t>
            </a:r>
            <a:endParaRPr lang="en-US" dirty="0"/>
          </a:p>
        </p:txBody>
      </p:sp>
    </p:spTree>
    <p:extLst>
      <p:ext uri="{BB962C8B-B14F-4D97-AF65-F5344CB8AC3E}">
        <p14:creationId xmlns:p14="http://schemas.microsoft.com/office/powerpoint/2010/main" val="1117661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60" y="257908"/>
            <a:ext cx="8596668" cy="1320800"/>
          </a:xfrm>
        </p:spPr>
        <p:txBody>
          <a:bodyPr>
            <a:normAutofit fontScale="90000"/>
          </a:bodyPr>
          <a:lstStyle/>
          <a:p>
            <a:r>
              <a:rPr lang="en-US" dirty="0"/>
              <a:t>Step 3 Make prediction using Multinomial regression</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78860" y="1578708"/>
                <a:ext cx="9521743" cy="4690865"/>
              </a:xfrm>
            </p:spPr>
            <p:txBody>
              <a:bodyPr/>
              <a:lstStyle/>
              <a:p>
                <a:r>
                  <a:rPr lang="en-US" dirty="0" smtClean="0"/>
                  <a:t>Multinomial Model: </a:t>
                </a:r>
              </a:p>
              <a:p>
                <a14:m>
                  <m:oMath xmlns:m="http://schemas.openxmlformats.org/officeDocument/2006/math">
                    <m:r>
                      <a:rPr lang="en-US" b="0" i="1" smtClean="0">
                        <a:latin typeface="Cambria Math" charset="0"/>
                      </a:rPr>
                      <m:t>𝑌</m:t>
                    </m:r>
                    <m:r>
                      <a:rPr lang="en-US" b="0" i="1" smtClean="0">
                        <a:latin typeface="Cambria Math" charset="0"/>
                      </a:rPr>
                      <m:t>=</m:t>
                    </m:r>
                    <m:r>
                      <a:rPr lang="en-US" b="0" i="1" smtClean="0">
                        <a:latin typeface="Cambria Math" charset="0"/>
                      </a:rPr>
                      <m:t>𝑋</m:t>
                    </m:r>
                    <m:r>
                      <a:rPr lang="en-US" b="0" i="1" smtClean="0">
                        <a:latin typeface="Cambria Math" charset="0"/>
                      </a:rPr>
                      <m:t> × </m:t>
                    </m:r>
                    <m:r>
                      <m:rPr>
                        <m:sty m:val="p"/>
                      </m:rPr>
                      <a:rPr lang="el-GR" b="0" i="1" smtClean="0">
                        <a:latin typeface="Cambria Math" charset="0"/>
                        <a:ea typeface="Cambria Math" charset="0"/>
                        <a:cs typeface="Cambria Math" charset="0"/>
                      </a:rPr>
                      <m:t>Β</m:t>
                    </m:r>
                    <m:r>
                      <a:rPr lang="en-US" b="0" i="1" smtClean="0">
                        <a:latin typeface="Cambria Math" charset="0"/>
                        <a:ea typeface="Cambria Math" charset="0"/>
                        <a:cs typeface="Cambria Math" charset="0"/>
                      </a:rPr>
                      <m:t>   </m:t>
                    </m:r>
                    <m:r>
                      <a:rPr lang="el-GR"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   </m:t>
                    </m:r>
                    <m:d>
                      <m:dPr>
                        <m:ctrlPr>
                          <a:rPr lang="en-US" i="1" smtClean="0">
                            <a:latin typeface="Cambria Math" charset="0"/>
                          </a:rPr>
                        </m:ctrlPr>
                      </m:dPr>
                      <m:e>
                        <m:m>
                          <m:mPr>
                            <m:mcs>
                              <m:mc>
                                <m:mcPr>
                                  <m:count m:val="1"/>
                                  <m:mcJc m:val="center"/>
                                </m:mcPr>
                              </m:mc>
                            </m:mcs>
                            <m:ctrlPr>
                              <a:rPr lang="en-US" i="1" smtClean="0">
                                <a:latin typeface="Cambria Math" charset="0"/>
                              </a:rPr>
                            </m:ctrlPr>
                          </m:mPr>
                          <m:mr>
                            <m:e>
                              <m:sSub>
                                <m:sSubPr>
                                  <m:ctrlPr>
                                    <a:rPr lang="en-US" i="1" smtClean="0">
                                      <a:latin typeface="Cambria Math" charset="0"/>
                                    </a:rPr>
                                  </m:ctrlPr>
                                </m:sSubPr>
                                <m:e>
                                  <m:r>
                                    <a:rPr lang="en-US" b="0" i="1" smtClean="0">
                                      <a:latin typeface="Cambria Math" charset="0"/>
                                    </a:rPr>
                                    <m:t>𝑦</m:t>
                                  </m:r>
                                </m:e>
                                <m:sub>
                                  <m:r>
                                    <a:rPr lang="en-US" b="0" i="1" smtClean="0">
                                      <a:latin typeface="Cambria Math" charset="0"/>
                                    </a:rPr>
                                    <m:t>1</m:t>
                                  </m:r>
                                </m:sub>
                              </m:sSub>
                            </m:e>
                          </m:mr>
                          <m:mr>
                            <m:e>
                              <m:r>
                                <a:rPr lang="en-US" b="0" i="1" smtClean="0">
                                  <a:latin typeface="Cambria Math" charset="0"/>
                                </a:rPr>
                                <m:t>…</m:t>
                              </m:r>
                            </m:e>
                          </m:mr>
                          <m:mr>
                            <m:e>
                              <m:sSub>
                                <m:sSubPr>
                                  <m:ctrlPr>
                                    <a:rPr lang="en-US" i="1" smtClean="0">
                                      <a:latin typeface="Cambria Math" charset="0"/>
                                    </a:rPr>
                                  </m:ctrlPr>
                                </m:sSubPr>
                                <m:e>
                                  <m:r>
                                    <a:rPr lang="en-US" b="0" i="1" smtClean="0">
                                      <a:latin typeface="Cambria Math" charset="0"/>
                                    </a:rPr>
                                    <m:t>𝑦</m:t>
                                  </m:r>
                                </m:e>
                                <m:sub>
                                  <m:r>
                                    <a:rPr lang="en-US" b="0" i="1" smtClean="0">
                                      <a:latin typeface="Cambria Math" charset="0"/>
                                    </a:rPr>
                                    <m:t>𝑁</m:t>
                                  </m:r>
                                </m:sub>
                              </m:sSub>
                            </m:e>
                          </m:mr>
                        </m:m>
                      </m:e>
                    </m:d>
                    <m:r>
                      <a:rPr lang="en-US" b="0" i="1" smtClean="0">
                        <a:latin typeface="Cambria Math" charset="0"/>
                      </a:rPr>
                      <m:t>=</m:t>
                    </m:r>
                    <m:d>
                      <m:dPr>
                        <m:ctrlPr>
                          <a:rPr lang="en-US" b="0" i="1" smtClean="0">
                            <a:latin typeface="Cambria Math" charset="0"/>
                          </a:rPr>
                        </m:ctrlPr>
                      </m:dPr>
                      <m:e>
                        <m:m>
                          <m:mPr>
                            <m:mcs>
                              <m:mc>
                                <m:mcPr>
                                  <m:count m:val="3"/>
                                  <m:mcJc m:val="center"/>
                                </m:mcPr>
                              </m:mc>
                            </m:mcs>
                            <m:ctrlPr>
                              <a:rPr lang="en-US" b="0" i="1" smtClean="0">
                                <a:latin typeface="Cambria Math" charset="0"/>
                              </a:rPr>
                            </m:ctrlPr>
                          </m:mPr>
                          <m:mr>
                            <m:e>
                              <m:sSubSup>
                                <m:sSubSupPr>
                                  <m:ctrlPr>
                                    <a:rPr lang="en-US" b="0" i="1" smtClean="0">
                                      <a:latin typeface="Cambria Math" charset="0"/>
                                    </a:rPr>
                                  </m:ctrlPr>
                                </m:sSubSupPr>
                                <m:e>
                                  <m:r>
                                    <a:rPr lang="en-US" b="0" i="1" smtClean="0">
                                      <a:latin typeface="Cambria Math" charset="0"/>
                                    </a:rPr>
                                    <m:t>𝑓</m:t>
                                  </m:r>
                                </m:e>
                                <m:sub>
                                  <m:r>
                                    <a:rPr lang="en-US" b="0" i="1" smtClean="0">
                                      <a:latin typeface="Cambria Math" charset="0"/>
                                    </a:rPr>
                                    <m:t>1</m:t>
                                  </m:r>
                                </m:sub>
                                <m:sup>
                                  <m:r>
                                    <a:rPr lang="en-US" b="0" i="1" smtClean="0">
                                      <a:latin typeface="Cambria Math" charset="0"/>
                                    </a:rPr>
                                    <m:t>1</m:t>
                                  </m:r>
                                </m:sup>
                              </m:sSubSup>
                            </m:e>
                            <m:e>
                              <m:r>
                                <a:rPr lang="en-US" b="0" i="1" smtClean="0">
                                  <a:latin typeface="Cambria Math" charset="0"/>
                                </a:rPr>
                                <m:t>⋯</m:t>
                              </m:r>
                            </m:e>
                            <m:e>
                              <m:sSubSup>
                                <m:sSubSupPr>
                                  <m:ctrlPr>
                                    <a:rPr lang="en-US" i="1">
                                      <a:latin typeface="Cambria Math" charset="0"/>
                                    </a:rPr>
                                  </m:ctrlPr>
                                </m:sSubSupPr>
                                <m:e>
                                  <m:r>
                                    <a:rPr lang="en-US" i="1">
                                      <a:latin typeface="Cambria Math" charset="0"/>
                                    </a:rPr>
                                    <m:t>𝑓</m:t>
                                  </m:r>
                                </m:e>
                                <m:sub>
                                  <m:r>
                                    <a:rPr lang="en-US" i="1">
                                      <a:latin typeface="Cambria Math" charset="0"/>
                                    </a:rPr>
                                    <m:t>1</m:t>
                                  </m:r>
                                </m:sub>
                                <m:sup>
                                  <m:r>
                                    <a:rPr lang="en-US" b="0" i="1" smtClean="0">
                                      <a:latin typeface="Cambria Math" charset="0"/>
                                    </a:rPr>
                                    <m:t>𝑃</m:t>
                                  </m:r>
                                </m:sup>
                              </m:sSubSup>
                            </m:e>
                          </m:mr>
                          <m:mr>
                            <m:e>
                              <m:r>
                                <a:rPr lang="en-US" b="0" i="1" smtClean="0">
                                  <a:latin typeface="Cambria Math" charset="0"/>
                                </a:rPr>
                                <m:t>⋮</m:t>
                              </m:r>
                            </m:e>
                            <m:e>
                              <m:r>
                                <a:rPr lang="en-US" b="0" i="1" smtClean="0">
                                  <a:latin typeface="Cambria Math" charset="0"/>
                                </a:rPr>
                                <m:t>⋱</m:t>
                              </m:r>
                            </m:e>
                            <m:e>
                              <m:r>
                                <a:rPr lang="en-US" b="0" i="1" smtClean="0">
                                  <a:latin typeface="Cambria Math" charset="0"/>
                                </a:rPr>
                                <m:t>⋮</m:t>
                              </m:r>
                            </m:e>
                          </m:mr>
                          <m:mr>
                            <m:e>
                              <m:sSubSup>
                                <m:sSubSupPr>
                                  <m:ctrlPr>
                                    <a:rPr lang="en-US" i="1">
                                      <a:latin typeface="Cambria Math" charset="0"/>
                                    </a:rPr>
                                  </m:ctrlPr>
                                </m:sSubSupPr>
                                <m:e>
                                  <m:r>
                                    <a:rPr lang="en-US" i="1">
                                      <a:latin typeface="Cambria Math" charset="0"/>
                                    </a:rPr>
                                    <m:t>𝑓</m:t>
                                  </m:r>
                                </m:e>
                                <m:sub>
                                  <m:r>
                                    <a:rPr lang="en-US" b="0" i="1" smtClean="0">
                                      <a:latin typeface="Cambria Math" charset="0"/>
                                    </a:rPr>
                                    <m:t>𝑁</m:t>
                                  </m:r>
                                </m:sub>
                                <m:sup>
                                  <m:r>
                                    <a:rPr lang="en-US" i="1">
                                      <a:latin typeface="Cambria Math" charset="0"/>
                                    </a:rPr>
                                    <m:t>1</m:t>
                                  </m:r>
                                </m:sup>
                              </m:sSubSup>
                            </m:e>
                            <m:e>
                              <m:r>
                                <a:rPr lang="en-US" b="0" i="1" smtClean="0">
                                  <a:latin typeface="Cambria Math" charset="0"/>
                                </a:rPr>
                                <m:t>⋯</m:t>
                              </m:r>
                            </m:e>
                            <m:e>
                              <m:sSubSup>
                                <m:sSubSupPr>
                                  <m:ctrlPr>
                                    <a:rPr lang="en-US" i="1">
                                      <a:latin typeface="Cambria Math" charset="0"/>
                                    </a:rPr>
                                  </m:ctrlPr>
                                </m:sSubSupPr>
                                <m:e>
                                  <m:r>
                                    <a:rPr lang="en-US" i="1">
                                      <a:latin typeface="Cambria Math" charset="0"/>
                                    </a:rPr>
                                    <m:t>𝑓</m:t>
                                  </m:r>
                                </m:e>
                                <m:sub>
                                  <m:r>
                                    <a:rPr lang="en-US" b="0" i="1" smtClean="0">
                                      <a:latin typeface="Cambria Math" charset="0"/>
                                    </a:rPr>
                                    <m:t>𝑁</m:t>
                                  </m:r>
                                </m:sub>
                                <m:sup>
                                  <m:r>
                                    <a:rPr lang="en-US" b="0" i="1" smtClean="0">
                                      <a:latin typeface="Cambria Math" charset="0"/>
                                    </a:rPr>
                                    <m:t>𝑃</m:t>
                                  </m:r>
                                </m:sup>
                              </m:sSubSup>
                            </m:e>
                          </m:mr>
                        </m:m>
                      </m:e>
                    </m:d>
                    <m:r>
                      <a:rPr lang="en-US" i="1">
                        <a:latin typeface="Cambria Math" charset="0"/>
                        <a:ea typeface="Cambria Math" charset="0"/>
                        <a:cs typeface="Cambria Math" charset="0"/>
                      </a:rPr>
                      <m:t>×</m:t>
                    </m:r>
                    <m:d>
                      <m:dPr>
                        <m:ctrlPr>
                          <a:rPr lang="en-US" i="1" smtClean="0">
                            <a:latin typeface="Cambria Math" charset="0"/>
                            <a:ea typeface="Cambria Math" charset="0"/>
                            <a:cs typeface="Cambria Math" charset="0"/>
                          </a:rPr>
                        </m:ctrlPr>
                      </m:dPr>
                      <m:e>
                        <m:m>
                          <m:mPr>
                            <m:mcs>
                              <m:mc>
                                <m:mcPr>
                                  <m:count m:val="1"/>
                                  <m:mcJc m:val="center"/>
                                </m:mcPr>
                              </m:mc>
                            </m:mcs>
                            <m:ctrlPr>
                              <a:rPr lang="en-US" i="1" smtClean="0">
                                <a:latin typeface="Cambria Math" charset="0"/>
                                <a:ea typeface="Cambria Math" charset="0"/>
                                <a:cs typeface="Cambria Math" charset="0"/>
                              </a:rPr>
                            </m:ctrlPr>
                          </m:mPr>
                          <m:mr>
                            <m:e>
                              <m:sSub>
                                <m:sSubPr>
                                  <m:ctrlPr>
                                    <a:rPr lang="en-US" i="1" smtClean="0">
                                      <a:latin typeface="Cambria Math" charset="0"/>
                                      <a:ea typeface="Cambria Math" charset="0"/>
                                      <a:cs typeface="Cambria Math" charset="0"/>
                                    </a:rPr>
                                  </m:ctrlPr>
                                </m:sSubPr>
                                <m:e>
                                  <m:r>
                                    <a:rPr lang="en-US" i="1" smtClean="0">
                                      <a:latin typeface="Cambria Math" charset="0"/>
                                      <a:ea typeface="Cambria Math" charset="0"/>
                                      <a:cs typeface="Cambria Math" charset="0"/>
                                    </a:rPr>
                                    <m:t>𝛽</m:t>
                                  </m:r>
                                </m:e>
                                <m:sub>
                                  <m:r>
                                    <a:rPr lang="en-US" b="0" i="1" smtClean="0">
                                      <a:latin typeface="Cambria Math" charset="0"/>
                                      <a:ea typeface="Cambria Math" charset="0"/>
                                      <a:cs typeface="Cambria Math" charset="0"/>
                                    </a:rPr>
                                    <m:t>1</m:t>
                                  </m:r>
                                </m:sub>
                              </m:sSub>
                            </m:e>
                          </m:mr>
                          <m:mr>
                            <m:e>
                              <m:r>
                                <a:rPr lang="en-US" b="0" i="1" smtClean="0">
                                  <a:latin typeface="Cambria Math" charset="0"/>
                                  <a:ea typeface="Cambria Math" charset="0"/>
                                  <a:cs typeface="Cambria Math" charset="0"/>
                                </a:rPr>
                                <m:t>…</m:t>
                              </m:r>
                            </m:e>
                          </m:mr>
                          <m:mr>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𝑁</m:t>
                                  </m:r>
                                </m:sub>
                              </m:sSub>
                            </m:e>
                          </m:mr>
                        </m:m>
                      </m:e>
                    </m:d>
                  </m:oMath>
                </a14:m>
                <a:r>
                  <a:rPr lang="en-US" dirty="0" smtClean="0"/>
                  <a:t>, </a:t>
                </a:r>
              </a:p>
              <a:p>
                <a:pPr marL="0" indent="0">
                  <a:buNone/>
                </a:pPr>
                <a:r>
                  <a:rPr lang="en-US" dirty="0" smtClean="0"/>
                  <a:t>Where, N is number of topics in topic modeling</a:t>
                </a:r>
              </a:p>
              <a:p>
                <a:pPr marL="0" indent="0">
                  <a:buNone/>
                </a:pPr>
                <a:r>
                  <a:rPr lang="en-US" dirty="0" smtClean="0"/>
                  <a:t>P is dimation of feature that we choose for each song</a:t>
                </a:r>
              </a:p>
              <a:p>
                <a:pPr marL="0" indent="0">
                  <a:buNone/>
                </a:pPr>
                <a14:m>
                  <m:oMath xmlns:m="http://schemas.openxmlformats.org/officeDocument/2006/math">
                    <m:r>
                      <a:rPr lang="en-US" i="1">
                        <a:latin typeface="Cambria Math" charset="0"/>
                      </a:rPr>
                      <m:t>𝑌</m:t>
                    </m:r>
                  </m:oMath>
                </a14:m>
                <a:r>
                  <a:rPr lang="en-US" dirty="0" smtClean="0"/>
                  <a:t> is factor response vector, </a:t>
                </a:r>
                <a14:m>
                  <m:oMath xmlns:m="http://schemas.openxmlformats.org/officeDocument/2006/math">
                    <m:sSub>
                      <m:sSubPr>
                        <m:ctrlPr>
                          <a:rPr lang="en-US" i="1">
                            <a:latin typeface="Cambria Math" charset="0"/>
                          </a:rPr>
                        </m:ctrlPr>
                      </m:sSubPr>
                      <m:e>
                        <m:r>
                          <a:rPr lang="en-US" i="1">
                            <a:latin typeface="Cambria Math" charset="0"/>
                          </a:rPr>
                          <m:t>𝑦</m:t>
                        </m:r>
                      </m:e>
                      <m:sub>
                        <m:r>
                          <a:rPr lang="en-US" i="1">
                            <a:latin typeface="Cambria Math" charset="0"/>
                          </a:rPr>
                          <m:t>1</m:t>
                        </m:r>
                      </m:sub>
                    </m:sSub>
                  </m:oMath>
                </a14:m>
                <a:r>
                  <a:rPr lang="en-US" dirty="0" smtClean="0"/>
                  <a:t>…</a:t>
                </a:r>
                <a14:m>
                  <m:oMath xmlns:m="http://schemas.openxmlformats.org/officeDocument/2006/math">
                    <m:sSub>
                      <m:sSubPr>
                        <m:ctrlPr>
                          <a:rPr lang="en-US" i="1">
                            <a:latin typeface="Cambria Math" charset="0"/>
                          </a:rPr>
                        </m:ctrlPr>
                      </m:sSubPr>
                      <m:e>
                        <m:r>
                          <a:rPr lang="en-US" i="1">
                            <a:latin typeface="Cambria Math" charset="0"/>
                          </a:rPr>
                          <m:t>𝑦</m:t>
                        </m:r>
                      </m:e>
                      <m:sub>
                        <m:r>
                          <a:rPr lang="en-US" i="1">
                            <a:latin typeface="Cambria Math" charset="0"/>
                          </a:rPr>
                          <m:t>𝑁</m:t>
                        </m:r>
                      </m:sub>
                    </m:sSub>
                  </m:oMath>
                </a14:m>
                <a:r>
                  <a:rPr lang="en-US" dirty="0" smtClean="0"/>
                  <a:t> are factor values of topics index (1,2,…,18)</a:t>
                </a:r>
              </a:p>
              <a:p>
                <a:pPr marL="0" indent="0">
                  <a:buNone/>
                </a:pPr>
                <a14:m>
                  <m:oMath xmlns:m="http://schemas.openxmlformats.org/officeDocument/2006/math">
                    <m:r>
                      <a:rPr lang="en-US" i="1">
                        <a:latin typeface="Cambria Math" charset="0"/>
                      </a:rPr>
                      <m:t>𝑋</m:t>
                    </m:r>
                    <m:r>
                      <a:rPr lang="en-US" b="0" i="1" smtClean="0">
                        <a:latin typeface="Cambria Math" charset="0"/>
                      </a:rPr>
                      <m:t> </m:t>
                    </m:r>
                  </m:oMath>
                </a14:m>
                <a:r>
                  <a:rPr lang="en-US" dirty="0" smtClean="0"/>
                  <a:t>is Feature matrix, P </a:t>
                </a:r>
                <a:r>
                  <a:rPr lang="en-US" dirty="0" smtClean="0"/>
                  <a:t>needs to be decided</a:t>
                </a:r>
              </a:p>
              <a:p>
                <a:pPr marL="0" indent="0">
                  <a:buNone/>
                </a:pPr>
                <a14:m>
                  <m:oMath xmlns:m="http://schemas.openxmlformats.org/officeDocument/2006/math">
                    <m:r>
                      <m:rPr>
                        <m:sty m:val="p"/>
                      </m:rPr>
                      <a:rPr lang="el-GR" i="1">
                        <a:latin typeface="Cambria Math" charset="0"/>
                        <a:ea typeface="Cambria Math" charset="0"/>
                        <a:cs typeface="Cambria Math" charset="0"/>
                      </a:rPr>
                      <m:t>Β</m:t>
                    </m:r>
                  </m:oMath>
                </a14:m>
                <a:r>
                  <a:rPr lang="en-US" dirty="0" smtClean="0"/>
                  <a:t> is the vector of parameters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78860" y="1578708"/>
                <a:ext cx="9521743" cy="4690865"/>
              </a:xfrm>
              <a:blipFill rotWithShape="0">
                <a:blip r:embed="rId2"/>
                <a:stretch>
                  <a:fillRect l="-576" t="-910"/>
                </a:stretch>
              </a:blipFill>
            </p:spPr>
            <p:txBody>
              <a:bodyPr/>
              <a:lstStyle/>
              <a:p>
                <a:r>
                  <a:rPr lang="en-US">
                    <a:noFill/>
                  </a:rPr>
                  <a:t> </a:t>
                </a:r>
              </a:p>
            </p:txBody>
          </p:sp>
        </mc:Fallback>
      </mc:AlternateContent>
    </p:spTree>
    <p:extLst>
      <p:ext uri="{BB962C8B-B14F-4D97-AF65-F5344CB8AC3E}">
        <p14:creationId xmlns:p14="http://schemas.microsoft.com/office/powerpoint/2010/main" val="153802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a:t>Step 3 Make prediction using Multinomial regression</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044136"/>
                <a:ext cx="8596668" cy="5813864"/>
              </a:xfrm>
            </p:spPr>
            <p:txBody>
              <a:bodyPr>
                <a:normAutofit/>
              </a:bodyPr>
              <a:lstStyle/>
              <a:p>
                <a:r>
                  <a:rPr lang="en-US" sz="2400" dirty="0" smtClean="0"/>
                  <a:t>To get </a:t>
                </a:r>
                <a14:m>
                  <m:oMath xmlns:m="http://schemas.openxmlformats.org/officeDocument/2006/math">
                    <m:r>
                      <a:rPr lang="en-US" sz="2400" i="1">
                        <a:latin typeface="Cambria Math" charset="0"/>
                      </a:rPr>
                      <m:t>𝑌</m:t>
                    </m:r>
                  </m:oMath>
                </a14:m>
                <a:r>
                  <a:rPr lang="en-US" sz="2400" dirty="0" smtClean="0"/>
                  <a:t>, calculate the majority topic for each song</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Summary, Frequency for each topic</a:t>
                </a:r>
                <a:endParaRPr lang="en-US" sz="2400" dirty="0"/>
              </a:p>
              <a:p>
                <a:pPr marL="0" indent="0">
                  <a:buNone/>
                </a:pPr>
                <a:r>
                  <a:rPr lang="en-US" sz="2400" dirty="0"/>
                  <a:t>	  </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044136"/>
                <a:ext cx="8596668" cy="5813864"/>
              </a:xfrm>
              <a:blipFill rotWithShape="0">
                <a:blip r:embed="rId2"/>
                <a:stretch>
                  <a:fillRect l="-567" t="-83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30" y="1519311"/>
            <a:ext cx="10580221" cy="38967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030" y="6062205"/>
            <a:ext cx="10058400" cy="501935"/>
          </a:xfrm>
          <a:prstGeom prst="rect">
            <a:avLst/>
          </a:prstGeom>
        </p:spPr>
      </p:pic>
    </p:spTree>
    <p:extLst>
      <p:ext uri="{BB962C8B-B14F-4D97-AF65-F5344CB8AC3E}">
        <p14:creationId xmlns:p14="http://schemas.microsoft.com/office/powerpoint/2010/main" val="1195945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1637"/>
            <a:ext cx="8596668" cy="1320800"/>
          </a:xfrm>
        </p:spPr>
        <p:txBody>
          <a:bodyPr>
            <a:normAutofit fontScale="90000"/>
          </a:bodyPr>
          <a:lstStyle/>
          <a:p>
            <a:r>
              <a:rPr lang="en-US" dirty="0"/>
              <a:t>Step 3 Make prediction using Multinomial regression</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339557"/>
                <a:ext cx="8596668" cy="3880773"/>
              </a:xfrm>
            </p:spPr>
            <p:txBody>
              <a:bodyPr/>
              <a:lstStyle/>
              <a:p>
                <a:r>
                  <a:rPr lang="en-US" sz="2400" dirty="0" smtClean="0"/>
                  <a:t>To get </a:t>
                </a:r>
                <a14:m>
                  <m:oMath xmlns:m="http://schemas.openxmlformats.org/officeDocument/2006/math">
                    <m:r>
                      <a:rPr lang="en-US" sz="2400" b="0" i="1" smtClean="0">
                        <a:latin typeface="Cambria Math" charset="0"/>
                      </a:rPr>
                      <m:t>𝑃</m:t>
                    </m:r>
                  </m:oMath>
                </a14:m>
                <a:r>
                  <a:rPr lang="en-US" sz="2400" dirty="0" smtClean="0"/>
                  <a:t>, using PCA</a:t>
                </a:r>
                <a:endParaRPr lang="zh-CN" altLang="en-US" sz="2400" dirty="0" smtClean="0"/>
              </a:p>
              <a:p>
                <a:pPr marL="0" indent="0">
                  <a:buNone/>
                </a:pPr>
                <a:r>
                  <a:rPr lang="en-US" dirty="0" err="1"/>
                  <a:t>feature_matrix_pca</a:t>
                </a:r>
                <a:r>
                  <a:rPr lang="en-US" dirty="0"/>
                  <a:t> &lt;- </a:t>
                </a:r>
                <a:r>
                  <a:rPr lang="en-US" dirty="0" err="1"/>
                  <a:t>prcomp</a:t>
                </a:r>
                <a:r>
                  <a:rPr lang="en-US" dirty="0"/>
                  <a:t>(</a:t>
                </a:r>
                <a:r>
                  <a:rPr lang="en-US" dirty="0" err="1"/>
                  <a:t>feature_matrix</a:t>
                </a:r>
                <a:r>
                  <a:rPr lang="en-US" dirty="0"/>
                  <a:t>, center  = TRUE, scale = </a:t>
                </a:r>
                <a:r>
                  <a:rPr lang="en-US" dirty="0" smtClean="0"/>
                  <a:t>TRUE )</a:t>
                </a:r>
              </a:p>
              <a:p>
                <a:pPr marL="0" indent="0">
                  <a:buNone/>
                </a:pPr>
                <a:endParaRPr lang="zh-CN" altLang="en-US" sz="2400" dirty="0" smtClean="0"/>
              </a:p>
              <a:p>
                <a:pPr marL="0" indent="0">
                  <a:buNone/>
                </a:pPr>
                <a:endParaRPr lang="zh-CN" altLang="en-US" dirty="0"/>
              </a:p>
              <a:p>
                <a:pPr marL="0" indent="0">
                  <a:buNone/>
                </a:pPr>
                <a:endParaRPr lang="zh-CN" altLang="en-US" dirty="0" smtClean="0"/>
              </a:p>
              <a:p>
                <a:pPr marL="0" indent="0">
                  <a:buNone/>
                </a:pPr>
                <a:endParaRPr lang="zh-CN" altLang="en-US" dirty="0"/>
              </a:p>
              <a:p>
                <a:pPr marL="0" indent="0">
                  <a:buNone/>
                </a:pPr>
                <a:endParaRPr lang="zh-CN" altLang="en-US" dirty="0" smtClean="0"/>
              </a:p>
              <a:p>
                <a:pPr marL="0" indent="0">
                  <a:buNone/>
                </a:pPr>
                <a:endParaRPr lang="zh-CN" alt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339557"/>
                <a:ext cx="8596668" cy="3880773"/>
              </a:xfrm>
              <a:blipFill rotWithShape="0">
                <a:blip r:embed="rId2"/>
                <a:stretch>
                  <a:fillRect l="-567" t="-1258"/>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 y="2250831"/>
            <a:ext cx="8832426" cy="4607169"/>
          </a:xfrm>
          <a:prstGeom prst="rect">
            <a:avLst/>
          </a:prstGeom>
        </p:spPr>
      </p:pic>
    </p:spTree>
    <p:extLst>
      <p:ext uri="{BB962C8B-B14F-4D97-AF65-F5344CB8AC3E}">
        <p14:creationId xmlns:p14="http://schemas.microsoft.com/office/powerpoint/2010/main" val="50086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1637"/>
            <a:ext cx="8596668" cy="1320800"/>
          </a:xfrm>
        </p:spPr>
        <p:txBody>
          <a:bodyPr>
            <a:normAutofit fontScale="90000"/>
          </a:bodyPr>
          <a:lstStyle/>
          <a:p>
            <a:r>
              <a:rPr lang="en-US" dirty="0"/>
              <a:t>Step 3 Make prediction using Multinomial regression</a:t>
            </a:r>
            <a:br>
              <a:rPr lang="en-US" dirty="0"/>
            </a:br>
            <a:endParaRPr lang="en-US" dirty="0"/>
          </a:p>
        </p:txBody>
      </p:sp>
      <p:sp>
        <p:nvSpPr>
          <p:cNvPr id="3" name="Content Placeholder 2"/>
          <p:cNvSpPr>
            <a:spLocks noGrp="1"/>
          </p:cNvSpPr>
          <p:nvPr>
            <p:ph idx="1"/>
          </p:nvPr>
        </p:nvSpPr>
        <p:spPr>
          <a:xfrm>
            <a:off x="677334" y="1241083"/>
            <a:ext cx="8596668" cy="3880773"/>
          </a:xfrm>
        </p:spPr>
        <p:txBody>
          <a:bodyPr/>
          <a:lstStyle/>
          <a:p>
            <a:r>
              <a:rPr lang="en-US" sz="2400" dirty="0" smtClean="0"/>
              <a:t>Visualization of Topics in First two PCs of Feature Matrix</a:t>
            </a:r>
            <a:endParaRPr lang="zh-CN" altLang="en-US" sz="2400" dirty="0" smtClean="0"/>
          </a:p>
          <a:p>
            <a:pPr marL="0" indent="0">
              <a:buNone/>
            </a:pPr>
            <a:endParaRPr lang="zh-CN" altLang="en-US" dirty="0"/>
          </a:p>
          <a:p>
            <a:pPr marL="0" indent="0">
              <a:buNone/>
            </a:pPr>
            <a:endParaRPr lang="zh-CN" altLang="en-US" dirty="0" smtClean="0"/>
          </a:p>
          <a:p>
            <a:pPr marL="0" indent="0">
              <a:buNone/>
            </a:pPr>
            <a:endParaRPr lang="zh-CN" altLang="en-US" dirty="0"/>
          </a:p>
          <a:p>
            <a:pPr marL="0" indent="0">
              <a:buNone/>
            </a:pPr>
            <a:endParaRPr lang="zh-CN" altLang="en-US" dirty="0" smtClean="0"/>
          </a:p>
          <a:p>
            <a:pPr marL="0" indent="0">
              <a:buNone/>
            </a:pPr>
            <a:endParaRPr lang="zh-CN" altLang="en-US" dirty="0"/>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32" y="1744395"/>
            <a:ext cx="9197788" cy="5113606"/>
          </a:xfrm>
          <a:prstGeom prst="rect">
            <a:avLst/>
          </a:prstGeom>
        </p:spPr>
      </p:pic>
    </p:spTree>
    <p:extLst>
      <p:ext uri="{BB962C8B-B14F-4D97-AF65-F5344CB8AC3E}">
        <p14:creationId xmlns:p14="http://schemas.microsoft.com/office/powerpoint/2010/main" val="791788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7570"/>
            <a:ext cx="8596668" cy="1320800"/>
          </a:xfrm>
        </p:spPr>
        <p:txBody>
          <a:bodyPr>
            <a:normAutofit fontScale="90000"/>
          </a:bodyPr>
          <a:lstStyle/>
          <a:p>
            <a:r>
              <a:rPr lang="en-US" dirty="0"/>
              <a:t>Step 3 Make prediction using Multinomial regression</a:t>
            </a:r>
            <a:br>
              <a:rPr lang="en-US" dirty="0"/>
            </a:br>
            <a:endParaRPr lang="en-US" dirty="0"/>
          </a:p>
        </p:txBody>
      </p:sp>
      <p:sp>
        <p:nvSpPr>
          <p:cNvPr id="3" name="Content Placeholder 2"/>
          <p:cNvSpPr>
            <a:spLocks noGrp="1"/>
          </p:cNvSpPr>
          <p:nvPr>
            <p:ph idx="1"/>
          </p:nvPr>
        </p:nvSpPr>
        <p:spPr>
          <a:xfrm>
            <a:off x="677334" y="1508370"/>
            <a:ext cx="8596668" cy="3880773"/>
          </a:xfrm>
        </p:spPr>
        <p:txBody>
          <a:bodyPr/>
          <a:lstStyle/>
          <a:p>
            <a:r>
              <a:rPr lang="en-US" sz="2400" dirty="0" smtClean="0"/>
              <a:t>Choose first 30 to 50 PCs, Construct new feature matrix</a:t>
            </a:r>
          </a:p>
          <a:p>
            <a:endParaRPr lang="en-US" sz="2400" dirty="0"/>
          </a:p>
          <a:p>
            <a:pPr marL="0" indent="0">
              <a:buNone/>
            </a:pPr>
            <a:r>
              <a:rPr lang="en-US" dirty="0"/>
              <a:t>feature_30dim &lt;- </a:t>
            </a:r>
            <a:r>
              <a:rPr lang="en-US" dirty="0" err="1"/>
              <a:t>feature_matrix</a:t>
            </a:r>
            <a:r>
              <a:rPr lang="en-US" dirty="0"/>
              <a:t> %*% </a:t>
            </a:r>
            <a:r>
              <a:rPr lang="en-US" dirty="0" err="1"/>
              <a:t>feature_matrix_pca$rotation</a:t>
            </a:r>
            <a:r>
              <a:rPr lang="en-US" dirty="0"/>
              <a:t>[,1:30</a:t>
            </a:r>
            <a:r>
              <a:rPr lang="en-US" dirty="0" smtClean="0"/>
              <a:t>]</a:t>
            </a:r>
          </a:p>
        </p:txBody>
      </p:sp>
    </p:spTree>
    <p:extLst>
      <p:ext uri="{BB962C8B-B14F-4D97-AF65-F5344CB8AC3E}">
        <p14:creationId xmlns:p14="http://schemas.microsoft.com/office/powerpoint/2010/main" val="1402182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585"/>
            <a:ext cx="8596668" cy="1320800"/>
          </a:xfrm>
        </p:spPr>
        <p:txBody>
          <a:bodyPr>
            <a:normAutofit fontScale="90000"/>
          </a:bodyPr>
          <a:lstStyle/>
          <a:p>
            <a:r>
              <a:rPr lang="en-US" dirty="0"/>
              <a:t>Step 3 Make prediction using Multinomial regression</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19385"/>
                <a:ext cx="8596668" cy="3880773"/>
              </a:xfrm>
            </p:spPr>
            <p:txBody>
              <a:bodyPr/>
              <a:lstStyle/>
              <a:p>
                <a:r>
                  <a:rPr lang="en-US" dirty="0" smtClean="0"/>
                  <a:t>Multinomial Model: </a:t>
                </a:r>
              </a:p>
              <a:p>
                <a14:m>
                  <m:oMath xmlns:m="http://schemas.openxmlformats.org/officeDocument/2006/math">
                    <m:r>
                      <a:rPr lang="en-US" i="1">
                        <a:latin typeface="Cambria Math" charset="0"/>
                      </a:rPr>
                      <m:t>𝑌</m:t>
                    </m:r>
                    <m:r>
                      <a:rPr lang="en-US" i="1">
                        <a:latin typeface="Cambria Math" charset="0"/>
                      </a:rPr>
                      <m:t>=</m:t>
                    </m:r>
                    <m:r>
                      <a:rPr lang="en-US" i="1">
                        <a:latin typeface="Cambria Math" charset="0"/>
                      </a:rPr>
                      <m:t>𝑋</m:t>
                    </m:r>
                    <m:r>
                      <a:rPr lang="en-US" i="1">
                        <a:latin typeface="Cambria Math" charset="0"/>
                      </a:rPr>
                      <m:t> × </m:t>
                    </m:r>
                    <m:r>
                      <m:rPr>
                        <m:sty m:val="p"/>
                      </m:rPr>
                      <a:rPr lang="el-GR" i="1">
                        <a:latin typeface="Cambria Math" charset="0"/>
                        <a:ea typeface="Cambria Math" charset="0"/>
                        <a:cs typeface="Cambria Math" charset="0"/>
                      </a:rPr>
                      <m:t>Β</m:t>
                    </m:r>
                    <m:r>
                      <a:rPr lang="en-US" i="1">
                        <a:latin typeface="Cambria Math" charset="0"/>
                        <a:ea typeface="Cambria Math" charset="0"/>
                        <a:cs typeface="Cambria Math" charset="0"/>
                      </a:rPr>
                      <m:t>   </m:t>
                    </m:r>
                    <m:r>
                      <a:rPr lang="el-GR" i="1">
                        <a:latin typeface="Cambria Math" charset="0"/>
                        <a:ea typeface="Cambria Math" charset="0"/>
                        <a:cs typeface="Cambria Math" charset="0"/>
                      </a:rPr>
                      <m:t>⟹</m:t>
                    </m:r>
                    <m:r>
                      <a:rPr lang="en-US" i="1">
                        <a:latin typeface="Cambria Math" charset="0"/>
                        <a:ea typeface="Cambria Math" charset="0"/>
                        <a:cs typeface="Cambria Math" charset="0"/>
                      </a:rPr>
                      <m:t>   </m:t>
                    </m:r>
                    <m:d>
                      <m:dPr>
                        <m:ctrlPr>
                          <a:rPr lang="en-US" i="1">
                            <a:latin typeface="Cambria Math" charset="0"/>
                          </a:rPr>
                        </m:ctrlPr>
                      </m:dPr>
                      <m:e>
                        <m:m>
                          <m:mPr>
                            <m:mcs>
                              <m:mc>
                                <m:mcPr>
                                  <m:count m:val="1"/>
                                  <m:mcJc m:val="center"/>
                                </m:mcPr>
                              </m:mc>
                            </m:mcs>
                            <m:ctrlPr>
                              <a:rPr lang="en-US" i="1">
                                <a:latin typeface="Cambria Math" charset="0"/>
                              </a:rPr>
                            </m:ctrlPr>
                          </m:mPr>
                          <m:mr>
                            <m:e>
                              <m:sSub>
                                <m:sSubPr>
                                  <m:ctrlPr>
                                    <a:rPr lang="en-US" i="1">
                                      <a:latin typeface="Cambria Math" charset="0"/>
                                    </a:rPr>
                                  </m:ctrlPr>
                                </m:sSubPr>
                                <m:e>
                                  <m:r>
                                    <a:rPr lang="en-US" i="1">
                                      <a:latin typeface="Cambria Math" charset="0"/>
                                    </a:rPr>
                                    <m:t>𝑦</m:t>
                                  </m:r>
                                </m:e>
                                <m:sub>
                                  <m:r>
                                    <a:rPr lang="en-US" i="1">
                                      <a:latin typeface="Cambria Math" charset="0"/>
                                    </a:rPr>
                                    <m:t>1</m:t>
                                  </m:r>
                                </m:sub>
                              </m:sSub>
                            </m:e>
                          </m:mr>
                          <m:mr>
                            <m:e>
                              <m:r>
                                <a:rPr lang="en-US" i="1">
                                  <a:latin typeface="Cambria Math" charset="0"/>
                                </a:rPr>
                                <m:t>…</m:t>
                              </m:r>
                            </m:e>
                          </m:mr>
                          <m:mr>
                            <m:e>
                              <m:sSub>
                                <m:sSubPr>
                                  <m:ctrlPr>
                                    <a:rPr lang="en-US" i="1">
                                      <a:latin typeface="Cambria Math" charset="0"/>
                                    </a:rPr>
                                  </m:ctrlPr>
                                </m:sSubPr>
                                <m:e>
                                  <m:r>
                                    <a:rPr lang="en-US" i="1">
                                      <a:latin typeface="Cambria Math" charset="0"/>
                                    </a:rPr>
                                    <m:t>𝑦</m:t>
                                  </m:r>
                                </m:e>
                                <m:sub>
                                  <m:r>
                                    <a:rPr lang="en-US" i="1">
                                      <a:latin typeface="Cambria Math" charset="0"/>
                                    </a:rPr>
                                    <m:t>𝑁</m:t>
                                  </m:r>
                                </m:sub>
                              </m:sSub>
                            </m:e>
                          </m:mr>
                        </m:m>
                      </m:e>
                    </m:d>
                    <m:r>
                      <a:rPr lang="en-US" i="1">
                        <a:latin typeface="Cambria Math" charset="0"/>
                      </a:rPr>
                      <m:t>=</m:t>
                    </m:r>
                    <m:d>
                      <m:dPr>
                        <m:ctrlPr>
                          <a:rPr lang="en-US" i="1">
                            <a:latin typeface="Cambria Math" charset="0"/>
                          </a:rPr>
                        </m:ctrlPr>
                      </m:dPr>
                      <m:e>
                        <m:m>
                          <m:mPr>
                            <m:mcs>
                              <m:mc>
                                <m:mcPr>
                                  <m:count m:val="3"/>
                                  <m:mcJc m:val="center"/>
                                </m:mcPr>
                              </m:mc>
                            </m:mcs>
                            <m:ctrlPr>
                              <a:rPr lang="en-US" i="1">
                                <a:latin typeface="Cambria Math" charset="0"/>
                              </a:rPr>
                            </m:ctrlPr>
                          </m:mPr>
                          <m:mr>
                            <m:e>
                              <m:sSubSup>
                                <m:sSubSupPr>
                                  <m:ctrlPr>
                                    <a:rPr lang="en-US" i="1">
                                      <a:latin typeface="Cambria Math" charset="0"/>
                                    </a:rPr>
                                  </m:ctrlPr>
                                </m:sSubSupPr>
                                <m:e>
                                  <m:r>
                                    <a:rPr lang="en-US" i="1">
                                      <a:latin typeface="Cambria Math" charset="0"/>
                                    </a:rPr>
                                    <m:t>𝑓</m:t>
                                  </m:r>
                                </m:e>
                                <m:sub>
                                  <m:r>
                                    <a:rPr lang="en-US" i="1">
                                      <a:latin typeface="Cambria Math" charset="0"/>
                                    </a:rPr>
                                    <m:t>1</m:t>
                                  </m:r>
                                </m:sub>
                                <m:sup>
                                  <m:r>
                                    <a:rPr lang="en-US" i="1">
                                      <a:latin typeface="Cambria Math" charset="0"/>
                                    </a:rPr>
                                    <m:t>1</m:t>
                                  </m:r>
                                </m:sup>
                              </m:sSubSup>
                            </m:e>
                            <m:e>
                              <m:r>
                                <a:rPr lang="en-US" i="1">
                                  <a:latin typeface="Cambria Math" charset="0"/>
                                </a:rPr>
                                <m:t>⋯</m:t>
                              </m:r>
                            </m:e>
                            <m:e>
                              <m:sSubSup>
                                <m:sSubSupPr>
                                  <m:ctrlPr>
                                    <a:rPr lang="en-US" i="1">
                                      <a:latin typeface="Cambria Math" charset="0"/>
                                    </a:rPr>
                                  </m:ctrlPr>
                                </m:sSubSupPr>
                                <m:e>
                                  <m:r>
                                    <a:rPr lang="en-US" i="1">
                                      <a:latin typeface="Cambria Math" charset="0"/>
                                    </a:rPr>
                                    <m:t>𝑓</m:t>
                                  </m:r>
                                </m:e>
                                <m:sub>
                                  <m:r>
                                    <a:rPr lang="en-US" i="1">
                                      <a:latin typeface="Cambria Math" charset="0"/>
                                    </a:rPr>
                                    <m:t>1</m:t>
                                  </m:r>
                                </m:sub>
                                <m:sup>
                                  <m:r>
                                    <a:rPr lang="en-US" i="1">
                                      <a:latin typeface="Cambria Math" charset="0"/>
                                    </a:rPr>
                                    <m:t>𝑃</m:t>
                                  </m:r>
                                </m:sup>
                              </m:sSubSup>
                            </m:e>
                          </m:mr>
                          <m:mr>
                            <m:e>
                              <m:r>
                                <a:rPr lang="en-US" i="1">
                                  <a:latin typeface="Cambria Math" charset="0"/>
                                </a:rPr>
                                <m:t>⋮</m:t>
                              </m:r>
                            </m:e>
                            <m:e>
                              <m:r>
                                <a:rPr lang="en-US" i="1">
                                  <a:latin typeface="Cambria Math" charset="0"/>
                                </a:rPr>
                                <m:t>⋱</m:t>
                              </m:r>
                            </m:e>
                            <m:e>
                              <m:r>
                                <a:rPr lang="en-US" i="1">
                                  <a:latin typeface="Cambria Math" charset="0"/>
                                </a:rPr>
                                <m:t>⋮</m:t>
                              </m:r>
                            </m:e>
                          </m:mr>
                          <m:mr>
                            <m:e>
                              <m:sSubSup>
                                <m:sSubSupPr>
                                  <m:ctrlPr>
                                    <a:rPr lang="en-US" i="1">
                                      <a:latin typeface="Cambria Math" charset="0"/>
                                    </a:rPr>
                                  </m:ctrlPr>
                                </m:sSubSupPr>
                                <m:e>
                                  <m:r>
                                    <a:rPr lang="en-US" i="1">
                                      <a:latin typeface="Cambria Math" charset="0"/>
                                    </a:rPr>
                                    <m:t>𝑓</m:t>
                                  </m:r>
                                </m:e>
                                <m:sub>
                                  <m:r>
                                    <a:rPr lang="en-US" i="1">
                                      <a:latin typeface="Cambria Math" charset="0"/>
                                    </a:rPr>
                                    <m:t>𝑁</m:t>
                                  </m:r>
                                </m:sub>
                                <m:sup>
                                  <m:r>
                                    <a:rPr lang="en-US" i="1">
                                      <a:latin typeface="Cambria Math" charset="0"/>
                                    </a:rPr>
                                    <m:t>1</m:t>
                                  </m:r>
                                </m:sup>
                              </m:sSubSup>
                            </m:e>
                            <m:e>
                              <m:r>
                                <a:rPr lang="en-US" i="1">
                                  <a:latin typeface="Cambria Math" charset="0"/>
                                </a:rPr>
                                <m:t>⋯</m:t>
                              </m:r>
                            </m:e>
                            <m:e>
                              <m:sSubSup>
                                <m:sSubSupPr>
                                  <m:ctrlPr>
                                    <a:rPr lang="en-US" i="1">
                                      <a:latin typeface="Cambria Math" charset="0"/>
                                    </a:rPr>
                                  </m:ctrlPr>
                                </m:sSubSupPr>
                                <m:e>
                                  <m:r>
                                    <a:rPr lang="en-US" i="1">
                                      <a:latin typeface="Cambria Math" charset="0"/>
                                    </a:rPr>
                                    <m:t>𝑓</m:t>
                                  </m:r>
                                </m:e>
                                <m:sub>
                                  <m:r>
                                    <a:rPr lang="en-US" i="1">
                                      <a:latin typeface="Cambria Math" charset="0"/>
                                    </a:rPr>
                                    <m:t>𝑁</m:t>
                                  </m:r>
                                </m:sub>
                                <m:sup>
                                  <m:r>
                                    <a:rPr lang="en-US" i="1">
                                      <a:latin typeface="Cambria Math" charset="0"/>
                                    </a:rPr>
                                    <m:t>𝑃</m:t>
                                  </m:r>
                                </m:sup>
                              </m:sSubSup>
                            </m:e>
                          </m:mr>
                        </m:m>
                      </m:e>
                    </m:d>
                    <m:r>
                      <a:rPr lang="en-US" i="1">
                        <a:latin typeface="Cambria Math" charset="0"/>
                        <a:ea typeface="Cambria Math" charset="0"/>
                        <a:cs typeface="Cambria Math" charset="0"/>
                      </a:rPr>
                      <m:t>×</m:t>
                    </m:r>
                    <m:d>
                      <m:dPr>
                        <m:ctrlPr>
                          <a:rPr lang="en-US" i="1">
                            <a:latin typeface="Cambria Math" charset="0"/>
                            <a:ea typeface="Cambria Math" charset="0"/>
                            <a:cs typeface="Cambria Math" charset="0"/>
                          </a:rPr>
                        </m:ctrlPr>
                      </m:dPr>
                      <m:e>
                        <m:m>
                          <m:mPr>
                            <m:mcs>
                              <m:mc>
                                <m:mcPr>
                                  <m:count m:val="1"/>
                                  <m:mcJc m:val="center"/>
                                </m:mcPr>
                              </m:mc>
                            </m:mcs>
                            <m:ctrlPr>
                              <a:rPr lang="en-US" i="1">
                                <a:latin typeface="Cambria Math" charset="0"/>
                                <a:ea typeface="Cambria Math" charset="0"/>
                                <a:cs typeface="Cambria Math" charset="0"/>
                              </a:rPr>
                            </m:ctrlPr>
                          </m:mPr>
                          <m:mr>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e>
                          </m:mr>
                          <m:mr>
                            <m:e>
                              <m:r>
                                <a:rPr lang="en-US" i="1">
                                  <a:latin typeface="Cambria Math" charset="0"/>
                                  <a:ea typeface="Cambria Math" charset="0"/>
                                  <a:cs typeface="Cambria Math" charset="0"/>
                                </a:rPr>
                                <m:t>…</m:t>
                              </m:r>
                            </m:e>
                          </m:mr>
                          <m:mr>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𝑁</m:t>
                                  </m:r>
                                </m:sub>
                              </m:sSub>
                            </m:e>
                          </m:mr>
                        </m:m>
                      </m:e>
                    </m:d>
                  </m:oMath>
                </a14:m>
                <a:endParaRPr lang="en-US" dirty="0" smtClean="0">
                  <a:ea typeface="Cambria Math" charset="0"/>
                  <a:cs typeface="Cambria Math" charset="0"/>
                </a:endParaRPr>
              </a:p>
              <a:p>
                <a:r>
                  <a:rPr lang="en-US" dirty="0" smtClean="0"/>
                  <a:t>Now, we get all the materials that we need.</a:t>
                </a:r>
              </a:p>
              <a:p>
                <a:endParaRPr lang="en-US" dirty="0"/>
              </a:p>
              <a:p>
                <a:r>
                  <a:rPr lang="en-US" dirty="0" smtClean="0"/>
                  <a:t>TO BE CONTINUED… (Results, Model Train &amp; Test)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19385"/>
                <a:ext cx="8596668" cy="3880773"/>
              </a:xfrm>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14909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75692"/>
            <a:ext cx="8596668" cy="3343422"/>
          </a:xfrm>
        </p:spPr>
        <p:txBody>
          <a:bodyPr/>
          <a:lstStyle/>
          <a:p>
            <a:r>
              <a:rPr lang="en-US" dirty="0" smtClean="0"/>
              <a:t>THANK YOU FOR LISTENING!</a:t>
            </a:r>
            <a:br>
              <a:rPr lang="en-US" dirty="0" smtClean="0"/>
            </a:br>
            <a:r>
              <a:rPr lang="en-US" dirty="0" smtClean="0"/>
              <a:t/>
            </a:r>
            <a:br>
              <a:rPr lang="en-US" dirty="0" smtClean="0"/>
            </a:br>
            <a:r>
              <a:rPr lang="en-US" dirty="0" smtClean="0"/>
              <a:t>Any Question?</a:t>
            </a:r>
            <a:endParaRPr lang="en-US" dirty="0"/>
          </a:p>
        </p:txBody>
      </p:sp>
    </p:spTree>
    <p:extLst>
      <p:ext uri="{BB962C8B-B14F-4D97-AF65-F5344CB8AC3E}">
        <p14:creationId xmlns:p14="http://schemas.microsoft.com/office/powerpoint/2010/main" val="204182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Headlines:</a:t>
            </a:r>
            <a:endParaRPr lang="en-US" dirty="0"/>
          </a:p>
        </p:txBody>
      </p:sp>
      <p:sp>
        <p:nvSpPr>
          <p:cNvPr id="3" name="Content Placeholder 2"/>
          <p:cNvSpPr>
            <a:spLocks noGrp="1"/>
          </p:cNvSpPr>
          <p:nvPr>
            <p:ph idx="1"/>
          </p:nvPr>
        </p:nvSpPr>
        <p:spPr>
          <a:xfrm>
            <a:off x="677334" y="1541611"/>
            <a:ext cx="8596668" cy="3880773"/>
          </a:xfrm>
        </p:spPr>
        <p:txBody>
          <a:bodyPr>
            <a:normAutofit/>
          </a:bodyPr>
          <a:lstStyle/>
          <a:p>
            <a:pPr marL="0" indent="0">
              <a:buNone/>
            </a:pPr>
            <a:r>
              <a:rPr lang="en-US" sz="2800" dirty="0"/>
              <a:t>● </a:t>
            </a:r>
            <a:r>
              <a:rPr lang="en-US" sz="2800" dirty="0" smtClean="0"/>
              <a:t>Clustering lyrics words using Topic Modeling</a:t>
            </a:r>
          </a:p>
          <a:p>
            <a:pPr marL="0" indent="0">
              <a:buNone/>
            </a:pPr>
            <a:r>
              <a:rPr lang="en-US" sz="2800" dirty="0" smtClean="0"/>
              <a:t>	</a:t>
            </a:r>
            <a:endParaRPr lang="en-US" sz="2600" dirty="0" smtClean="0"/>
          </a:p>
          <a:p>
            <a:pPr marL="0" indent="0">
              <a:buNone/>
            </a:pPr>
            <a:r>
              <a:rPr lang="en-US" sz="2800" dirty="0" smtClean="0"/>
              <a:t>● Extract Features through “/analysis” files</a:t>
            </a:r>
          </a:p>
          <a:p>
            <a:pPr marL="0" indent="0">
              <a:buNone/>
            </a:pPr>
            <a:endParaRPr lang="en-US" sz="2800" dirty="0"/>
          </a:p>
          <a:p>
            <a:pPr marL="0" indent="0">
              <a:buNone/>
            </a:pPr>
            <a:r>
              <a:rPr lang="en-US" sz="2800" dirty="0" smtClean="0"/>
              <a:t>● Make prediction using Multinomial regression</a:t>
            </a:r>
          </a:p>
          <a:p>
            <a:pPr marL="0" indent="0">
              <a:buNone/>
            </a:pPr>
            <a:endParaRPr lang="en-US"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63262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6720"/>
            <a:ext cx="8596668" cy="1320800"/>
          </a:xfrm>
        </p:spPr>
        <p:txBody>
          <a:bodyPr/>
          <a:lstStyle/>
          <a:p>
            <a:r>
              <a:rPr lang="en-US" dirty="0"/>
              <a:t>Step 1  Topic Modeling</a:t>
            </a:r>
            <a:br>
              <a:rPr lang="en-US" dirty="0"/>
            </a:br>
            <a:endParaRPr lang="en-US" dirty="0"/>
          </a:p>
        </p:txBody>
      </p:sp>
      <p:sp>
        <p:nvSpPr>
          <p:cNvPr id="3" name="Content Placeholder 2"/>
          <p:cNvSpPr>
            <a:spLocks noGrp="1"/>
          </p:cNvSpPr>
          <p:nvPr>
            <p:ph idx="1"/>
          </p:nvPr>
        </p:nvSpPr>
        <p:spPr>
          <a:xfrm>
            <a:off x="677334" y="1747520"/>
            <a:ext cx="8596668" cy="3880773"/>
          </a:xfrm>
        </p:spPr>
        <p:txBody>
          <a:bodyPr/>
          <a:lstStyle/>
          <a:p>
            <a:r>
              <a:rPr lang="en-US" sz="2400" dirty="0" smtClean="0"/>
              <a:t>What we can get through Topic Modeling?</a:t>
            </a:r>
          </a:p>
          <a:p>
            <a:endParaRPr lang="en-US" dirty="0"/>
          </a:p>
          <a:p>
            <a:r>
              <a:rPr lang="en-US" dirty="0" smtClean="0"/>
              <a:t>1. Generating words distribution for each topic.</a:t>
            </a:r>
          </a:p>
          <a:p>
            <a:endParaRPr lang="en-US" dirty="0"/>
          </a:p>
          <a:p>
            <a:r>
              <a:rPr lang="en-US" dirty="0" smtClean="0"/>
              <a:t>2. Generate the topic of each word, given that word in a song</a:t>
            </a:r>
          </a:p>
          <a:p>
            <a:endParaRPr lang="en-US" dirty="0"/>
          </a:p>
        </p:txBody>
      </p:sp>
    </p:spTree>
    <p:extLst>
      <p:ext uri="{BB962C8B-B14F-4D97-AF65-F5344CB8AC3E}">
        <p14:creationId xmlns:p14="http://schemas.microsoft.com/office/powerpoint/2010/main" val="1099527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a:t>Topic Modeling</a:t>
            </a:r>
            <a:br>
              <a:rPr lang="en-US" dirty="0"/>
            </a:br>
            <a:endParaRPr lang="en-US" dirty="0"/>
          </a:p>
        </p:txBody>
      </p:sp>
      <p:sp>
        <p:nvSpPr>
          <p:cNvPr id="3" name="Content Placeholder 2"/>
          <p:cNvSpPr>
            <a:spLocks noGrp="1"/>
          </p:cNvSpPr>
          <p:nvPr>
            <p:ph idx="1"/>
          </p:nvPr>
        </p:nvSpPr>
        <p:spPr>
          <a:xfrm>
            <a:off x="677334" y="1513474"/>
            <a:ext cx="8596668" cy="4887325"/>
          </a:xfrm>
        </p:spPr>
        <p:txBody>
          <a:bodyPr/>
          <a:lstStyle/>
          <a:p>
            <a:r>
              <a:rPr lang="en-US" sz="2400" b="1" dirty="0"/>
              <a:t>Function</a:t>
            </a:r>
            <a:r>
              <a:rPr lang="en-US" dirty="0"/>
              <a:t> </a:t>
            </a:r>
            <a:r>
              <a:rPr lang="en-US" sz="2400" b="1" dirty="0"/>
              <a:t>used</a:t>
            </a:r>
            <a:r>
              <a:rPr lang="en-US" dirty="0"/>
              <a:t>: </a:t>
            </a:r>
            <a:r>
              <a:rPr lang="en-US" dirty="0" err="1" smtClean="0"/>
              <a:t>lda.collapsed.gibbs.sampler</a:t>
            </a:r>
            <a:r>
              <a:rPr lang="en-US" dirty="0" smtClean="0"/>
              <a:t>()</a:t>
            </a:r>
          </a:p>
          <a:p>
            <a:r>
              <a:rPr lang="en-US" sz="2400" b="1" dirty="0"/>
              <a:t>Parameter</a:t>
            </a:r>
            <a:r>
              <a:rPr lang="en-US" dirty="0" smtClean="0"/>
              <a:t>:</a:t>
            </a:r>
          </a:p>
          <a:p>
            <a:pPr marL="0" indent="0">
              <a:buNone/>
            </a:pPr>
            <a:r>
              <a:rPr lang="en-US" dirty="0"/>
              <a:t>	</a:t>
            </a:r>
            <a:r>
              <a:rPr lang="en-US" dirty="0" smtClean="0"/>
              <a:t>1. K &lt;- number of Topic </a:t>
            </a:r>
          </a:p>
          <a:p>
            <a:pPr marL="0" indent="0">
              <a:buNone/>
            </a:pPr>
            <a:r>
              <a:rPr lang="en-US" dirty="0"/>
              <a:t>	</a:t>
            </a:r>
            <a:r>
              <a:rPr lang="en-US" dirty="0" smtClean="0"/>
              <a:t>2. G &lt;- </a:t>
            </a:r>
            <a:r>
              <a:rPr lang="en-US" dirty="0" smtClean="0"/>
              <a:t>number of</a:t>
            </a:r>
            <a:r>
              <a:rPr lang="en-US" dirty="0" smtClean="0"/>
              <a:t> </a:t>
            </a:r>
            <a:r>
              <a:rPr lang="en-US" dirty="0"/>
              <a:t>iterations (slightly conservative to ensure convergence)</a:t>
            </a:r>
            <a:endParaRPr lang="en-US" dirty="0" smtClean="0"/>
          </a:p>
          <a:p>
            <a:pPr marL="0" indent="0">
              <a:buNone/>
            </a:pPr>
            <a:r>
              <a:rPr lang="en-US" dirty="0"/>
              <a:t>	</a:t>
            </a:r>
            <a:r>
              <a:rPr lang="en-US" dirty="0" smtClean="0"/>
              <a:t>3. </a:t>
            </a:r>
            <a:r>
              <a:rPr lang="en-US" dirty="0" smtClean="0"/>
              <a:t>Alpha &lt;- </a:t>
            </a:r>
            <a:r>
              <a:rPr lang="en-US" dirty="0" err="1"/>
              <a:t>Dirichlet</a:t>
            </a:r>
            <a:r>
              <a:rPr lang="en-US" dirty="0"/>
              <a:t> </a:t>
            </a:r>
            <a:r>
              <a:rPr lang="en-US" dirty="0" err="1"/>
              <a:t>hyperparameter</a:t>
            </a:r>
            <a:r>
              <a:rPr lang="en-US" dirty="0"/>
              <a:t> for topic </a:t>
            </a:r>
            <a:r>
              <a:rPr lang="en-US" dirty="0" smtClean="0"/>
              <a:t>proportions (</a:t>
            </a:r>
            <a:r>
              <a:rPr lang="en-US" dirty="0"/>
              <a:t>document-topic distributions</a:t>
            </a:r>
            <a:r>
              <a:rPr lang="en-US" dirty="0" smtClean="0"/>
              <a:t>)</a:t>
            </a:r>
            <a:endParaRPr lang="en-US" dirty="0" smtClean="0"/>
          </a:p>
          <a:p>
            <a:pPr marL="0" indent="0">
              <a:buNone/>
            </a:pPr>
            <a:r>
              <a:rPr lang="en-US" dirty="0"/>
              <a:t>	</a:t>
            </a:r>
            <a:r>
              <a:rPr lang="en-US" dirty="0" smtClean="0"/>
              <a:t>4. </a:t>
            </a:r>
            <a:r>
              <a:rPr lang="en-US" dirty="0" smtClean="0"/>
              <a:t>eta &lt;- </a:t>
            </a:r>
            <a:r>
              <a:rPr lang="en-US" dirty="0" err="1"/>
              <a:t>Dirichlet</a:t>
            </a:r>
            <a:r>
              <a:rPr lang="en-US" dirty="0"/>
              <a:t> </a:t>
            </a:r>
            <a:r>
              <a:rPr lang="en-US" dirty="0" err="1"/>
              <a:t>hyperparamater</a:t>
            </a:r>
            <a:r>
              <a:rPr lang="en-US" dirty="0"/>
              <a:t> for topic </a:t>
            </a:r>
            <a:r>
              <a:rPr lang="en-US" dirty="0" err="1" smtClean="0"/>
              <a:t>multinomials</a:t>
            </a:r>
            <a:r>
              <a:rPr lang="en-US" dirty="0" smtClean="0"/>
              <a:t> (</a:t>
            </a:r>
            <a:r>
              <a:rPr lang="en-US" dirty="0"/>
              <a:t>topic-term distributions </a:t>
            </a:r>
            <a:r>
              <a:rPr lang="en-US" dirty="0" smtClean="0"/>
              <a:t>)</a:t>
            </a:r>
          </a:p>
          <a:p>
            <a:pPr marL="0" indent="0">
              <a:buNone/>
            </a:pPr>
            <a:endParaRPr lang="en-US" dirty="0" smtClean="0"/>
          </a:p>
          <a:p>
            <a:pPr marL="0" indent="0">
              <a:buNone/>
            </a:pPr>
            <a:r>
              <a:rPr lang="en-US" dirty="0" smtClean="0"/>
              <a:t>  </a:t>
            </a:r>
            <a:r>
              <a:rPr lang="en-US" sz="2400" b="1" dirty="0" smtClean="0"/>
              <a:t>Choose   </a:t>
            </a:r>
            <a:r>
              <a:rPr lang="en-US" dirty="0" smtClean="0"/>
              <a:t> </a:t>
            </a:r>
            <a:r>
              <a:rPr lang="en-US" dirty="0"/>
              <a:t>K &lt;- </a:t>
            </a:r>
            <a:r>
              <a:rPr lang="en-US" dirty="0" smtClean="0"/>
              <a:t>18; G &lt;- 1000; </a:t>
            </a:r>
            <a:r>
              <a:rPr lang="en-US" dirty="0"/>
              <a:t>Alpha </a:t>
            </a:r>
            <a:r>
              <a:rPr lang="en-US" dirty="0" smtClean="0"/>
              <a:t> &lt;- 0.1, eta &lt;- 0.1</a:t>
            </a:r>
          </a:p>
          <a:p>
            <a:pPr marL="0" indent="0">
              <a:buNone/>
            </a:pPr>
            <a:r>
              <a:rPr lang="en-US" dirty="0" smtClean="0"/>
              <a:t>(generated from experiments)</a:t>
            </a:r>
            <a:endParaRPr lang="en-US" dirty="0"/>
          </a:p>
          <a:p>
            <a:pPr marL="0" indent="0">
              <a:buNone/>
            </a:pPr>
            <a:endParaRPr lang="en-US" dirty="0"/>
          </a:p>
        </p:txBody>
      </p:sp>
    </p:spTree>
    <p:extLst>
      <p:ext uri="{BB962C8B-B14F-4D97-AF65-F5344CB8AC3E}">
        <p14:creationId xmlns:p14="http://schemas.microsoft.com/office/powerpoint/2010/main" val="1900553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Topic Modeling</a:t>
            </a:r>
          </a:p>
        </p:txBody>
      </p:sp>
      <p:sp>
        <p:nvSpPr>
          <p:cNvPr id="3" name="Content Placeholder 2"/>
          <p:cNvSpPr>
            <a:spLocks noGrp="1"/>
          </p:cNvSpPr>
          <p:nvPr>
            <p:ph idx="1"/>
          </p:nvPr>
        </p:nvSpPr>
        <p:spPr>
          <a:xfrm>
            <a:off x="508522" y="1287194"/>
            <a:ext cx="8596668" cy="4579034"/>
          </a:xfrm>
        </p:spPr>
        <p:txBody>
          <a:bodyPr>
            <a:normAutofit/>
          </a:bodyPr>
          <a:lstStyle/>
          <a:p>
            <a:r>
              <a:rPr lang="en-US" dirty="0" smtClean="0"/>
              <a:t>Results: </a:t>
            </a:r>
          </a:p>
          <a:p>
            <a:pPr marL="0" indent="0">
              <a:buNone/>
            </a:pPr>
            <a:r>
              <a:rPr lang="en-US" dirty="0" smtClean="0"/>
              <a:t>1. Top 10 Words for each topic</a:t>
            </a:r>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21" y="2290463"/>
            <a:ext cx="10056315" cy="2984922"/>
          </a:xfrm>
          <a:prstGeom prst="rect">
            <a:avLst/>
          </a:prstGeom>
        </p:spPr>
      </p:pic>
    </p:spTree>
    <p:extLst>
      <p:ext uri="{BB962C8B-B14F-4D97-AF65-F5344CB8AC3E}">
        <p14:creationId xmlns:p14="http://schemas.microsoft.com/office/powerpoint/2010/main" val="2004187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51" y="0"/>
            <a:ext cx="8596668" cy="1320800"/>
          </a:xfrm>
        </p:spPr>
        <p:txBody>
          <a:bodyPr/>
          <a:lstStyle/>
          <a:p>
            <a:r>
              <a:rPr lang="en-US" dirty="0"/>
              <a:t>Step 1  Topic Modeling</a:t>
            </a:r>
            <a:endParaRPr lang="en-US" dirty="0"/>
          </a:p>
        </p:txBody>
      </p:sp>
      <p:sp>
        <p:nvSpPr>
          <p:cNvPr id="3" name="Content Placeholder 2"/>
          <p:cNvSpPr>
            <a:spLocks noGrp="1"/>
          </p:cNvSpPr>
          <p:nvPr>
            <p:ph idx="1"/>
          </p:nvPr>
        </p:nvSpPr>
        <p:spPr>
          <a:xfrm>
            <a:off x="452251" y="531428"/>
            <a:ext cx="8596668" cy="3880773"/>
          </a:xfrm>
        </p:spPr>
        <p:txBody>
          <a:bodyPr/>
          <a:lstStyle/>
          <a:p>
            <a:r>
              <a:rPr lang="en-US" dirty="0" smtClean="0"/>
              <a:t>Word Cloud for each topic</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51" y="863600"/>
            <a:ext cx="8991600" cy="5994400"/>
          </a:xfrm>
          <a:prstGeom prst="rect">
            <a:avLst/>
          </a:prstGeom>
        </p:spPr>
      </p:pic>
    </p:spTree>
    <p:extLst>
      <p:ext uri="{BB962C8B-B14F-4D97-AF65-F5344CB8AC3E}">
        <p14:creationId xmlns:p14="http://schemas.microsoft.com/office/powerpoint/2010/main" val="2977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51" y="0"/>
            <a:ext cx="8596668" cy="1320800"/>
          </a:xfrm>
        </p:spPr>
        <p:txBody>
          <a:bodyPr/>
          <a:lstStyle/>
          <a:p>
            <a:r>
              <a:rPr lang="en-US" dirty="0"/>
              <a:t>Step 1  Topic Modeling</a:t>
            </a:r>
            <a:endParaRPr lang="en-US" dirty="0"/>
          </a:p>
        </p:txBody>
      </p:sp>
      <p:sp>
        <p:nvSpPr>
          <p:cNvPr id="3" name="Content Placeholder 2"/>
          <p:cNvSpPr>
            <a:spLocks noGrp="1"/>
          </p:cNvSpPr>
          <p:nvPr>
            <p:ph idx="1"/>
          </p:nvPr>
        </p:nvSpPr>
        <p:spPr>
          <a:xfrm>
            <a:off x="452251" y="531428"/>
            <a:ext cx="8596668" cy="3880773"/>
          </a:xfrm>
        </p:spPr>
        <p:txBody>
          <a:bodyPr/>
          <a:lstStyle/>
          <a:p>
            <a:r>
              <a:rPr lang="en-US" dirty="0" smtClean="0"/>
              <a:t>Word Cloud for each topic</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51" y="863600"/>
            <a:ext cx="8991600" cy="5994400"/>
          </a:xfrm>
          <a:prstGeom prst="rect">
            <a:avLst/>
          </a:prstGeom>
        </p:spPr>
      </p:pic>
    </p:spTree>
    <p:extLst>
      <p:ext uri="{BB962C8B-B14F-4D97-AF65-F5344CB8AC3E}">
        <p14:creationId xmlns:p14="http://schemas.microsoft.com/office/powerpoint/2010/main" val="1607500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51" y="0"/>
            <a:ext cx="8596668" cy="1320800"/>
          </a:xfrm>
        </p:spPr>
        <p:txBody>
          <a:bodyPr/>
          <a:lstStyle/>
          <a:p>
            <a:r>
              <a:rPr lang="en-US" dirty="0"/>
              <a:t>Step 1  Topic Modeling</a:t>
            </a:r>
            <a:endParaRPr lang="en-US" dirty="0"/>
          </a:p>
        </p:txBody>
      </p:sp>
      <p:sp>
        <p:nvSpPr>
          <p:cNvPr id="3" name="Content Placeholder 2"/>
          <p:cNvSpPr>
            <a:spLocks noGrp="1"/>
          </p:cNvSpPr>
          <p:nvPr>
            <p:ph idx="1"/>
          </p:nvPr>
        </p:nvSpPr>
        <p:spPr>
          <a:xfrm>
            <a:off x="452251" y="531428"/>
            <a:ext cx="8596668" cy="3880773"/>
          </a:xfrm>
        </p:spPr>
        <p:txBody>
          <a:bodyPr/>
          <a:lstStyle/>
          <a:p>
            <a:r>
              <a:rPr lang="en-US" dirty="0" smtClean="0"/>
              <a:t>Word Cloud for each topic</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51" y="863600"/>
            <a:ext cx="8991600" cy="5994400"/>
          </a:xfrm>
          <a:prstGeom prst="rect">
            <a:avLst/>
          </a:prstGeom>
        </p:spPr>
      </p:pic>
    </p:spTree>
    <p:extLst>
      <p:ext uri="{BB962C8B-B14F-4D97-AF65-F5344CB8AC3E}">
        <p14:creationId xmlns:p14="http://schemas.microsoft.com/office/powerpoint/2010/main" val="503615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51" y="0"/>
            <a:ext cx="8596668" cy="1320800"/>
          </a:xfrm>
        </p:spPr>
        <p:txBody>
          <a:bodyPr/>
          <a:lstStyle/>
          <a:p>
            <a:r>
              <a:rPr lang="en-US" dirty="0"/>
              <a:t>Step 1  Topic Modeling</a:t>
            </a:r>
            <a:endParaRPr lang="en-US" dirty="0"/>
          </a:p>
        </p:txBody>
      </p:sp>
      <p:sp>
        <p:nvSpPr>
          <p:cNvPr id="3" name="Content Placeholder 2"/>
          <p:cNvSpPr>
            <a:spLocks noGrp="1"/>
          </p:cNvSpPr>
          <p:nvPr>
            <p:ph idx="1"/>
          </p:nvPr>
        </p:nvSpPr>
        <p:spPr>
          <a:xfrm>
            <a:off x="452251" y="531428"/>
            <a:ext cx="8596668" cy="3880773"/>
          </a:xfrm>
        </p:spPr>
        <p:txBody>
          <a:bodyPr/>
          <a:lstStyle/>
          <a:p>
            <a:r>
              <a:rPr lang="en-US" dirty="0" smtClean="0"/>
              <a:t>Word Cloud for each topic</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51" y="863600"/>
            <a:ext cx="8991600" cy="5994400"/>
          </a:xfrm>
          <a:prstGeom prst="rect">
            <a:avLst/>
          </a:prstGeom>
        </p:spPr>
      </p:pic>
    </p:spTree>
    <p:extLst>
      <p:ext uri="{BB962C8B-B14F-4D97-AF65-F5344CB8AC3E}">
        <p14:creationId xmlns:p14="http://schemas.microsoft.com/office/powerpoint/2010/main" val="1312313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928</TotalTime>
  <Words>670</Words>
  <Application>Microsoft Macintosh PowerPoint</Application>
  <PresentationFormat>Widescreen</PresentationFormat>
  <Paragraphs>143</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Cambria Math</vt:lpstr>
      <vt:lpstr>Trebuchet MS</vt:lpstr>
      <vt:lpstr>Wingdings 3</vt:lpstr>
      <vt:lpstr>华文新魏</vt:lpstr>
      <vt:lpstr>Arial</vt:lpstr>
      <vt:lpstr>Facet</vt:lpstr>
      <vt:lpstr>ADS Project 4:  Words for Music</vt:lpstr>
      <vt:lpstr>Headlines:</vt:lpstr>
      <vt:lpstr>Step 1  Topic Modeling </vt:lpstr>
      <vt:lpstr>Step 1  Topic Modeling </vt:lpstr>
      <vt:lpstr>Step 1  Topic Modeling</vt:lpstr>
      <vt:lpstr>Step 1  Topic Modeling</vt:lpstr>
      <vt:lpstr>Step 1  Topic Modeling</vt:lpstr>
      <vt:lpstr>Step 1  Topic Modeling</vt:lpstr>
      <vt:lpstr>Step 1  Topic Modeling</vt:lpstr>
      <vt:lpstr>Step 2 Feature Extraction</vt:lpstr>
      <vt:lpstr>Step 2 Feature Extraction </vt:lpstr>
      <vt:lpstr>Step 2 Feature Extraction</vt:lpstr>
      <vt:lpstr>Step 3 Make prediction using Multinomial regression </vt:lpstr>
      <vt:lpstr>Step 3 Make prediction using Multinomial regression </vt:lpstr>
      <vt:lpstr>Step 3 Make prediction using Multinomial regression </vt:lpstr>
      <vt:lpstr>Step 3 Make prediction using Multinomial regression </vt:lpstr>
      <vt:lpstr>Step 3 Make prediction using Multinomial regression </vt:lpstr>
      <vt:lpstr>Step 3 Make prediction using Multinomial regression </vt:lpstr>
      <vt:lpstr>THANK YOU FOR LISTENING!  Any 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Project 4: Feature2music</dc:title>
  <dc:creator>Office User168</dc:creator>
  <cp:lastModifiedBy>Office User168</cp:lastModifiedBy>
  <cp:revision>60</cp:revision>
  <dcterms:created xsi:type="dcterms:W3CDTF">2016-11-16T03:47:31Z</dcterms:created>
  <dcterms:modified xsi:type="dcterms:W3CDTF">2016-11-16T20:05:55Z</dcterms:modified>
</cp:coreProperties>
</file>