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A3D971-BD08-4105-986D-4E62801DB796}" type="slidenum">
              <a:rPr kumimoji="0" lang="en-US" altLang="zh-CN" b="0" i="0" kern="1200" cap="none" spc="0" normalizeH="0" baseline="0" noProof="0" smtClean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b="0" i="0" kern="1200" cap="none" spc="0" normalizeH="0" baseline="0" noProof="0" smtClean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0210" y="713740"/>
            <a:ext cx="9712960" cy="159893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ADS  Project 4:</a:t>
            </a:r>
            <a:br>
              <a:rPr 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Association mining of music and text</a:t>
            </a:r>
            <a:endParaRPr lang="en-US" sz="4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4876" y="3310890"/>
            <a:ext cx="9218083" cy="1752600"/>
          </a:xfrm>
        </p:spPr>
        <p:txBody>
          <a:bodyPr/>
          <a:lstStyle/>
          <a:p>
            <a:r>
              <a:rPr lang="en-US"/>
              <a:t>Presentator: Yu Qin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sym typeface="+mn-ea"/>
              </a:rPr>
              <a:t>Association Patterns</a:t>
            </a:r>
            <a:endParaRPr lang="en-US">
              <a:latin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54100"/>
            <a:ext cx="10854055" cy="4953000"/>
          </a:xfrm>
        </p:spPr>
        <p:txBody>
          <a:bodyPr/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Gradient Boosting Machine</a:t>
            </a:r>
            <a:endParaRPr 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</a:rPr>
              <a:t>Use topic cluster results as train data label</a:t>
            </a:r>
            <a:endParaRPr lang="en-US">
              <a:latin typeface="Times New Roman" panose="02020603050405020304" charset="0"/>
            </a:endParaRPr>
          </a:p>
          <a:p>
            <a:pPr marL="457200" indent="-457200"/>
            <a:endParaRPr lang="en-US">
              <a:latin typeface="Times New Roman" panose="02020603050405020304" charset="0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</a:rPr>
              <a:t>Consider multinomial distribution</a:t>
            </a:r>
            <a:endParaRPr lang="en-US">
              <a:latin typeface="Times New Roman" panose="02020603050405020304" charset="0"/>
            </a:endParaRPr>
          </a:p>
          <a:p>
            <a:pPr marL="457200" indent="-457200"/>
            <a:endParaRPr lang="en-US">
              <a:latin typeface="Times New Roman" panose="02020603050405020304" charset="0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</a:rPr>
              <a:t>Tune shrinkage=0.1 </a:t>
            </a:r>
            <a:endParaRPr lang="en-US">
              <a:latin typeface="Times New Roman" panose="02020603050405020304" charset="0"/>
            </a:endParaRPr>
          </a:p>
          <a:p>
            <a:pPr marL="457200" indent="-457200"/>
            <a:endParaRPr lang="en-US">
              <a:latin typeface="Times New Roman" panose="02020603050405020304" charset="0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</a:rPr>
              <a:t>Time cost: 144.59s</a:t>
            </a:r>
            <a:endParaRPr 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sym typeface="+mn-ea"/>
              </a:rPr>
              <a:t>Association Patterns</a:t>
            </a:r>
            <a:endParaRPr lang="en-US">
              <a:latin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521315" cy="4953000"/>
          </a:xfrm>
        </p:spPr>
        <p:txBody>
          <a:bodyPr/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Random Forest</a:t>
            </a:r>
            <a:endParaRPr 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  <a:sym typeface="+mn-ea"/>
              </a:rPr>
              <a:t>Use topic cluster results as train data label</a:t>
            </a:r>
            <a:endParaRPr lang="en-US">
              <a:latin typeface="Times New Roman" panose="02020603050405020304" charset="0"/>
              <a:sym typeface="+mn-ea"/>
            </a:endParaRPr>
          </a:p>
          <a:p>
            <a:pPr marL="457200" indent="-457200"/>
            <a:endParaRPr lang="en-US">
              <a:latin typeface="Times New Roman" panose="02020603050405020304" charset="0"/>
              <a:sym typeface="+mn-ea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  <a:sym typeface="+mn-ea"/>
              </a:rPr>
              <a:t>Cross-vaildation</a:t>
            </a:r>
            <a:endParaRPr lang="en-US">
              <a:latin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</a:rPr>
              <a:t>Time cost: 120.17s</a:t>
            </a:r>
            <a:endParaRPr lang="en-US">
              <a:latin typeface="Times New Roman" panose="02020603050405020304" charset="0"/>
            </a:endParaRPr>
          </a:p>
          <a:p>
            <a:pPr marL="457200" indent="-457200"/>
            <a:endParaRPr lang="en-US">
              <a:latin typeface="Times New Roman" panose="02020603050405020304" charset="0"/>
            </a:endParaRPr>
          </a:p>
          <a:p>
            <a:pPr marL="457200" indent="-457200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sym typeface="+mn-ea"/>
              </a:rPr>
              <a:t>Association Patterns</a:t>
            </a:r>
            <a:endParaRPr lang="en-US">
              <a:latin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460990" cy="4953000"/>
          </a:xfrm>
        </p:spPr>
        <p:txBody>
          <a:bodyPr/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Ridge Regression</a:t>
            </a:r>
            <a:endParaRPr 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</a:rPr>
              <a:t>Multi-Gaussian Method</a:t>
            </a:r>
            <a:endParaRPr 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 </a:t>
            </a:r>
            <a:r>
              <a:rPr lang="en-US" sz="2400">
                <a:latin typeface="Times New Roman" panose="02020603050405020304" charset="0"/>
              </a:rPr>
              <a:t>Use probability matrix as train data response</a:t>
            </a:r>
            <a:endParaRPr lang="en-US" sz="24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</a:rPr>
              <a:t>Tune for optimal lambda</a:t>
            </a:r>
            <a:endParaRPr lang="en-US">
              <a:latin typeface="Times New Roman" panose="02020603050405020304" charset="0"/>
            </a:endParaRPr>
          </a:p>
          <a:p>
            <a:endParaRPr lang="en-US">
              <a:latin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</a:rPr>
              <a:t>Time cost: 2518.43s + 0.95s</a:t>
            </a:r>
            <a:endParaRPr 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sym typeface="+mn-ea"/>
              </a:rPr>
              <a:t>Association Patterns</a:t>
            </a:r>
            <a:endParaRPr lang="en-US">
              <a:latin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810750" cy="4953000"/>
          </a:xfrm>
        </p:spPr>
        <p:txBody>
          <a:bodyPr/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Test Results (80% train data, 20% test data)</a:t>
            </a:r>
            <a:endParaRPr 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graphicFrame>
        <p:nvGraphicFramePr>
          <p:cNvPr id="0" name="Content Placeholder -1"/>
          <p:cNvGraphicFramePr/>
          <p:nvPr>
            <p:ph sz="half" idx="2"/>
          </p:nvPr>
        </p:nvGraphicFramePr>
        <p:xfrm>
          <a:off x="1650365" y="2910840"/>
          <a:ext cx="8162290" cy="213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365"/>
                <a:gridCol w="1126490"/>
                <a:gridCol w="1313180"/>
                <a:gridCol w="1188720"/>
                <a:gridCol w="1245235"/>
                <a:gridCol w="1091565"/>
                <a:gridCol w="1181735"/>
              </a:tblGrid>
              <a:tr h="548640">
                <a:tc>
                  <a:txBody>
                    <a:bodyPr/>
                    <a:p>
                      <a:pPr marL="0" indent="0" algn="l">
                        <a:buNone/>
                      </a:pP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Evaluation rate(mean)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Evaluation rate(median)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5% quantile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95% quantile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Variance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Training t</a:t>
                      </a: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ime cost(s)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GBM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0.</a:t>
                      </a:r>
                      <a:r>
                        <a:rPr lang="en-US"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2839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0.2</a:t>
                      </a:r>
                      <a:r>
                        <a:rPr lang="en-US"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413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0.1</a:t>
                      </a:r>
                      <a:r>
                        <a:rPr lang="en-US"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228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0.</a:t>
                      </a:r>
                      <a:r>
                        <a:rPr lang="en-US"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6331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0.0</a:t>
                      </a:r>
                      <a:r>
                        <a:rPr lang="en-US"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2960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144.59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64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Random Forest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0.</a:t>
                      </a:r>
                      <a:r>
                        <a:rPr lang="en-US"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2675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0.</a:t>
                      </a:r>
                      <a:r>
                        <a:rPr lang="en-US"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2512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0.</a:t>
                      </a:r>
                      <a:r>
                        <a:rPr lang="en-US"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1312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0.5983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0.0</a:t>
                      </a:r>
                      <a:r>
                        <a:rPr lang="en-US"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r>
                        <a:rPr lang="en-US"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148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120.17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04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Ridge regression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0.2</a:t>
                      </a:r>
                      <a:r>
                        <a:rPr lang="en-US"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438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0.</a:t>
                      </a:r>
                      <a:r>
                        <a:rPr lang="en-US"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2020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0.</a:t>
                      </a:r>
                      <a:r>
                        <a:rPr lang="en-US"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0977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0.5</a:t>
                      </a:r>
                      <a:r>
                        <a:rPr lang="en-US"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384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0.02</a:t>
                      </a:r>
                      <a:r>
                        <a:rPr lang="en-US"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321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800" b="0" u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2519.38</a:t>
                      </a:r>
                      <a:endParaRPr lang="en-US" sz="1800" b="0" u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</a:rPr>
              <a:t>Problem &amp; Way to improve</a:t>
            </a:r>
            <a:endParaRPr lang="en-US">
              <a:latin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718165" cy="4953000"/>
          </a:xfrm>
        </p:spPr>
        <p:txBody>
          <a:bodyPr/>
          <a:p>
            <a:pPr marL="457200" indent="-457200"/>
            <a:r>
              <a:rPr lang="en-US">
                <a:latin typeface="Times New Roman" panose="02020603050405020304" charset="0"/>
              </a:rPr>
              <a:t>Too many infomation loss in feature selection part</a:t>
            </a:r>
            <a:endParaRPr 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     </a:t>
            </a:r>
            <a:r>
              <a:rPr lang="en-US" sz="2400">
                <a:latin typeface="Times New Roman" panose="02020603050405020304" charset="0"/>
              </a:rPr>
              <a:t>cut-off  +  PCA</a:t>
            </a:r>
            <a:endParaRPr lang="en-US" sz="24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     </a:t>
            </a:r>
            <a:r>
              <a:rPr lang="en-US" sz="2400">
                <a:latin typeface="Times New Roman" panose="02020603050405020304" charset="0"/>
              </a:rPr>
              <a:t>KNN or other data compression methods</a:t>
            </a:r>
            <a:endParaRPr lang="en-US" sz="2400">
              <a:latin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</a:rPr>
              <a:t> Test results can be improved</a:t>
            </a:r>
            <a:endParaRPr 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     </a:t>
            </a:r>
            <a:r>
              <a:rPr lang="en-US" sz="2400">
                <a:latin typeface="Times New Roman" panose="02020603050405020304" charset="0"/>
              </a:rPr>
              <a:t>New Associated Patterns : deep learning or other supervised methods</a:t>
            </a:r>
            <a:endParaRPr lang="en-US" sz="2400">
              <a:latin typeface="Times New Roman" panose="02020603050405020304" charset="0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</a:rPr>
              <a:t>More than topic model</a:t>
            </a:r>
            <a:endParaRPr 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     </a:t>
            </a:r>
            <a:r>
              <a:rPr lang="en-US" sz="2400">
                <a:latin typeface="Times New Roman" panose="02020603050405020304" charset="0"/>
              </a:rPr>
              <a:t>N-gram model or HMM</a:t>
            </a:r>
            <a:endParaRPr lang="en-US" sz="2400">
              <a:latin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</a:rPr>
              <a:t> Sensitive test  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429875" cy="4953000"/>
          </a:xfrm>
        </p:spPr>
        <p:txBody>
          <a:bodyPr/>
          <a:p>
            <a:pPr marL="0" indent="0">
              <a:buNone/>
            </a:pPr>
            <a:r>
              <a:rPr lang="en-US" sz="8000"/>
              <a:t>           </a:t>
            </a:r>
            <a:endParaRPr lang="en-US" sz="8000"/>
          </a:p>
          <a:p>
            <a:pPr marL="0" indent="0">
              <a:buNone/>
            </a:pPr>
            <a:r>
              <a:rPr lang="en-US" sz="8000"/>
              <a:t>        </a:t>
            </a:r>
            <a:r>
              <a:rPr lang="en-US" sz="8000">
                <a:latin typeface="Times New Roman" panose="02020603050405020304" charset="0"/>
              </a:rPr>
              <a:t>    Thanks!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460990" cy="4953000"/>
          </a:xfrm>
        </p:spPr>
        <p:txBody>
          <a:bodyPr/>
          <a:p>
            <a:pPr marL="0" indent="0">
              <a:buNone/>
            </a:pPr>
            <a:r>
              <a:rPr lang="en-US" sz="8000"/>
              <a:t>          </a:t>
            </a:r>
            <a:endParaRPr lang="en-US" sz="8000"/>
          </a:p>
          <a:p>
            <a:pPr marL="0" indent="0">
              <a:buNone/>
            </a:pPr>
            <a:r>
              <a:rPr lang="en-US" sz="8000"/>
              <a:t>              </a:t>
            </a:r>
            <a:r>
              <a:rPr lang="en-US" sz="8000">
                <a:latin typeface="Times New Roman" panose="02020603050405020304" charset="0"/>
              </a:rPr>
              <a:t>Q&amp;A</a:t>
            </a:r>
            <a:endParaRPr lang="en-US" sz="80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</a:rPr>
              <a:t>Basic Information</a:t>
            </a:r>
            <a:endParaRPr lang="en-US">
              <a:latin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lang="en-US">
                <a:latin typeface="Times New Roman" panose="02020603050405020304" charset="0"/>
              </a:rPr>
              <a:t>2350 h5 files (songs) </a:t>
            </a:r>
            <a:endParaRPr 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    16 features for each song</a:t>
            </a:r>
            <a:endParaRPr 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</a:rPr>
              <a:t>Lyric matrix </a:t>
            </a:r>
            <a:endParaRPr 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    5000 words dictionary</a:t>
            </a:r>
            <a:endParaRPr lang="en-US">
              <a:latin typeface="Times New Roman" panose="02020603050405020304" charset="0"/>
            </a:endParaRPr>
          </a:p>
          <a:p>
            <a:pPr marL="457200" indent="-457200"/>
            <a:endParaRPr lang="en-US">
              <a:latin typeface="Times New Roman" panose="02020603050405020304" charset="0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</a:rPr>
              <a:t>How can we get accurate prediction from music features to lyrics?</a:t>
            </a:r>
            <a:endParaRPr 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</a:rPr>
              <a:t>Contents</a:t>
            </a:r>
            <a:endParaRPr lang="en-US">
              <a:latin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3430"/>
            <a:ext cx="10972800" cy="5979795"/>
          </a:xfrm>
        </p:spPr>
        <p:txBody>
          <a:bodyPr/>
          <a:p>
            <a:pPr marL="0" indent="0">
              <a:buNone/>
            </a:pPr>
            <a:endParaRPr lang="en-US">
              <a:latin typeface="Times New Roman" panose="02020603050405020304" charset="0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</a:rPr>
              <a:t>Topic Model: Extract infomation from lyrics</a:t>
            </a:r>
            <a:endParaRPr lang="en-US">
              <a:latin typeface="Times New Roman" panose="02020603050405020304" charset="0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</a:rPr>
              <a:t>Feature Selection</a:t>
            </a:r>
            <a:endParaRPr 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    i) Cut-off and Repeat</a:t>
            </a:r>
            <a:endParaRPr 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    ii) Dimension Subtraction :PCA</a:t>
            </a:r>
            <a:endParaRPr lang="en-US">
              <a:latin typeface="Times New Roman" panose="02020603050405020304" charset="0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</a:rPr>
              <a:t>Associated Patterns</a:t>
            </a:r>
            <a:endParaRPr 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    i) Gradient Boosting Machine</a:t>
            </a:r>
            <a:endParaRPr 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    ii) Ridge Regression</a:t>
            </a:r>
            <a:endParaRPr 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    iii) Random Forest</a:t>
            </a:r>
            <a:endParaRPr lang="en-US">
              <a:latin typeface="Times New Roman" panose="02020603050405020304" charset="0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</a:rPr>
              <a:t>Problem &amp; Way to improve</a:t>
            </a:r>
            <a:endParaRPr 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</a:rPr>
              <a:t>Topic Model</a:t>
            </a:r>
            <a:endParaRPr lang="en-US">
              <a:latin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/>
          <a:p>
            <a:pPr marL="457200" indent="-457200"/>
            <a:r>
              <a:rPr lang="en-US">
                <a:latin typeface="Times New Roman" panose="02020603050405020304" charset="0"/>
              </a:rPr>
              <a:t>Delete some words, use 4973 words in total</a:t>
            </a:r>
            <a:endParaRPr lang="en-US">
              <a:latin typeface="Times New Roman" panose="02020603050405020304" charset="0"/>
            </a:endParaRPr>
          </a:p>
          <a:p>
            <a:pPr marL="457200" indent="-457200"/>
            <a:endParaRPr lang="en-US">
              <a:latin typeface="Times New Roman" panose="02020603050405020304" charset="0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</a:rPr>
              <a:t>Bulid 20-topics topic model, with Latent Dirichlet Allocation &amp; Gibbs method</a:t>
            </a:r>
            <a:endParaRPr lang="en-US">
              <a:latin typeface="Times New Roman" panose="02020603050405020304" charset="0"/>
            </a:endParaRPr>
          </a:p>
          <a:p>
            <a:pPr marL="457200" indent="-457200"/>
            <a:endParaRPr lang="en-US">
              <a:latin typeface="Times New Roman" panose="02020603050405020304" charset="0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</a:rPr>
              <a:t>Caculate probability matrixs</a:t>
            </a:r>
            <a:endParaRPr 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     </a:t>
            </a:r>
            <a:r>
              <a:rPr lang="en-US" sz="2400">
                <a:latin typeface="Times New Roman" panose="02020603050405020304" charset="0"/>
              </a:rPr>
              <a:t>every word for each topic, 4973</a:t>
            </a:r>
            <a:r>
              <a:rPr lang="en-US" sz="2400">
                <a:latin typeface="Times New Roman" panose="02020603050405020304" charset="0"/>
                <a:cs typeface="Arial" panose="020B0604020202020204" pitchFamily="34" charset="0"/>
              </a:rPr>
              <a:t>×20</a:t>
            </a:r>
            <a:endParaRPr lang="en-US" sz="2400">
              <a:latin typeface="Times New Roman" panose="0202060305040502030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</a:rPr>
              <a:t>       every topic for each song, 20</a:t>
            </a:r>
            <a:r>
              <a:rPr lang="en-US" sz="2400">
                <a:latin typeface="Times New Roman" panose="02020603050405020304" charset="0"/>
                <a:cs typeface="Arial" panose="020B0604020202020204" pitchFamily="34" charset="0"/>
              </a:rPr>
              <a:t>×2350</a:t>
            </a:r>
            <a:endParaRPr lang="en-US" sz="2400">
              <a:latin typeface="Times New Roman" panose="0202060305040502030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charset="0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</a:rPr>
              <a:t>Expected results are linear combinations of 20 topics</a:t>
            </a:r>
            <a:endParaRPr 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sym typeface="+mn-ea"/>
              </a:rPr>
              <a:t>Feature Selection</a:t>
            </a:r>
            <a:endParaRPr lang="en-US">
              <a:latin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First-cut</a:t>
            </a:r>
            <a:endParaRPr 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/>
          </a:p>
          <a:p>
            <a:endParaRPr lang="en-US" sz="2400">
              <a:latin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</a:rPr>
              <a:t>Only use</a:t>
            </a:r>
            <a:r>
              <a:rPr lang="en-US" sz="2400"/>
              <a:t> </a:t>
            </a:r>
            <a:r>
              <a:rPr lang="en-US" sz="2400" b="1"/>
              <a:t>"segments_loudness_max”,"segments_loudness_max_time", "segments_loudness_start", "segments_pitches", "segments_start", "segments_timbre"</a:t>
            </a:r>
            <a:r>
              <a:rPr lang="en-US" sz="2400"/>
              <a:t> </a:t>
            </a:r>
            <a:r>
              <a:rPr lang="en-US" sz="2400">
                <a:latin typeface="Times New Roman" panose="02020603050405020304" charset="0"/>
              </a:rPr>
              <a:t>features for each song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</a:rPr>
              <a:t>Feature Selection</a:t>
            </a:r>
            <a:endParaRPr lang="en-US">
              <a:latin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6205"/>
            <a:ext cx="10972800" cy="4953000"/>
          </a:xfrm>
        </p:spPr>
        <p:txBody>
          <a:bodyPr/>
          <a:p>
            <a:r>
              <a:rPr lang="en-US">
                <a:latin typeface="Times New Roman" panose="02020603050405020304" charset="0"/>
              </a:rPr>
              <a:t>Use cut-off or repeat method to make every length of feature of every song is 1375</a:t>
            </a:r>
            <a:endParaRPr 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      </a:t>
            </a:r>
            <a:r>
              <a:rPr lang="en-US" sz="2400">
                <a:latin typeface="Times New Roman" panose="02020603050405020304" charset="0"/>
              </a:rPr>
              <a:t>5%-95% quantile of the feature length is 340.75-1375</a:t>
            </a:r>
            <a:endParaRPr lang="en-US" sz="2400">
              <a:latin typeface="Times New Roman" panose="02020603050405020304" charset="0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</a:rPr>
              <a:t>Treat the matrix-value feature as several individual features</a:t>
            </a:r>
            <a:endParaRPr lang="en-US">
              <a:latin typeface="Times New Roman" panose="02020603050405020304" charset="0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</a:rPr>
              <a:t>28</a:t>
            </a:r>
            <a:r>
              <a:rPr lang="en-US">
                <a:latin typeface="Times New Roman" panose="02020603050405020304" charset="0"/>
                <a:cs typeface="Arial" panose="020B0604020202020204" pitchFamily="34" charset="0"/>
              </a:rPr>
              <a:t>×1375 matrix for each song</a:t>
            </a:r>
            <a:endParaRPr lang="en-US">
              <a:latin typeface="Times New Roman" panose="02020603050405020304" charset="0"/>
              <a:cs typeface="Arial" panose="020B0604020202020204" pitchFamily="34" charset="0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</a:rPr>
              <a:t>Model fitting requirement</a:t>
            </a:r>
            <a:endParaRPr lang="en-US">
              <a:latin typeface="Times New Roman" panose="02020603050405020304" charset="0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</a:rPr>
              <a:t>Remain most of the infomation    </a:t>
            </a:r>
            <a:endParaRPr 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sym typeface="+mn-ea"/>
              </a:rPr>
              <a:t>Feature Selection</a:t>
            </a:r>
            <a:endParaRPr lang="en-US">
              <a:latin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PCA Method</a:t>
            </a:r>
            <a:endParaRPr 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  </a:t>
            </a:r>
            <a:r>
              <a:rPr lang="en-US" sz="2400">
                <a:latin typeface="Times New Roman" panose="02020603050405020304" charset="0"/>
              </a:rPr>
              <a:t>Use the first principle component only for each song</a:t>
            </a:r>
            <a:endParaRPr lang="en-US" sz="2400">
              <a:latin typeface="Times New Roman" panose="02020603050405020304" charset="0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</a:rPr>
              <a:t>Time-cost &amp; Infomation  trade-off</a:t>
            </a:r>
            <a:endParaRPr lang="en-US">
              <a:latin typeface="Times New Roman" panose="02020603050405020304" charset="0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</a:rPr>
              <a:t>Space limitation</a:t>
            </a:r>
            <a:endParaRPr lang="en-US">
              <a:latin typeface="Times New Roman" panose="02020603050405020304" charset="0"/>
            </a:endParaRPr>
          </a:p>
          <a:p>
            <a:pPr marL="457200" indent="-457200"/>
            <a:r>
              <a:rPr lang="en-US">
                <a:latin typeface="Times New Roman" panose="02020603050405020304" charset="0"/>
              </a:rPr>
              <a:t>2350</a:t>
            </a:r>
            <a:r>
              <a:rPr lang="en-US">
                <a:latin typeface="Times New Roman" panose="02020603050405020304" charset="0"/>
                <a:cs typeface="Arial" panose="020B0604020202020204" pitchFamily="34" charset="0"/>
              </a:rPr>
              <a:t>×1375 matrix as observation matrix </a:t>
            </a:r>
            <a:endParaRPr lang="en-US">
              <a:latin typeface="Times New Roman" panose="0202060305040502030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PCA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94400" y="1752600"/>
            <a:ext cx="5588635" cy="36455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sym typeface="+mn-ea"/>
              </a:rPr>
              <a:t>Feature Selection</a:t>
            </a:r>
            <a:endParaRPr lang="en-US">
              <a:latin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89990"/>
            <a:ext cx="10309860" cy="4953000"/>
          </a:xfrm>
        </p:spPr>
        <p:txBody>
          <a:bodyPr/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h5 file(song)</a:t>
            </a:r>
            <a:endParaRPr 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           </a:t>
            </a:r>
            <a:endParaRPr 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 </a:t>
            </a:r>
            <a:r>
              <a:rPr lang="en-US" sz="1800">
                <a:latin typeface="Times New Roman" panose="02020603050405020304" charset="0"/>
              </a:rPr>
              <a:t> </a:t>
            </a:r>
            <a:r>
              <a:rPr lang="en-US" sz="1600">
                <a:latin typeface="Times New Roman" panose="02020603050405020304" charset="0"/>
              </a:rPr>
              <a:t>First-cut</a:t>
            </a:r>
            <a:r>
              <a:rPr lang="en-US">
                <a:latin typeface="Times New Roman" panose="02020603050405020304" charset="0"/>
              </a:rPr>
              <a:t>      6 features     </a:t>
            </a:r>
            <a:r>
              <a:rPr lang="en-US" sz="1800">
                <a:latin typeface="Times New Roman" panose="02020603050405020304" charset="0"/>
              </a:rPr>
              <a:t>cut-off &amp;repeat</a:t>
            </a:r>
            <a:r>
              <a:rPr lang="en-US">
                <a:latin typeface="Times New Roman" panose="02020603050405020304" charset="0"/>
              </a:rPr>
              <a:t>  28</a:t>
            </a:r>
            <a:r>
              <a:rPr lang="en-US">
                <a:latin typeface="Times New Roman" panose="02020603050405020304" charset="0"/>
                <a:cs typeface="Arial" panose="020B0604020202020204" pitchFamily="34" charset="0"/>
              </a:rPr>
              <a:t>×1375 matrix</a:t>
            </a:r>
            <a:endParaRPr lang="en-US">
              <a:latin typeface="Times New Roman" panose="0202060305040502030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Arial" panose="020B0604020202020204" pitchFamily="34" charset="0"/>
              </a:rPr>
              <a:t>   </a:t>
            </a:r>
            <a:r>
              <a:rPr lang="en-US" sz="1600">
                <a:latin typeface="Times New Roman" panose="02020603050405020304" charset="0"/>
                <a:cs typeface="Arial" panose="020B0604020202020204" pitchFamily="34" charset="0"/>
              </a:rPr>
              <a:t>PCA</a:t>
            </a:r>
            <a:r>
              <a:rPr lang="en-US">
                <a:latin typeface="Times New Roman" panose="02020603050405020304" charset="0"/>
                <a:cs typeface="Arial" panose="020B0604020202020204" pitchFamily="34" charset="0"/>
              </a:rPr>
              <a:t>      1×1375 vector</a:t>
            </a:r>
            <a:endParaRPr lang="en-US">
              <a:latin typeface="Times New Roman" panose="0202060305040502030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cs typeface="Arial" panose="020B0604020202020204" pitchFamily="34" charset="0"/>
              </a:rPr>
              <a:t> </a:t>
            </a:r>
            <a:endParaRPr 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cs typeface="Arial" panose="020B0604020202020204" pitchFamily="34" charset="0"/>
              </a:rPr>
              <a:t>         </a:t>
            </a:r>
            <a:r>
              <a:rPr lang="en-US">
                <a:latin typeface="Times New Roman" panose="02020603050405020304" charset="0"/>
                <a:cs typeface="Arial" panose="020B0604020202020204" pitchFamily="34" charset="0"/>
              </a:rPr>
              <a:t>  2350×1375 observation matrix</a:t>
            </a:r>
            <a:endParaRPr lang="en-US">
              <a:latin typeface="Times New Roman" panose="0202060305040502030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9600" y="2560320"/>
            <a:ext cx="125412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Straight Arrow Connector 5"/>
          <p:cNvCxnSpPr/>
          <p:nvPr/>
        </p:nvCxnSpPr>
        <p:spPr>
          <a:xfrm>
            <a:off x="4275455" y="2560320"/>
            <a:ext cx="125412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Straight Arrow Connector 6"/>
          <p:cNvCxnSpPr/>
          <p:nvPr/>
        </p:nvCxnSpPr>
        <p:spPr>
          <a:xfrm>
            <a:off x="609600" y="3666490"/>
            <a:ext cx="125412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Right Arrow 7"/>
          <p:cNvSpPr/>
          <p:nvPr/>
        </p:nvSpPr>
        <p:spPr>
          <a:xfrm>
            <a:off x="609600" y="5325110"/>
            <a:ext cx="1254125" cy="46799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</a:rPr>
              <a:t>Association Patterns</a:t>
            </a:r>
            <a:endParaRPr lang="en-US">
              <a:latin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55045" cy="4953000"/>
          </a:xfrm>
        </p:spPr>
        <p:txBody>
          <a:bodyPr/>
          <a:p>
            <a:endParaRPr lang="en-US"/>
          </a:p>
          <a:p>
            <a:r>
              <a:rPr lang="en-US">
                <a:latin typeface="Times New Roman" panose="02020603050405020304" charset="0"/>
              </a:rPr>
              <a:t>Unbalanced number of parameters &amp; number of observations</a:t>
            </a:r>
            <a:endParaRPr 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</a:rPr>
              <a:t>  </a:t>
            </a:r>
            <a:r>
              <a:rPr lang="en-US" sz="2400">
                <a:latin typeface="Times New Roman" panose="02020603050405020304" charset="0"/>
              </a:rPr>
              <a:t>  n/p &lt;5</a:t>
            </a:r>
            <a:endParaRPr lang="en-US" sz="24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</a:rPr>
              <a:t>Gradient Boosting Machine, Random Forest &amp; Ridge Regression</a:t>
            </a:r>
            <a:endParaRPr lang="en-US">
              <a:latin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charset="0"/>
              </a:rPr>
              <a:t>   </a:t>
            </a:r>
            <a:r>
              <a:rPr lang="en-US" sz="2400">
                <a:latin typeface="Times New Roman" panose="02020603050405020304" charset="0"/>
              </a:rPr>
              <a:t>Predict results are probabilitity vectors for fitting all 20 topics</a:t>
            </a:r>
            <a:endParaRPr lang="en-US" sz="24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2921</Words>
  <Application>WPS Presentation</Application>
  <PresentationFormat>Widescreen</PresentationFormat>
  <Paragraphs>199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Microsoft YaHei</vt:lpstr>
      <vt:lpstr>Calibri</vt:lpstr>
      <vt:lpstr>1_Gear Drives</vt:lpstr>
      <vt:lpstr>ADS  Project 4: Association mining of music and text</vt:lpstr>
      <vt:lpstr>Basic Information</vt:lpstr>
      <vt:lpstr>Contents</vt:lpstr>
      <vt:lpstr>Topic Model</vt:lpstr>
      <vt:lpstr>Feature Selection</vt:lpstr>
      <vt:lpstr>Feature Selection</vt:lpstr>
      <vt:lpstr>Feature Selection</vt:lpstr>
      <vt:lpstr>Feature Selection</vt:lpstr>
      <vt:lpstr>Association Patterns</vt:lpstr>
      <vt:lpstr>Association Patterns</vt:lpstr>
      <vt:lpstr>Association Patterns</vt:lpstr>
      <vt:lpstr>Association Patterns</vt:lpstr>
      <vt:lpstr>Association Patterns</vt:lpstr>
      <vt:lpstr>Problem &amp; Way to improve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ADS:  Project 4 Association mining of music and text</dc:title>
  <dc:creator/>
  <cp:lastModifiedBy>Owner</cp:lastModifiedBy>
  <cp:revision>19</cp:revision>
  <dcterms:created xsi:type="dcterms:W3CDTF">2016-11-16T03:32:00Z</dcterms:created>
  <dcterms:modified xsi:type="dcterms:W3CDTF">2016-11-18T07:51:58Z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1033-10.1.0.5785</vt:lpwstr>
  </property>
</Properties>
</file>