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A4CE5-2874-45BE-8B8B-754EF6A1DD97}" type="doc">
      <dgm:prSet loTypeId="urn:microsoft.com/office/officeart/2005/8/layout/l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584DD6B-1F64-4F5E-9FCF-4A7DFBAF715E}">
      <dgm:prSet phldrT="[Text]" custT="1"/>
      <dgm:spPr>
        <a:solidFill>
          <a:schemeClr val="accent1"/>
        </a:solidFill>
      </dgm:spPr>
      <dgm:t>
        <a:bodyPr/>
        <a:lstStyle/>
        <a:p>
          <a:pPr algn="ctr"/>
          <a:r>
            <a:rPr lang="en-US" sz="2000" dirty="0" smtClean="0"/>
            <a:t>Super Large Data Set</a:t>
          </a:r>
          <a:endParaRPr lang="en-US" sz="2000" dirty="0"/>
        </a:p>
      </dgm:t>
    </dgm:pt>
    <dgm:pt modelId="{8B3AD954-DC5B-4A58-B4B5-D39B2370FC89}" type="parTrans" cxnId="{F533184F-459E-419D-BF43-923FB12C92E5}">
      <dgm:prSet/>
      <dgm:spPr/>
      <dgm:t>
        <a:bodyPr/>
        <a:lstStyle/>
        <a:p>
          <a:endParaRPr lang="en-US" sz="2000"/>
        </a:p>
      </dgm:t>
    </dgm:pt>
    <dgm:pt modelId="{DB565F65-735B-48FA-A01D-230E517B16F4}" type="sibTrans" cxnId="{F533184F-459E-419D-BF43-923FB12C92E5}">
      <dgm:prSet/>
      <dgm:spPr/>
      <dgm:t>
        <a:bodyPr/>
        <a:lstStyle/>
        <a:p>
          <a:endParaRPr lang="en-US" sz="2000"/>
        </a:p>
      </dgm:t>
    </dgm:pt>
    <dgm:pt modelId="{7A421019-2682-4D67-8CD7-34D97E1836BA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sz="2000" dirty="0" smtClean="0"/>
            <a:t>Sampling</a:t>
          </a:r>
          <a:endParaRPr lang="en-US" sz="2000" dirty="0"/>
        </a:p>
      </dgm:t>
    </dgm:pt>
    <dgm:pt modelId="{998AC3B6-5C5A-4F07-A691-76C482067E09}" type="parTrans" cxnId="{93FA565E-C6FD-4DEB-83D6-14799E6B558D}">
      <dgm:prSet/>
      <dgm:spPr/>
      <dgm:t>
        <a:bodyPr/>
        <a:lstStyle/>
        <a:p>
          <a:endParaRPr lang="en-US" sz="2000"/>
        </a:p>
      </dgm:t>
    </dgm:pt>
    <dgm:pt modelId="{6933EE7A-F828-4403-B780-989E698E7920}" type="sibTrans" cxnId="{93FA565E-C6FD-4DEB-83D6-14799E6B558D}">
      <dgm:prSet/>
      <dgm:spPr/>
      <dgm:t>
        <a:bodyPr/>
        <a:lstStyle/>
        <a:p>
          <a:endParaRPr lang="en-US" sz="2000"/>
        </a:p>
      </dgm:t>
    </dgm:pt>
    <dgm:pt modelId="{99E2CE6A-3388-4A6C-8667-AFD5AACCF07C}">
      <dgm:prSet phldrT="[Text]" custT="1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sz="2000" b="1" dirty="0" smtClean="0"/>
            <a:t>13 million to 1 million</a:t>
          </a:r>
          <a:endParaRPr lang="en-US" sz="2000" b="1" dirty="0"/>
        </a:p>
      </dgm:t>
    </dgm:pt>
    <dgm:pt modelId="{C9E0F74C-28E6-4B19-BF51-4CED10D6C205}" type="parTrans" cxnId="{9F74C59A-FB6E-45EB-B0BF-B2D603914ECA}">
      <dgm:prSet/>
      <dgm:spPr/>
      <dgm:t>
        <a:bodyPr/>
        <a:lstStyle/>
        <a:p>
          <a:endParaRPr lang="en-US" sz="2000"/>
        </a:p>
      </dgm:t>
    </dgm:pt>
    <dgm:pt modelId="{612CF0E1-8A3C-4111-804D-C5A8CD833D0C}" type="sibTrans" cxnId="{9F74C59A-FB6E-45EB-B0BF-B2D603914ECA}">
      <dgm:prSet/>
      <dgm:spPr/>
      <dgm:t>
        <a:bodyPr/>
        <a:lstStyle/>
        <a:p>
          <a:endParaRPr lang="en-US" sz="2000"/>
        </a:p>
      </dgm:t>
    </dgm:pt>
    <dgm:pt modelId="{619AB162-C2ED-4CB4-A502-C2748F8AF810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000" dirty="0" smtClean="0"/>
            <a:t>Empty </a:t>
          </a:r>
          <a:r>
            <a:rPr lang="en-US" sz="2000" dirty="0" smtClean="0"/>
            <a:t>Strings:  </a:t>
          </a:r>
          <a:r>
            <a:rPr lang="en-US" sz="2000" dirty="0" smtClean="0"/>
            <a:t>“”</a:t>
          </a:r>
          <a:endParaRPr lang="en-US" sz="2000" dirty="0"/>
        </a:p>
      </dgm:t>
    </dgm:pt>
    <dgm:pt modelId="{555AF952-B6C3-4CF1-88BE-31E1B7344BFE}" type="parTrans" cxnId="{E34D242A-987D-4682-A9B4-44DAF12617D1}">
      <dgm:prSet/>
      <dgm:spPr/>
      <dgm:t>
        <a:bodyPr/>
        <a:lstStyle/>
        <a:p>
          <a:endParaRPr lang="en-US" sz="2000"/>
        </a:p>
      </dgm:t>
    </dgm:pt>
    <dgm:pt modelId="{FB70554B-75AF-436B-BBA3-5A745BEBB83B}" type="sibTrans" cxnId="{E34D242A-987D-4682-A9B4-44DAF12617D1}">
      <dgm:prSet/>
      <dgm:spPr/>
      <dgm:t>
        <a:bodyPr/>
        <a:lstStyle/>
        <a:p>
          <a:endParaRPr lang="en-US" sz="2000"/>
        </a:p>
      </dgm:t>
    </dgm:pt>
    <dgm:pt modelId="{985EA67A-E938-4F0C-990E-3344B76FC652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sz="2000" dirty="0" smtClean="0"/>
            <a:t>Treating as one factor level</a:t>
          </a:r>
          <a:endParaRPr lang="en-US" sz="2000" dirty="0"/>
        </a:p>
      </dgm:t>
    </dgm:pt>
    <dgm:pt modelId="{616446BD-DB4E-41C0-BBAF-3F257638F80D}" type="parTrans" cxnId="{48FD2C5E-6E7B-4381-9672-BB11171D6708}">
      <dgm:prSet/>
      <dgm:spPr/>
      <dgm:t>
        <a:bodyPr/>
        <a:lstStyle/>
        <a:p>
          <a:endParaRPr lang="en-US" sz="2000"/>
        </a:p>
      </dgm:t>
    </dgm:pt>
    <dgm:pt modelId="{440A0EE7-8763-4BD8-B891-622EF6324F0B}" type="sibTrans" cxnId="{48FD2C5E-6E7B-4381-9672-BB11171D6708}">
      <dgm:prSet/>
      <dgm:spPr/>
      <dgm:t>
        <a:bodyPr/>
        <a:lstStyle/>
        <a:p>
          <a:endParaRPr lang="en-US" sz="2000"/>
        </a:p>
      </dgm:t>
    </dgm:pt>
    <dgm:pt modelId="{A3FF1605-C036-4CE7-82F2-77A6A36CA280}">
      <dgm:prSet phldrT="[Text]" custT="1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sz="2000" b="1" dirty="0" smtClean="0"/>
            <a:t>Assign “unknown”</a:t>
          </a:r>
          <a:endParaRPr lang="en-US" sz="2000" b="1" dirty="0"/>
        </a:p>
      </dgm:t>
    </dgm:pt>
    <dgm:pt modelId="{49542B1F-CB2A-42AF-8A64-2ACD498F4D99}" type="parTrans" cxnId="{9C71E0C8-3991-4A44-8C6B-3A6F4D27A1AC}">
      <dgm:prSet/>
      <dgm:spPr/>
      <dgm:t>
        <a:bodyPr/>
        <a:lstStyle/>
        <a:p>
          <a:endParaRPr lang="en-US" sz="2000"/>
        </a:p>
      </dgm:t>
    </dgm:pt>
    <dgm:pt modelId="{61FB6F09-6BCB-4CCD-993B-85E540664B1A}" type="sibTrans" cxnId="{9C71E0C8-3991-4A44-8C6B-3A6F4D27A1AC}">
      <dgm:prSet/>
      <dgm:spPr/>
      <dgm:t>
        <a:bodyPr/>
        <a:lstStyle/>
        <a:p>
          <a:endParaRPr lang="en-US" sz="2000"/>
        </a:p>
      </dgm:t>
    </dgm:pt>
    <dgm:pt modelId="{94E3E1DB-2EEE-4A82-8A15-BB64A9EF7F9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000" dirty="0" smtClean="0"/>
            <a:t>Missing </a:t>
          </a:r>
          <a:r>
            <a:rPr lang="en-US" sz="2000" dirty="0" smtClean="0"/>
            <a:t>Values: NA</a:t>
          </a:r>
          <a:endParaRPr lang="en-US" sz="2000" dirty="0"/>
        </a:p>
      </dgm:t>
    </dgm:pt>
    <dgm:pt modelId="{56661758-58E9-4D90-A94D-150C180CB2F2}" type="parTrans" cxnId="{F2B50D1D-CC09-4F58-AB79-A4950B75CD09}">
      <dgm:prSet/>
      <dgm:spPr/>
      <dgm:t>
        <a:bodyPr/>
        <a:lstStyle/>
        <a:p>
          <a:endParaRPr lang="en-US" sz="2000"/>
        </a:p>
      </dgm:t>
    </dgm:pt>
    <dgm:pt modelId="{FF3DEEBE-4904-4E0C-990D-8E49025D3FFE}" type="sibTrans" cxnId="{F2B50D1D-CC09-4F58-AB79-A4950B75CD09}">
      <dgm:prSet/>
      <dgm:spPr/>
      <dgm:t>
        <a:bodyPr/>
        <a:lstStyle/>
        <a:p>
          <a:endParaRPr lang="en-US" sz="2000"/>
        </a:p>
      </dgm:t>
    </dgm:pt>
    <dgm:pt modelId="{90D5E72D-0BDE-4C42-B32F-59BC46B479EA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sz="2000" dirty="0" smtClean="0"/>
            <a:t>Filling case by case</a:t>
          </a:r>
          <a:endParaRPr lang="en-US" sz="2000" dirty="0"/>
        </a:p>
      </dgm:t>
    </dgm:pt>
    <dgm:pt modelId="{AB581CB5-CC98-47C2-ABEF-28E7BF1E1C78}" type="parTrans" cxnId="{2034EA23-4EE0-4CC0-B974-B1FA6E86E834}">
      <dgm:prSet/>
      <dgm:spPr/>
      <dgm:t>
        <a:bodyPr/>
        <a:lstStyle/>
        <a:p>
          <a:endParaRPr lang="en-US" sz="2000"/>
        </a:p>
      </dgm:t>
    </dgm:pt>
    <dgm:pt modelId="{AD816D75-A856-4CCD-9654-5F3D7BF4F94B}" type="sibTrans" cxnId="{2034EA23-4EE0-4CC0-B974-B1FA6E86E834}">
      <dgm:prSet/>
      <dgm:spPr/>
      <dgm:t>
        <a:bodyPr/>
        <a:lstStyle/>
        <a:p>
          <a:endParaRPr lang="en-US" sz="2000"/>
        </a:p>
      </dgm:t>
    </dgm:pt>
    <dgm:pt modelId="{80B72B94-B7B9-4340-8550-226AB3F20D27}">
      <dgm:prSet phldrT="[Text]" custT="1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sz="2000" b="1" dirty="0" smtClean="0"/>
            <a:t>11 Columns,</a:t>
          </a:r>
        </a:p>
        <a:p>
          <a:r>
            <a:rPr lang="en-US" sz="2000" b="1" dirty="0" smtClean="0"/>
            <a:t>by observations</a:t>
          </a:r>
        </a:p>
      </dgm:t>
    </dgm:pt>
    <dgm:pt modelId="{BA6B4A88-F079-40E2-A25F-AE022F2B55A3}" type="parTrans" cxnId="{F8B2E9A4-C754-40F7-9829-D46F970E0B38}">
      <dgm:prSet/>
      <dgm:spPr/>
      <dgm:t>
        <a:bodyPr/>
        <a:lstStyle/>
        <a:p>
          <a:endParaRPr lang="en-US" sz="2000"/>
        </a:p>
      </dgm:t>
    </dgm:pt>
    <dgm:pt modelId="{E153ED8F-AB36-46AF-80C3-29E8C9E082F0}" type="sibTrans" cxnId="{F8B2E9A4-C754-40F7-9829-D46F970E0B38}">
      <dgm:prSet/>
      <dgm:spPr/>
      <dgm:t>
        <a:bodyPr/>
        <a:lstStyle/>
        <a:p>
          <a:endParaRPr lang="en-US" sz="2000"/>
        </a:p>
      </dgm:t>
    </dgm:pt>
    <dgm:pt modelId="{394C53F2-244A-4609-BA6A-AAB140BDD99A}" type="pres">
      <dgm:prSet presAssocID="{2ADA4CE5-2874-45BE-8B8B-754EF6A1DD9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25CF95-7448-49D0-B20C-1E015A9DA931}" type="pres">
      <dgm:prSet presAssocID="{3584DD6B-1F64-4F5E-9FCF-4A7DFBAF715E}" presName="horFlow" presStyleCnt="0"/>
      <dgm:spPr/>
    </dgm:pt>
    <dgm:pt modelId="{8DB81C55-29A6-4713-8408-791818A53E3F}" type="pres">
      <dgm:prSet presAssocID="{3584DD6B-1F64-4F5E-9FCF-4A7DFBAF715E}" presName="bigChev" presStyleLbl="node1" presStyleIdx="0" presStyleCnt="3" custScaleX="179811"/>
      <dgm:spPr/>
      <dgm:t>
        <a:bodyPr/>
        <a:lstStyle/>
        <a:p>
          <a:endParaRPr lang="en-US"/>
        </a:p>
      </dgm:t>
    </dgm:pt>
    <dgm:pt modelId="{5DFF4050-4C27-4F2F-AAF8-9B28A201D5B2}" type="pres">
      <dgm:prSet presAssocID="{998AC3B6-5C5A-4F07-A691-76C482067E09}" presName="parTrans" presStyleCnt="0"/>
      <dgm:spPr/>
    </dgm:pt>
    <dgm:pt modelId="{0D67CB48-9C6F-4129-AED7-6C9CC5670E9D}" type="pres">
      <dgm:prSet presAssocID="{7A421019-2682-4D67-8CD7-34D97E1836BA}" presName="node" presStyleLbl="alignAccFollowNode1" presStyleIdx="0" presStyleCnt="6" custScaleX="180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EF166-70F3-4FCF-9F72-C7267ED40B7F}" type="pres">
      <dgm:prSet presAssocID="{6933EE7A-F828-4403-B780-989E698E7920}" presName="sibTrans" presStyleCnt="0"/>
      <dgm:spPr/>
    </dgm:pt>
    <dgm:pt modelId="{FDEE3C3C-52F3-4BC4-9D8E-4CABD2139FEB}" type="pres">
      <dgm:prSet presAssocID="{99E2CE6A-3388-4A6C-8667-AFD5AACCF07C}" presName="node" presStyleLbl="alignAccFollowNode1" presStyleIdx="1" presStyleCnt="6" custScaleX="1892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04C99-DA71-4C51-9F92-ABD8201B1E17}" type="pres">
      <dgm:prSet presAssocID="{3584DD6B-1F64-4F5E-9FCF-4A7DFBAF715E}" presName="vSp" presStyleCnt="0"/>
      <dgm:spPr/>
    </dgm:pt>
    <dgm:pt modelId="{ECEF9595-E3B5-4D12-9966-29B9743B79A7}" type="pres">
      <dgm:prSet presAssocID="{619AB162-C2ED-4CB4-A502-C2748F8AF810}" presName="horFlow" presStyleCnt="0"/>
      <dgm:spPr/>
    </dgm:pt>
    <dgm:pt modelId="{C0C60CE8-C63A-4F2C-B3A5-48EFF7E9BA27}" type="pres">
      <dgm:prSet presAssocID="{619AB162-C2ED-4CB4-A502-C2748F8AF810}" presName="bigChev" presStyleLbl="node1" presStyleIdx="1" presStyleCnt="3" custScaleX="183603"/>
      <dgm:spPr/>
      <dgm:t>
        <a:bodyPr/>
        <a:lstStyle/>
        <a:p>
          <a:endParaRPr lang="en-US"/>
        </a:p>
      </dgm:t>
    </dgm:pt>
    <dgm:pt modelId="{01A9D440-C8C5-45B7-AFC8-E24FF73DCA0B}" type="pres">
      <dgm:prSet presAssocID="{616446BD-DB4E-41C0-BBAF-3F257638F80D}" presName="parTrans" presStyleCnt="0"/>
      <dgm:spPr/>
    </dgm:pt>
    <dgm:pt modelId="{4D6D3130-6296-4007-B2C5-148893043D8E}" type="pres">
      <dgm:prSet presAssocID="{985EA67A-E938-4F0C-990E-3344B76FC652}" presName="node" presStyleLbl="alignAccFollowNode1" presStyleIdx="2" presStyleCnt="6" custScaleX="1875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12A21-9876-419A-93A3-A036879C0981}" type="pres">
      <dgm:prSet presAssocID="{440A0EE7-8763-4BD8-B891-622EF6324F0B}" presName="sibTrans" presStyleCnt="0"/>
      <dgm:spPr/>
    </dgm:pt>
    <dgm:pt modelId="{5EAEE305-2941-48A7-AF68-0479A842D1A3}" type="pres">
      <dgm:prSet presAssocID="{A3FF1605-C036-4CE7-82F2-77A6A36CA280}" presName="node" presStyleLbl="alignAccFollowNode1" presStyleIdx="3" presStyleCnt="6" custScaleX="176963" custScaleY="1117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C197E7-8A97-4521-8D54-223FEA51E912}" type="pres">
      <dgm:prSet presAssocID="{619AB162-C2ED-4CB4-A502-C2748F8AF810}" presName="vSp" presStyleCnt="0"/>
      <dgm:spPr/>
    </dgm:pt>
    <dgm:pt modelId="{BA9DF7A5-4E51-48D1-859F-D587A1B20DBA}" type="pres">
      <dgm:prSet presAssocID="{94E3E1DB-2EEE-4A82-8A15-BB64A9EF7F99}" presName="horFlow" presStyleCnt="0"/>
      <dgm:spPr/>
    </dgm:pt>
    <dgm:pt modelId="{B692BDC1-4CAC-4D81-AF16-6BBA9C71CF9E}" type="pres">
      <dgm:prSet presAssocID="{94E3E1DB-2EEE-4A82-8A15-BB64A9EF7F99}" presName="bigChev" presStyleLbl="node1" presStyleIdx="2" presStyleCnt="3" custScaleX="178531"/>
      <dgm:spPr/>
      <dgm:t>
        <a:bodyPr/>
        <a:lstStyle/>
        <a:p>
          <a:endParaRPr lang="en-US"/>
        </a:p>
      </dgm:t>
    </dgm:pt>
    <dgm:pt modelId="{5FA441F4-47E2-4F10-9391-64C3EE0D6B8C}" type="pres">
      <dgm:prSet presAssocID="{AB581CB5-CC98-47C2-ABEF-28E7BF1E1C78}" presName="parTrans" presStyleCnt="0"/>
      <dgm:spPr/>
    </dgm:pt>
    <dgm:pt modelId="{452515FD-0F2B-4BB1-8CAD-3DC8127F0F83}" type="pres">
      <dgm:prSet presAssocID="{90D5E72D-0BDE-4C42-B32F-59BC46B479EA}" presName="node" presStyleLbl="alignAccFollowNode1" presStyleIdx="4" presStyleCnt="6" custScaleX="189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8D82E-60C6-406B-9058-2C0F496E1B88}" type="pres">
      <dgm:prSet presAssocID="{AD816D75-A856-4CCD-9654-5F3D7BF4F94B}" presName="sibTrans" presStyleCnt="0"/>
      <dgm:spPr/>
    </dgm:pt>
    <dgm:pt modelId="{FF21734F-EAF7-489E-A491-FCC0A776FF27}" type="pres">
      <dgm:prSet presAssocID="{80B72B94-B7B9-4340-8550-226AB3F20D27}" presName="node" presStyleLbl="alignAccFollowNode1" presStyleIdx="5" presStyleCnt="6" custScaleX="183584" custScaleY="1082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4269B-2255-43C5-A0C5-A13AD180297A}" type="presOf" srcId="{619AB162-C2ED-4CB4-A502-C2748F8AF810}" destId="{C0C60CE8-C63A-4F2C-B3A5-48EFF7E9BA27}" srcOrd="0" destOrd="0" presId="urn:microsoft.com/office/officeart/2005/8/layout/lProcess3"/>
    <dgm:cxn modelId="{5F762549-7546-4722-87A9-58F5EEA5A20A}" type="presOf" srcId="{80B72B94-B7B9-4340-8550-226AB3F20D27}" destId="{FF21734F-EAF7-489E-A491-FCC0A776FF27}" srcOrd="0" destOrd="0" presId="urn:microsoft.com/office/officeart/2005/8/layout/lProcess3"/>
    <dgm:cxn modelId="{93FA565E-C6FD-4DEB-83D6-14799E6B558D}" srcId="{3584DD6B-1F64-4F5E-9FCF-4A7DFBAF715E}" destId="{7A421019-2682-4D67-8CD7-34D97E1836BA}" srcOrd="0" destOrd="0" parTransId="{998AC3B6-5C5A-4F07-A691-76C482067E09}" sibTransId="{6933EE7A-F828-4403-B780-989E698E7920}"/>
    <dgm:cxn modelId="{E34D242A-987D-4682-A9B4-44DAF12617D1}" srcId="{2ADA4CE5-2874-45BE-8B8B-754EF6A1DD97}" destId="{619AB162-C2ED-4CB4-A502-C2748F8AF810}" srcOrd="1" destOrd="0" parTransId="{555AF952-B6C3-4CF1-88BE-31E1B7344BFE}" sibTransId="{FB70554B-75AF-436B-BBA3-5A745BEBB83B}"/>
    <dgm:cxn modelId="{E3287508-1FD5-4324-9708-46200E563D28}" type="presOf" srcId="{A3FF1605-C036-4CE7-82F2-77A6A36CA280}" destId="{5EAEE305-2941-48A7-AF68-0479A842D1A3}" srcOrd="0" destOrd="0" presId="urn:microsoft.com/office/officeart/2005/8/layout/lProcess3"/>
    <dgm:cxn modelId="{49859E13-1F40-42F3-A726-176581A0A2E2}" type="presOf" srcId="{94E3E1DB-2EEE-4A82-8A15-BB64A9EF7F99}" destId="{B692BDC1-4CAC-4D81-AF16-6BBA9C71CF9E}" srcOrd="0" destOrd="0" presId="urn:microsoft.com/office/officeart/2005/8/layout/lProcess3"/>
    <dgm:cxn modelId="{4211FF98-89C2-4807-8643-F72607189C46}" type="presOf" srcId="{985EA67A-E938-4F0C-990E-3344B76FC652}" destId="{4D6D3130-6296-4007-B2C5-148893043D8E}" srcOrd="0" destOrd="0" presId="urn:microsoft.com/office/officeart/2005/8/layout/lProcess3"/>
    <dgm:cxn modelId="{9F74C59A-FB6E-45EB-B0BF-B2D603914ECA}" srcId="{3584DD6B-1F64-4F5E-9FCF-4A7DFBAF715E}" destId="{99E2CE6A-3388-4A6C-8667-AFD5AACCF07C}" srcOrd="1" destOrd="0" parTransId="{C9E0F74C-28E6-4B19-BF51-4CED10D6C205}" sibTransId="{612CF0E1-8A3C-4111-804D-C5A8CD833D0C}"/>
    <dgm:cxn modelId="{C0812384-D086-4DC6-8BE5-9A23D5F1FF0F}" type="presOf" srcId="{99E2CE6A-3388-4A6C-8667-AFD5AACCF07C}" destId="{FDEE3C3C-52F3-4BC4-9D8E-4CABD2139FEB}" srcOrd="0" destOrd="0" presId="urn:microsoft.com/office/officeart/2005/8/layout/lProcess3"/>
    <dgm:cxn modelId="{48FD2C5E-6E7B-4381-9672-BB11171D6708}" srcId="{619AB162-C2ED-4CB4-A502-C2748F8AF810}" destId="{985EA67A-E938-4F0C-990E-3344B76FC652}" srcOrd="0" destOrd="0" parTransId="{616446BD-DB4E-41C0-BBAF-3F257638F80D}" sibTransId="{440A0EE7-8763-4BD8-B891-622EF6324F0B}"/>
    <dgm:cxn modelId="{6FD8F3B3-A4EB-4148-AFE8-4E179CFBBBD1}" type="presOf" srcId="{3584DD6B-1F64-4F5E-9FCF-4A7DFBAF715E}" destId="{8DB81C55-29A6-4713-8408-791818A53E3F}" srcOrd="0" destOrd="0" presId="urn:microsoft.com/office/officeart/2005/8/layout/lProcess3"/>
    <dgm:cxn modelId="{F8B2E9A4-C754-40F7-9829-D46F970E0B38}" srcId="{94E3E1DB-2EEE-4A82-8A15-BB64A9EF7F99}" destId="{80B72B94-B7B9-4340-8550-226AB3F20D27}" srcOrd="1" destOrd="0" parTransId="{BA6B4A88-F079-40E2-A25F-AE022F2B55A3}" sibTransId="{E153ED8F-AB36-46AF-80C3-29E8C9E082F0}"/>
    <dgm:cxn modelId="{2034EA23-4EE0-4CC0-B974-B1FA6E86E834}" srcId="{94E3E1DB-2EEE-4A82-8A15-BB64A9EF7F99}" destId="{90D5E72D-0BDE-4C42-B32F-59BC46B479EA}" srcOrd="0" destOrd="0" parTransId="{AB581CB5-CC98-47C2-ABEF-28E7BF1E1C78}" sibTransId="{AD816D75-A856-4CCD-9654-5F3D7BF4F94B}"/>
    <dgm:cxn modelId="{02BA8336-78CE-48AB-BB07-70A4C1A3FDA2}" type="presOf" srcId="{2ADA4CE5-2874-45BE-8B8B-754EF6A1DD97}" destId="{394C53F2-244A-4609-BA6A-AAB140BDD99A}" srcOrd="0" destOrd="0" presId="urn:microsoft.com/office/officeart/2005/8/layout/lProcess3"/>
    <dgm:cxn modelId="{F2B50D1D-CC09-4F58-AB79-A4950B75CD09}" srcId="{2ADA4CE5-2874-45BE-8B8B-754EF6A1DD97}" destId="{94E3E1DB-2EEE-4A82-8A15-BB64A9EF7F99}" srcOrd="2" destOrd="0" parTransId="{56661758-58E9-4D90-A94D-150C180CB2F2}" sibTransId="{FF3DEEBE-4904-4E0C-990D-8E49025D3FFE}"/>
    <dgm:cxn modelId="{9C71E0C8-3991-4A44-8C6B-3A6F4D27A1AC}" srcId="{619AB162-C2ED-4CB4-A502-C2748F8AF810}" destId="{A3FF1605-C036-4CE7-82F2-77A6A36CA280}" srcOrd="1" destOrd="0" parTransId="{49542B1F-CB2A-42AF-8A64-2ACD498F4D99}" sibTransId="{61FB6F09-6BCB-4CCD-993B-85E540664B1A}"/>
    <dgm:cxn modelId="{0E63533B-6CBB-450D-95EE-CDA75DEE2C58}" type="presOf" srcId="{7A421019-2682-4D67-8CD7-34D97E1836BA}" destId="{0D67CB48-9C6F-4129-AED7-6C9CC5670E9D}" srcOrd="0" destOrd="0" presId="urn:microsoft.com/office/officeart/2005/8/layout/lProcess3"/>
    <dgm:cxn modelId="{B060CA7A-3EEB-4E5C-B0E3-5483FB29A9C2}" type="presOf" srcId="{90D5E72D-0BDE-4C42-B32F-59BC46B479EA}" destId="{452515FD-0F2B-4BB1-8CAD-3DC8127F0F83}" srcOrd="0" destOrd="0" presId="urn:microsoft.com/office/officeart/2005/8/layout/lProcess3"/>
    <dgm:cxn modelId="{F533184F-459E-419D-BF43-923FB12C92E5}" srcId="{2ADA4CE5-2874-45BE-8B8B-754EF6A1DD97}" destId="{3584DD6B-1F64-4F5E-9FCF-4A7DFBAF715E}" srcOrd="0" destOrd="0" parTransId="{8B3AD954-DC5B-4A58-B4B5-D39B2370FC89}" sibTransId="{DB565F65-735B-48FA-A01D-230E517B16F4}"/>
    <dgm:cxn modelId="{E90ECD83-C8E0-4402-8944-73F8D4C52342}" type="presParOf" srcId="{394C53F2-244A-4609-BA6A-AAB140BDD99A}" destId="{1D25CF95-7448-49D0-B20C-1E015A9DA931}" srcOrd="0" destOrd="0" presId="urn:microsoft.com/office/officeart/2005/8/layout/lProcess3"/>
    <dgm:cxn modelId="{94404085-06B3-4573-8514-77F6A15D1C7A}" type="presParOf" srcId="{1D25CF95-7448-49D0-B20C-1E015A9DA931}" destId="{8DB81C55-29A6-4713-8408-791818A53E3F}" srcOrd="0" destOrd="0" presId="urn:microsoft.com/office/officeart/2005/8/layout/lProcess3"/>
    <dgm:cxn modelId="{87A8DAF7-BA16-4973-969A-19B55FD9D846}" type="presParOf" srcId="{1D25CF95-7448-49D0-B20C-1E015A9DA931}" destId="{5DFF4050-4C27-4F2F-AAF8-9B28A201D5B2}" srcOrd="1" destOrd="0" presId="urn:microsoft.com/office/officeart/2005/8/layout/lProcess3"/>
    <dgm:cxn modelId="{CD9548B4-AA18-4EE2-96E0-F8E3166C4FE7}" type="presParOf" srcId="{1D25CF95-7448-49D0-B20C-1E015A9DA931}" destId="{0D67CB48-9C6F-4129-AED7-6C9CC5670E9D}" srcOrd="2" destOrd="0" presId="urn:microsoft.com/office/officeart/2005/8/layout/lProcess3"/>
    <dgm:cxn modelId="{C25AC322-DAA9-4FC8-8B68-CFB7DFB66EC8}" type="presParOf" srcId="{1D25CF95-7448-49D0-B20C-1E015A9DA931}" destId="{882EF166-70F3-4FCF-9F72-C7267ED40B7F}" srcOrd="3" destOrd="0" presId="urn:microsoft.com/office/officeart/2005/8/layout/lProcess3"/>
    <dgm:cxn modelId="{F3F663E6-789E-46C8-B150-24B6CB712445}" type="presParOf" srcId="{1D25CF95-7448-49D0-B20C-1E015A9DA931}" destId="{FDEE3C3C-52F3-4BC4-9D8E-4CABD2139FEB}" srcOrd="4" destOrd="0" presId="urn:microsoft.com/office/officeart/2005/8/layout/lProcess3"/>
    <dgm:cxn modelId="{44FC255C-7A5D-47D4-9D8F-AA3C3F15B7AB}" type="presParOf" srcId="{394C53F2-244A-4609-BA6A-AAB140BDD99A}" destId="{76804C99-DA71-4C51-9F92-ABD8201B1E17}" srcOrd="1" destOrd="0" presId="urn:microsoft.com/office/officeart/2005/8/layout/lProcess3"/>
    <dgm:cxn modelId="{D4C25755-73C1-468F-96B6-D64ACA2B98EA}" type="presParOf" srcId="{394C53F2-244A-4609-BA6A-AAB140BDD99A}" destId="{ECEF9595-E3B5-4D12-9966-29B9743B79A7}" srcOrd="2" destOrd="0" presId="urn:microsoft.com/office/officeart/2005/8/layout/lProcess3"/>
    <dgm:cxn modelId="{285EBB7E-EB81-4D15-B2A3-48B0EB3B7418}" type="presParOf" srcId="{ECEF9595-E3B5-4D12-9966-29B9743B79A7}" destId="{C0C60CE8-C63A-4F2C-B3A5-48EFF7E9BA27}" srcOrd="0" destOrd="0" presId="urn:microsoft.com/office/officeart/2005/8/layout/lProcess3"/>
    <dgm:cxn modelId="{C4C0F7DF-0DBF-44C8-9BE0-2C9D8B2161C2}" type="presParOf" srcId="{ECEF9595-E3B5-4D12-9966-29B9743B79A7}" destId="{01A9D440-C8C5-45B7-AFC8-E24FF73DCA0B}" srcOrd="1" destOrd="0" presId="urn:microsoft.com/office/officeart/2005/8/layout/lProcess3"/>
    <dgm:cxn modelId="{1E2A988C-0D63-4804-A7D6-F350F7792271}" type="presParOf" srcId="{ECEF9595-E3B5-4D12-9966-29B9743B79A7}" destId="{4D6D3130-6296-4007-B2C5-148893043D8E}" srcOrd="2" destOrd="0" presId="urn:microsoft.com/office/officeart/2005/8/layout/lProcess3"/>
    <dgm:cxn modelId="{635452A9-ECD4-4441-B7F0-23B059DC26BA}" type="presParOf" srcId="{ECEF9595-E3B5-4D12-9966-29B9743B79A7}" destId="{77812A21-9876-419A-93A3-A036879C0981}" srcOrd="3" destOrd="0" presId="urn:microsoft.com/office/officeart/2005/8/layout/lProcess3"/>
    <dgm:cxn modelId="{D9B18144-A7D1-4C42-BF78-F1F8E86D5241}" type="presParOf" srcId="{ECEF9595-E3B5-4D12-9966-29B9743B79A7}" destId="{5EAEE305-2941-48A7-AF68-0479A842D1A3}" srcOrd="4" destOrd="0" presId="urn:microsoft.com/office/officeart/2005/8/layout/lProcess3"/>
    <dgm:cxn modelId="{93BBF590-F90B-444A-9CFD-D89B4F880FE3}" type="presParOf" srcId="{394C53F2-244A-4609-BA6A-AAB140BDD99A}" destId="{4AC197E7-8A97-4521-8D54-223FEA51E912}" srcOrd="3" destOrd="0" presId="urn:microsoft.com/office/officeart/2005/8/layout/lProcess3"/>
    <dgm:cxn modelId="{25A83E76-3F41-43EB-905A-D085D4420F21}" type="presParOf" srcId="{394C53F2-244A-4609-BA6A-AAB140BDD99A}" destId="{BA9DF7A5-4E51-48D1-859F-D587A1B20DBA}" srcOrd="4" destOrd="0" presId="urn:microsoft.com/office/officeart/2005/8/layout/lProcess3"/>
    <dgm:cxn modelId="{A2446AB9-9823-4B53-90D9-19567CFC67A2}" type="presParOf" srcId="{BA9DF7A5-4E51-48D1-859F-D587A1B20DBA}" destId="{B692BDC1-4CAC-4D81-AF16-6BBA9C71CF9E}" srcOrd="0" destOrd="0" presId="urn:microsoft.com/office/officeart/2005/8/layout/lProcess3"/>
    <dgm:cxn modelId="{3BD8999D-91A4-4257-95C3-76CBC05CF465}" type="presParOf" srcId="{BA9DF7A5-4E51-48D1-859F-D587A1B20DBA}" destId="{5FA441F4-47E2-4F10-9391-64C3EE0D6B8C}" srcOrd="1" destOrd="0" presId="urn:microsoft.com/office/officeart/2005/8/layout/lProcess3"/>
    <dgm:cxn modelId="{BA89E46F-2B53-40AC-A8DD-FF2A4F1A2499}" type="presParOf" srcId="{BA9DF7A5-4E51-48D1-859F-D587A1B20DBA}" destId="{452515FD-0F2B-4BB1-8CAD-3DC8127F0F83}" srcOrd="2" destOrd="0" presId="urn:microsoft.com/office/officeart/2005/8/layout/lProcess3"/>
    <dgm:cxn modelId="{F858F527-6F62-47C6-8AE0-0DEC6E8E2D4E}" type="presParOf" srcId="{BA9DF7A5-4E51-48D1-859F-D587A1B20DBA}" destId="{CE78D82E-60C6-406B-9058-2C0F496E1B88}" srcOrd="3" destOrd="0" presId="urn:microsoft.com/office/officeart/2005/8/layout/lProcess3"/>
    <dgm:cxn modelId="{6BFA8B9C-5160-47C1-9FB8-4393EDD621AE}" type="presParOf" srcId="{BA9DF7A5-4E51-48D1-859F-D587A1B20DBA}" destId="{FF21734F-EAF7-489E-A491-FCC0A776FF2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81C55-29A6-4713-8408-791818A53E3F}">
      <dsp:nvSpPr>
        <dsp:cNvPr id="0" name=""/>
        <dsp:cNvSpPr/>
      </dsp:nvSpPr>
      <dsp:spPr>
        <a:xfrm>
          <a:off x="5264" y="31089"/>
          <a:ext cx="3946289" cy="87787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Super Large Data Set</a:t>
          </a:r>
          <a:endParaRPr lang="en-US" sz="2000" kern="1200" dirty="0"/>
        </a:p>
      </dsp:txBody>
      <dsp:txXfrm>
        <a:off x="444202" y="31089"/>
        <a:ext cx="3068414" cy="877875"/>
      </dsp:txXfrm>
    </dsp:sp>
    <dsp:sp modelId="{0D67CB48-9C6F-4129-AED7-6C9CC5670E9D}">
      <dsp:nvSpPr>
        <dsp:cNvPr id="0" name=""/>
        <dsp:cNvSpPr/>
      </dsp:nvSpPr>
      <dsp:spPr>
        <a:xfrm>
          <a:off x="3666245" y="105708"/>
          <a:ext cx="3284929" cy="728636"/>
        </a:xfrm>
        <a:prstGeom prst="chevron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Sampling</a:t>
          </a:r>
          <a:endParaRPr lang="en-US" sz="2000" kern="1200" dirty="0"/>
        </a:p>
      </dsp:txBody>
      <dsp:txXfrm>
        <a:off x="4030563" y="105708"/>
        <a:ext cx="2556293" cy="728636"/>
      </dsp:txXfrm>
    </dsp:sp>
    <dsp:sp modelId="{FDEE3C3C-52F3-4BC4-9D8E-4CABD2139FEB}">
      <dsp:nvSpPr>
        <dsp:cNvPr id="0" name=""/>
        <dsp:cNvSpPr/>
      </dsp:nvSpPr>
      <dsp:spPr>
        <a:xfrm>
          <a:off x="6696152" y="105708"/>
          <a:ext cx="3448253" cy="728636"/>
        </a:xfrm>
        <a:prstGeom prst="chevron">
          <a:avLst/>
        </a:prstGeom>
        <a:solidFill>
          <a:schemeClr val="accent3">
            <a:alpha val="9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13 million to 1 million</a:t>
          </a:r>
          <a:endParaRPr lang="en-US" sz="2000" b="1" kern="1200" dirty="0"/>
        </a:p>
      </dsp:txBody>
      <dsp:txXfrm>
        <a:off x="7060470" y="105708"/>
        <a:ext cx="2719617" cy="728636"/>
      </dsp:txXfrm>
    </dsp:sp>
    <dsp:sp modelId="{C0C60CE8-C63A-4F2C-B3A5-48EFF7E9BA27}">
      <dsp:nvSpPr>
        <dsp:cNvPr id="0" name=""/>
        <dsp:cNvSpPr/>
      </dsp:nvSpPr>
      <dsp:spPr>
        <a:xfrm>
          <a:off x="5264" y="1031866"/>
          <a:ext cx="4029512" cy="87787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Empty </a:t>
          </a:r>
          <a:r>
            <a:rPr lang="en-US" sz="2000" kern="1200" dirty="0" smtClean="0"/>
            <a:t>Strings:  </a:t>
          </a:r>
          <a:r>
            <a:rPr lang="en-US" sz="2000" kern="1200" dirty="0" smtClean="0"/>
            <a:t>“”</a:t>
          </a:r>
          <a:endParaRPr lang="en-US" sz="2000" kern="1200" dirty="0"/>
        </a:p>
      </dsp:txBody>
      <dsp:txXfrm>
        <a:off x="444202" y="1031866"/>
        <a:ext cx="3151637" cy="877875"/>
      </dsp:txXfrm>
    </dsp:sp>
    <dsp:sp modelId="{4D6D3130-6296-4007-B2C5-148893043D8E}">
      <dsp:nvSpPr>
        <dsp:cNvPr id="0" name=""/>
        <dsp:cNvSpPr/>
      </dsp:nvSpPr>
      <dsp:spPr>
        <a:xfrm>
          <a:off x="3749467" y="1106486"/>
          <a:ext cx="3415537" cy="728636"/>
        </a:xfrm>
        <a:prstGeom prst="chevron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Treating as one factor level</a:t>
          </a:r>
          <a:endParaRPr lang="en-US" sz="2000" kern="1200" dirty="0"/>
        </a:p>
      </dsp:txBody>
      <dsp:txXfrm>
        <a:off x="4113785" y="1106486"/>
        <a:ext cx="2686901" cy="728636"/>
      </dsp:txXfrm>
    </dsp:sp>
    <dsp:sp modelId="{5EAEE305-2941-48A7-AF68-0479A842D1A3}">
      <dsp:nvSpPr>
        <dsp:cNvPr id="0" name=""/>
        <dsp:cNvSpPr/>
      </dsp:nvSpPr>
      <dsp:spPr>
        <a:xfrm>
          <a:off x="6909982" y="1063525"/>
          <a:ext cx="3223541" cy="814557"/>
        </a:xfrm>
        <a:prstGeom prst="chevron">
          <a:avLst/>
        </a:prstGeom>
        <a:solidFill>
          <a:schemeClr val="accent3">
            <a:alpha val="9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Assign “unknown”</a:t>
          </a:r>
          <a:endParaRPr lang="en-US" sz="2000" b="1" kern="1200" dirty="0"/>
        </a:p>
      </dsp:txBody>
      <dsp:txXfrm>
        <a:off x="7317261" y="1063525"/>
        <a:ext cx="2408984" cy="814557"/>
      </dsp:txXfrm>
    </dsp:sp>
    <dsp:sp modelId="{B692BDC1-4CAC-4D81-AF16-6BBA9C71CF9E}">
      <dsp:nvSpPr>
        <dsp:cNvPr id="0" name=""/>
        <dsp:cNvSpPr/>
      </dsp:nvSpPr>
      <dsp:spPr>
        <a:xfrm>
          <a:off x="5264" y="2032644"/>
          <a:ext cx="3918197" cy="87787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Missing </a:t>
          </a:r>
          <a:r>
            <a:rPr lang="en-US" sz="2000" kern="1200" dirty="0" smtClean="0"/>
            <a:t>Values: NA</a:t>
          </a:r>
          <a:endParaRPr lang="en-US" sz="2000" kern="1200" dirty="0"/>
        </a:p>
      </dsp:txBody>
      <dsp:txXfrm>
        <a:off x="444202" y="2032644"/>
        <a:ext cx="3040322" cy="877875"/>
      </dsp:txXfrm>
    </dsp:sp>
    <dsp:sp modelId="{452515FD-0F2B-4BB1-8CAD-3DC8127F0F83}">
      <dsp:nvSpPr>
        <dsp:cNvPr id="0" name=""/>
        <dsp:cNvSpPr/>
      </dsp:nvSpPr>
      <dsp:spPr>
        <a:xfrm>
          <a:off x="3638153" y="2107263"/>
          <a:ext cx="3459565" cy="728636"/>
        </a:xfrm>
        <a:prstGeom prst="chevron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Filling case by case</a:t>
          </a:r>
          <a:endParaRPr lang="en-US" sz="2000" kern="1200" dirty="0"/>
        </a:p>
      </dsp:txBody>
      <dsp:txXfrm>
        <a:off x="4002471" y="2107263"/>
        <a:ext cx="2730929" cy="728636"/>
      </dsp:txXfrm>
    </dsp:sp>
    <dsp:sp modelId="{FF21734F-EAF7-489E-A491-FCC0A776FF27}">
      <dsp:nvSpPr>
        <dsp:cNvPr id="0" name=""/>
        <dsp:cNvSpPr/>
      </dsp:nvSpPr>
      <dsp:spPr>
        <a:xfrm>
          <a:off x="6842695" y="2077320"/>
          <a:ext cx="3344149" cy="788522"/>
        </a:xfrm>
        <a:prstGeom prst="chevron">
          <a:avLst/>
        </a:prstGeom>
        <a:solidFill>
          <a:schemeClr val="accent3">
            <a:alpha val="9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11 Columns,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by observations</a:t>
          </a:r>
        </a:p>
      </dsp:txBody>
      <dsp:txXfrm>
        <a:off x="7236956" y="2077320"/>
        <a:ext cx="2555627" cy="788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8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2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68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685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6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9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5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2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4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-label_classification" TargetMode="External"/><Relationship Id="rId2" Type="http://schemas.openxmlformats.org/officeDocument/2006/relationships/hyperlink" Target="https://mlr-org.github.io/mlr-tutorial/release/html/multilabel/index.html#predi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MLPUGS/vignettes/tutorial.html" TargetMode="External"/><Relationship Id="rId4" Type="http://schemas.openxmlformats.org/officeDocument/2006/relationships/hyperlink" Target="https://www.kaggle.com/c/santander-product-recommendati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800" b="1" dirty="0"/>
              <a:t>Santander </a:t>
            </a:r>
            <a:r>
              <a:rPr lang="en-US" sz="3800" b="1" dirty="0" smtClean="0"/>
              <a:t/>
            </a:r>
            <a:br>
              <a:rPr lang="en-US" sz="3800" b="1" dirty="0" smtClean="0"/>
            </a:br>
            <a:r>
              <a:rPr lang="en-US" sz="3800" b="1" dirty="0" smtClean="0"/>
              <a:t>Product </a:t>
            </a:r>
            <a:r>
              <a:rPr lang="en-US" sz="3800" b="1" dirty="0"/>
              <a:t>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4080" y="3940619"/>
            <a:ext cx="5513264" cy="1174846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pPr algn="ctr"/>
            <a:r>
              <a:rPr lang="en-US" b="1" dirty="0" err="1" smtClean="0"/>
              <a:t>Chenxi</a:t>
            </a:r>
            <a:r>
              <a:rPr lang="en-US" b="1" dirty="0" smtClean="0"/>
              <a:t> (</a:t>
            </a:r>
            <a:r>
              <a:rPr lang="en-US" b="1" dirty="0"/>
              <a:t>C</a:t>
            </a:r>
            <a:r>
              <a:rPr lang="en-US" b="1" dirty="0" smtClean="0"/>
              <a:t>elia) Huang </a:t>
            </a:r>
          </a:p>
          <a:p>
            <a:pPr algn="ctr"/>
            <a:r>
              <a:rPr lang="en-US" b="1" dirty="0" smtClean="0"/>
              <a:t>The Santander Data </a:t>
            </a:r>
            <a:r>
              <a:rPr lang="en-US" b="1" dirty="0"/>
              <a:t>G</a:t>
            </a:r>
            <a:r>
              <a:rPr lang="en-US" b="1" dirty="0" smtClean="0"/>
              <a:t>roup</a:t>
            </a:r>
          </a:p>
        </p:txBody>
      </p:sp>
    </p:spTree>
    <p:extLst>
      <p:ext uri="{BB962C8B-B14F-4D97-AF65-F5344CB8AC3E}">
        <p14:creationId xmlns:p14="http://schemas.microsoft.com/office/powerpoint/2010/main" val="13589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XG Boosting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0816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 Method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predicting labels column by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Error Rate = </a:t>
            </a:r>
            <a:r>
              <a:rPr lang="en-US" b="1" dirty="0" smtClean="0">
                <a:solidFill>
                  <a:schemeClr val="accent3"/>
                </a:solidFill>
              </a:rPr>
              <a:t>0.3%</a:t>
            </a:r>
            <a:r>
              <a:rPr lang="en-US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Pros &amp; Cons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1947"/>
              </p:ext>
            </p:extLst>
          </p:nvPr>
        </p:nvGraphicFramePr>
        <p:xfrm>
          <a:off x="3498489" y="5129106"/>
          <a:ext cx="8121292" cy="1376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6598"/>
                <a:gridCol w="49946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Great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doesn't not take into account any of the prior months – strong assumption on the data!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Simply</a:t>
                      </a:r>
                      <a:r>
                        <a:rPr lang="en-US" baseline="0" dirty="0" smtClean="0"/>
                        <a:t>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59991"/>
              </p:ext>
            </p:extLst>
          </p:nvPr>
        </p:nvGraphicFramePr>
        <p:xfrm>
          <a:off x="3498490" y="3588588"/>
          <a:ext cx="8121291" cy="9093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7097"/>
                <a:gridCol w="2707097"/>
                <a:gridCol w="2707097"/>
              </a:tblGrid>
              <a:tr h="41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K=5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Regular Method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Regular Method </a:t>
                      </a:r>
                      <a:endParaRPr lang="en-US" sz="16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+ </a:t>
                      </a:r>
                      <a:r>
                        <a:rPr lang="en-US" sz="1600" u="none" strike="noStrike" dirty="0">
                          <a:effectLst/>
                        </a:rPr>
                        <a:t>Added Features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1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Error 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4.12%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0.29%</a:t>
                      </a:r>
                      <a:endParaRPr lang="en-US" sz="16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93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SVM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63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Method</a:t>
            </a:r>
          </a:p>
          <a:p>
            <a:pPr marL="0" indent="0">
              <a:buNone/>
            </a:pPr>
            <a:r>
              <a:rPr lang="en-US" dirty="0" smtClean="0"/>
              <a:t>   Predicting labels column by column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2. Error Rate = </a:t>
            </a:r>
            <a:r>
              <a:rPr lang="en-US" b="1" dirty="0" smtClean="0">
                <a:solidFill>
                  <a:schemeClr val="accent3"/>
                </a:solidFill>
              </a:rPr>
              <a:t>5%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Tuning </a:t>
            </a:r>
            <a:r>
              <a:rPr lang="en-US" dirty="0"/>
              <a:t>parameter (radial </a:t>
            </a:r>
            <a:r>
              <a:rPr lang="en-US" dirty="0" smtClean="0"/>
              <a:t>kernel, default gamma, cost = 0.001)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3. Pros &amp; Cons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13362"/>
              </p:ext>
            </p:extLst>
          </p:nvPr>
        </p:nvGraphicFramePr>
        <p:xfrm>
          <a:off x="4615131" y="4526503"/>
          <a:ext cx="6564703" cy="2016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386"/>
                <a:gridCol w="326331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Widely used model, 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to tune</a:t>
                      </a:r>
                    </a:p>
                    <a:p>
                      <a:r>
                        <a:rPr lang="en-US" dirty="0" smtClean="0"/>
                        <a:t>Takes</a:t>
                      </a:r>
                      <a:r>
                        <a:rPr lang="en-US" baseline="0" dirty="0" smtClean="0"/>
                        <a:t> way </a:t>
                      </a:r>
                      <a:r>
                        <a:rPr lang="en-US" dirty="0" smtClean="0"/>
                        <a:t>too </a:t>
                      </a:r>
                      <a:r>
                        <a:rPr lang="en-US" dirty="0" smtClean="0"/>
                        <a:t>long time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interpret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Once can fit only one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Column of labels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47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Method</a:t>
            </a:r>
          </a:p>
          <a:p>
            <a:pPr marL="0" indent="0">
              <a:buNone/>
            </a:pPr>
            <a:r>
              <a:rPr lang="en-US" dirty="0"/>
              <a:t>   Predicting labels column by column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Error Rate </a:t>
            </a:r>
            <a:r>
              <a:rPr lang="en-US" b="1" dirty="0" smtClean="0"/>
              <a:t>=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Pros &amp; Cons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01531"/>
              </p:ext>
            </p:extLst>
          </p:nvPr>
        </p:nvGraphicFramePr>
        <p:xfrm>
          <a:off x="3498490" y="3588588"/>
          <a:ext cx="8121291" cy="9093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7097"/>
                <a:gridCol w="2707097"/>
                <a:gridCol w="2707097"/>
              </a:tblGrid>
              <a:tr h="41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K=5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Regular Method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Regular Method </a:t>
                      </a:r>
                      <a:endParaRPr lang="en-US" sz="16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+ </a:t>
                      </a:r>
                      <a:r>
                        <a:rPr lang="en-US" sz="1600" u="none" strike="noStrike" dirty="0">
                          <a:effectLst/>
                        </a:rPr>
                        <a:t>Added Features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1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Error 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effectLst/>
                        </a:rPr>
                        <a:t>3.70%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78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1. Feature Selection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Appending labels as new features is working!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Sometimes less is more (baseline)!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2. Model Selection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Direct Multi-label  Classification in {</a:t>
            </a:r>
            <a:r>
              <a:rPr lang="en-US" dirty="0" err="1" smtClean="0"/>
              <a:t>mlR</a:t>
            </a:r>
            <a:r>
              <a:rPr lang="en-US" dirty="0" smtClean="0"/>
              <a:t>} doesn’t work too well here.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sz="22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200" b="1" dirty="0"/>
              <a:t>2. </a:t>
            </a:r>
            <a:r>
              <a:rPr lang="en-US" sz="2200" b="1" dirty="0" smtClean="0"/>
              <a:t>How to choose in the end?</a:t>
            </a:r>
          </a:p>
          <a:p>
            <a:pPr marL="342900" lvl="1" indent="-342900"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en-US" sz="2200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63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considerations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main objective of the </a:t>
            </a:r>
            <a:r>
              <a:rPr lang="en-US" dirty="0" smtClean="0"/>
              <a:t>project: </a:t>
            </a:r>
            <a:r>
              <a:rPr lang="en-US" b="1" dirty="0" smtClean="0"/>
              <a:t>predict additional products next month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     The </a:t>
            </a:r>
            <a:r>
              <a:rPr lang="en-US" dirty="0"/>
              <a:t>error rate reflects which products </a:t>
            </a:r>
            <a:r>
              <a:rPr lang="en-US" dirty="0" smtClean="0"/>
              <a:t>will be owned,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not </a:t>
            </a:r>
            <a:r>
              <a:rPr lang="en-US" dirty="0"/>
              <a:t>which products were recently acquired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Feature Engineering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h</a:t>
            </a:r>
            <a:r>
              <a:rPr lang="en-US" dirty="0" smtClean="0"/>
              <a:t>ard </a:t>
            </a:r>
            <a:r>
              <a:rPr lang="en-US" dirty="0" smtClean="0"/>
              <a:t>to incorporate past behaviors into </a:t>
            </a:r>
            <a:r>
              <a:rPr lang="en-US" dirty="0" smtClean="0"/>
              <a:t>account</a:t>
            </a:r>
          </a:p>
          <a:p>
            <a:endParaRPr lang="en-US" dirty="0"/>
          </a:p>
          <a:p>
            <a:r>
              <a:rPr lang="en-US" b="1" dirty="0" smtClean="0"/>
              <a:t>Combined Model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by </a:t>
            </a:r>
            <a:r>
              <a:rPr lang="en-US" dirty="0"/>
              <a:t>model votes and majority </a:t>
            </a:r>
            <a:r>
              <a:rPr lang="en-US" dirty="0" smtClean="0"/>
              <a:t>labels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6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mlr-org.github.io/mlr-tutorial/release/html/multilabel/index.html#predict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en.wikipedia.org/wiki/Multi-label_classification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www.kaggle.com/c/santander-product-recommendation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cran.r-project.org/web/packages/MLPUGS/vignettes/tutorial.html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And many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053" y="1340129"/>
            <a:ext cx="10820400" cy="28024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The end </a:t>
            </a:r>
            <a:br>
              <a:rPr lang="en-US" sz="4000" b="1" dirty="0" smtClean="0"/>
            </a:br>
            <a:r>
              <a:rPr lang="en-US" sz="4000" b="1" dirty="0" smtClean="0"/>
              <a:t>Thank you!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8352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478" y="2194560"/>
            <a:ext cx="10108721" cy="40241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Project Description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Data Processing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Feature Engineering and Selection 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Model Selection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Future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49497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053" y="2288578"/>
            <a:ext cx="4385094" cy="3755486"/>
          </a:xfrm>
        </p:spPr>
        <p:txBody>
          <a:bodyPr>
            <a:normAutofit/>
          </a:bodyPr>
          <a:lstStyle/>
          <a:p>
            <a:r>
              <a:rPr lang="en-US" sz="2000" b="1" dirty="0"/>
              <a:t>Project </a:t>
            </a:r>
            <a:r>
              <a:rPr lang="en-US" sz="2000" b="1" dirty="0" smtClean="0"/>
              <a:t>Nature: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dirty="0"/>
              <a:t>Product Recommendation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Our Goal: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Based </a:t>
            </a:r>
            <a:r>
              <a:rPr lang="en-US" sz="2000" dirty="0"/>
              <a:t>on their past behavior </a:t>
            </a:r>
            <a:r>
              <a:rPr lang="en-US" sz="2000" dirty="0" smtClean="0"/>
              <a:t>and </a:t>
            </a:r>
            <a:r>
              <a:rPr lang="en-US" sz="2000" dirty="0"/>
              <a:t>that of similar </a:t>
            </a:r>
            <a:r>
              <a:rPr lang="en-US" sz="2000" dirty="0" smtClean="0"/>
              <a:t>customers, </a:t>
            </a:r>
          </a:p>
          <a:p>
            <a:pPr marL="0" indent="0">
              <a:buNone/>
            </a:pPr>
            <a:r>
              <a:rPr lang="en-US" sz="2000" dirty="0" smtClean="0"/>
              <a:t>to </a:t>
            </a:r>
            <a:r>
              <a:rPr lang="en-US" sz="2000" b="1" dirty="0" smtClean="0"/>
              <a:t>predict which </a:t>
            </a:r>
            <a:r>
              <a:rPr lang="en-US" sz="2000" b="1" dirty="0"/>
              <a:t>products </a:t>
            </a:r>
            <a:r>
              <a:rPr lang="en-US" sz="2000" dirty="0"/>
              <a:t>their existing customers will use </a:t>
            </a:r>
            <a:r>
              <a:rPr lang="en-US" sz="2000" b="1" dirty="0"/>
              <a:t>in the next </a:t>
            </a:r>
            <a:r>
              <a:rPr lang="en-US" sz="2000" b="1" dirty="0" smtClean="0"/>
              <a:t>month.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463" y="2777231"/>
            <a:ext cx="6278593" cy="2778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42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processing &amp; cleaning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91103"/>
              </p:ext>
            </p:extLst>
          </p:nvPr>
        </p:nvGraphicFramePr>
        <p:xfrm>
          <a:off x="1246516" y="2639682"/>
          <a:ext cx="10192110" cy="2941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80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16988"/>
            <a:ext cx="4114800" cy="40016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How 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1. By total </a:t>
            </a:r>
            <a:r>
              <a:rPr lang="en-US" sz="2400" dirty="0" smtClean="0"/>
              <a:t>Average?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2. By cities!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smtClean="0"/>
              <a:t>Filling in missing values </a:t>
            </a:r>
            <a:br>
              <a:rPr lang="en-US" b="1" smtClean="0"/>
            </a:br>
            <a:r>
              <a:rPr lang="en-US" b="1" smtClean="0"/>
              <a:t>for example: income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76" y="2390120"/>
            <a:ext cx="6510337" cy="3906202"/>
          </a:xfrm>
        </p:spPr>
      </p:pic>
    </p:spTree>
    <p:extLst>
      <p:ext uri="{BB962C8B-B14F-4D97-AF65-F5344CB8AC3E}">
        <p14:creationId xmlns:p14="http://schemas.microsoft.com/office/powerpoint/2010/main" val="43536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996" y="514207"/>
            <a:ext cx="8610600" cy="1293028"/>
          </a:xfrm>
        </p:spPr>
        <p:txBody>
          <a:bodyPr/>
          <a:lstStyle/>
          <a:p>
            <a:r>
              <a:rPr lang="en-US" b="1" dirty="0" smtClean="0"/>
              <a:t>Feature Engineering </a:t>
            </a:r>
            <a:br>
              <a:rPr lang="en-US" b="1" dirty="0" smtClean="0"/>
            </a:br>
            <a:r>
              <a:rPr lang="en-US" b="1" dirty="0" smtClean="0"/>
              <a:t>and Selection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07235"/>
            <a:ext cx="10820400" cy="492136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Does time matter?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altLang="zh-CN" dirty="0" smtClean="0"/>
              <a:t>e.g. c</a:t>
            </a:r>
            <a:r>
              <a:rPr lang="en-US" dirty="0" smtClean="0"/>
              <a:t>reated “month’ feature (Christmas would buy more?).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Cross-validation error rate from </a:t>
            </a:r>
            <a:r>
              <a:rPr lang="en-US" b="1" dirty="0" smtClean="0"/>
              <a:t>9% to 10% </a:t>
            </a:r>
            <a:r>
              <a:rPr lang="en-US" dirty="0" smtClean="0"/>
              <a:t>in the same model</a:t>
            </a:r>
            <a:r>
              <a:rPr lang="zh-CN" altLang="en-US" dirty="0"/>
              <a:t>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abandoned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How </a:t>
            </a:r>
            <a:r>
              <a:rPr lang="en-US" b="1" dirty="0" smtClean="0"/>
              <a:t>to create features to reflect past behaviors?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Thoughts: can current situations be used to predict future?</a:t>
            </a:r>
          </a:p>
          <a:p>
            <a:pPr marL="0" indent="0">
              <a:buNone/>
            </a:pPr>
            <a:r>
              <a:rPr lang="en-US" dirty="0" smtClean="0"/>
              <a:t>   Solutions: Appending current month’s labels to original features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24 more features for each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Feature Selections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altLang="zh-CN" dirty="0" smtClean="0"/>
              <a:t>not too many features (24 originally)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hard with multi-label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5025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Selection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08165"/>
          </a:xfrm>
        </p:spPr>
        <p:txBody>
          <a:bodyPr/>
          <a:lstStyle/>
          <a:p>
            <a:r>
              <a:rPr lang="en-US" b="1" dirty="0" smtClean="0"/>
              <a:t>What is the problem?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/>
              <a:t> Multi-label </a:t>
            </a:r>
            <a:r>
              <a:rPr lang="en-US" dirty="0" smtClean="0"/>
              <a:t>Classification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Our </a:t>
            </a:r>
            <a:r>
              <a:rPr lang="en-US" b="1" dirty="0" smtClean="0"/>
              <a:t>Models (what we can do in R)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Baseline  </a:t>
            </a:r>
            <a:r>
              <a:rPr lang="en-US" b="1" dirty="0" smtClean="0"/>
              <a:t>( = clustering?)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rFerns</a:t>
            </a:r>
            <a:r>
              <a:rPr lang="en-US" b="1" dirty="0" smtClean="0"/>
              <a:t> in </a:t>
            </a:r>
            <a:r>
              <a:rPr lang="en-US" b="1" dirty="0" err="1" smtClean="0"/>
              <a:t>mlR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XGBoosting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SVM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Random </a:t>
            </a:r>
            <a:r>
              <a:rPr lang="en-US" b="1" dirty="0" smtClean="0"/>
              <a:t>Forrest</a:t>
            </a:r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  <a:p>
            <a:r>
              <a:rPr lang="en-US" b="1" dirty="0" smtClean="0"/>
              <a:t>Not in R: ML-KNN</a:t>
            </a:r>
            <a:r>
              <a:rPr lang="en-US" b="1" dirty="0" smtClean="0"/>
              <a:t>, Neural Networks.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7982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117" y="626350"/>
            <a:ext cx="8610600" cy="1293028"/>
          </a:xfrm>
        </p:spPr>
        <p:txBody>
          <a:bodyPr/>
          <a:lstStyle/>
          <a:p>
            <a:r>
              <a:rPr lang="en-US" b="1" dirty="0" smtClean="0"/>
              <a:t>Baseline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9378"/>
            <a:ext cx="10820400" cy="47057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1. 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    (1) Only Feature: customer ID </a:t>
            </a:r>
            <a:r>
              <a:rPr lang="en-US" sz="2000" dirty="0" smtClean="0"/>
              <a:t>(ignore all other </a:t>
            </a:r>
            <a:r>
              <a:rPr lang="en-US" sz="2000" dirty="0" smtClean="0"/>
              <a:t>features, e.g. cities, age, income.)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Just consider </a:t>
            </a:r>
            <a:r>
              <a:rPr lang="en-US" sz="2000" dirty="0"/>
              <a:t>the past purchasing behaviors of a certain customer </a:t>
            </a:r>
            <a:r>
              <a:rPr lang="en-US" sz="2000" dirty="0" smtClean="0"/>
              <a:t>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    (2) Assign Predicated Value = Majority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Calculated </a:t>
            </a:r>
            <a:r>
              <a:rPr lang="en-US" sz="2000" dirty="0"/>
              <a:t>means of each label column for customer </a:t>
            </a:r>
            <a:r>
              <a:rPr lang="en-US" sz="2000" dirty="0" smtClean="0"/>
              <a:t>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   If P(A purchases product 1) &gt; 0.5, then predict yes (assign label value = 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   If </a:t>
            </a:r>
            <a:r>
              <a:rPr lang="en-US" dirty="0"/>
              <a:t>P(A purchases product 1) </a:t>
            </a:r>
            <a:r>
              <a:rPr lang="en-US" dirty="0" smtClean="0"/>
              <a:t>&lt;= </a:t>
            </a:r>
            <a:r>
              <a:rPr lang="en-US" dirty="0"/>
              <a:t>0.5, then predict yes (assign label value = </a:t>
            </a:r>
            <a:r>
              <a:rPr lang="en-US" dirty="0" smtClean="0"/>
              <a:t>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2. Cross Validation Error Rate = </a:t>
            </a:r>
            <a:r>
              <a:rPr lang="en-US" sz="2000" b="1" dirty="0" smtClean="0">
                <a:solidFill>
                  <a:schemeClr val="accent1"/>
                </a:solidFill>
              </a:rPr>
              <a:t>0.87% (K=5)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3. Pros &amp; Cons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53408"/>
              </p:ext>
            </p:extLst>
          </p:nvPr>
        </p:nvGraphicFramePr>
        <p:xfrm>
          <a:off x="3881885" y="5344927"/>
          <a:ext cx="753804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84"/>
                <a:gridCol w="3526765"/>
              </a:tblGrid>
              <a:tr h="3364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8136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brainer.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easy </a:t>
                      </a:r>
                      <a:r>
                        <a:rPr lang="en-US" dirty="0" smtClean="0"/>
                        <a:t>to understand and compute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</a:t>
                      </a:r>
                      <a:r>
                        <a:rPr lang="en-US" baseline="0" dirty="0" smtClean="0"/>
                        <a:t> performance</a:t>
                      </a:r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using most features,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 a sense similar to guessing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71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Multi-label Classification in R</a:t>
            </a:r>
            <a:br>
              <a:rPr lang="en-US" b="1" cap="none" dirty="0" smtClean="0"/>
            </a:br>
            <a:r>
              <a:rPr lang="en-US" b="1" cap="none" dirty="0" smtClean="0"/>
              <a:t>{</a:t>
            </a:r>
            <a:r>
              <a:rPr lang="en-US" b="1" cap="none" dirty="0" err="1" smtClean="0"/>
              <a:t>mlR</a:t>
            </a:r>
            <a:r>
              <a:rPr lang="en-US" b="1" cap="none" dirty="0" smtClean="0"/>
              <a:t>} </a:t>
            </a:r>
            <a:r>
              <a:rPr lang="en-US" b="1" cap="none" dirty="0" err="1"/>
              <a:t>r</a:t>
            </a:r>
            <a:r>
              <a:rPr lang="en-US" b="1" cap="none" dirty="0" err="1" smtClean="0"/>
              <a:t>Ferns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1" y="2194560"/>
            <a:ext cx="11119449" cy="45685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1. 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{</a:t>
            </a:r>
            <a:r>
              <a:rPr lang="en-US" sz="2000" b="1" dirty="0" err="1" smtClean="0"/>
              <a:t>mlR</a:t>
            </a:r>
            <a:r>
              <a:rPr lang="en-US" sz="2000" b="1" dirty="0" smtClean="0"/>
              <a:t>} </a:t>
            </a:r>
            <a:r>
              <a:rPr lang="en-US" sz="2000" b="1" dirty="0"/>
              <a:t>Machine Learning in </a:t>
            </a:r>
            <a:r>
              <a:rPr lang="en-US" sz="2000" b="1" dirty="0" smtClean="0"/>
              <a:t>R</a:t>
            </a:r>
            <a:r>
              <a:rPr lang="en-US" sz="2000" dirty="0" smtClean="0"/>
              <a:t>, came out in Oct 2016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i="1" dirty="0" smtClean="0"/>
              <a:t>   </a:t>
            </a:r>
            <a:r>
              <a:rPr lang="en-US" sz="1800" dirty="0" smtClean="0"/>
              <a:t>(1)Problem </a:t>
            </a:r>
            <a:r>
              <a:rPr lang="en-US" sz="1800" dirty="0"/>
              <a:t>transformation methods (</a:t>
            </a:r>
            <a:r>
              <a:rPr lang="en-US" sz="1800" dirty="0" smtClean="0"/>
              <a:t>transform into binary/multiclass classification)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/>
              <a:t>   (2)Algorithm </a:t>
            </a:r>
            <a:r>
              <a:rPr lang="en-US" sz="1800" b="1" dirty="0"/>
              <a:t>adaptation </a:t>
            </a:r>
            <a:r>
              <a:rPr lang="en-US" sz="1800" b="1" dirty="0" smtClean="0"/>
              <a:t>methods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    adapt </a:t>
            </a:r>
            <a:r>
              <a:rPr lang="en-US" sz="1800" dirty="0"/>
              <a:t>multiclass algorithms so they can be applied directly to the problem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2. Cross Validation Error Rate = </a:t>
            </a:r>
            <a:r>
              <a:rPr lang="en-US" sz="2000" b="1" dirty="0" smtClean="0">
                <a:solidFill>
                  <a:schemeClr val="accent2"/>
                </a:solidFill>
              </a:rPr>
              <a:t>24% (K=5)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3</a:t>
            </a:r>
            <a:r>
              <a:rPr lang="en-US" sz="2000" b="1" dirty="0" smtClean="0"/>
              <a:t>. Pros &amp; Cons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                      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212988"/>
              </p:ext>
            </p:extLst>
          </p:nvPr>
        </p:nvGraphicFramePr>
        <p:xfrm>
          <a:off x="1552754" y="5593464"/>
          <a:ext cx="8971472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69744"/>
                <a:gridCol w="520172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predicting all labels at the same time.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demanding requirements on the format of the </a:t>
                      </a:r>
                      <a:r>
                        <a:rPr lang="en-US" dirty="0" smtClean="0"/>
                        <a:t>data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convenient &amp; neat technique.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very </a:t>
                      </a:r>
                      <a:r>
                        <a:rPr lang="en-US" dirty="0" smtClean="0"/>
                        <a:t>good </a:t>
                      </a:r>
                      <a:r>
                        <a:rPr lang="en-US" dirty="0" smtClean="0"/>
                        <a:t>results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06918"/>
              </p:ext>
            </p:extLst>
          </p:nvPr>
        </p:nvGraphicFramePr>
        <p:xfrm>
          <a:off x="3524369" y="4478834"/>
          <a:ext cx="8121291" cy="909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7097"/>
                <a:gridCol w="2707097"/>
                <a:gridCol w="2707097"/>
              </a:tblGrid>
              <a:tr h="41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K=5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Regular Method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Regular Method </a:t>
                      </a:r>
                      <a:endParaRPr lang="en-US" sz="16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+ </a:t>
                      </a:r>
                      <a:r>
                        <a:rPr lang="en-US" sz="1600" u="none" strike="noStrike" dirty="0">
                          <a:effectLst/>
                        </a:rPr>
                        <a:t>Added Features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1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Error 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30.18%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24.00%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870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392</TotalTime>
  <Words>711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华文楷体</vt:lpstr>
      <vt:lpstr>Arial</vt:lpstr>
      <vt:lpstr>Calibri</vt:lpstr>
      <vt:lpstr>Corbel</vt:lpstr>
      <vt:lpstr>Courier New</vt:lpstr>
      <vt:lpstr>Vapor Trail</vt:lpstr>
      <vt:lpstr>Santander  Product Recommendation</vt:lpstr>
      <vt:lpstr>Today’s Agenda</vt:lpstr>
      <vt:lpstr>Project Description</vt:lpstr>
      <vt:lpstr>Data processing &amp; cleaning</vt:lpstr>
      <vt:lpstr>How to 1. By total Average?  2. By cities!  </vt:lpstr>
      <vt:lpstr>Feature Engineering  and Selection</vt:lpstr>
      <vt:lpstr>Model Selection</vt:lpstr>
      <vt:lpstr>Baseline Model</vt:lpstr>
      <vt:lpstr>Multi-label Classification in R {mlR} rFerns</vt:lpstr>
      <vt:lpstr>XG Boosting</vt:lpstr>
      <vt:lpstr>SVM Model</vt:lpstr>
      <vt:lpstr>Random forest</vt:lpstr>
      <vt:lpstr>conclusions</vt:lpstr>
      <vt:lpstr>Future considerations</vt:lpstr>
      <vt:lpstr>references</vt:lpstr>
      <vt:lpstr>The end 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cece huang</dc:creator>
  <cp:lastModifiedBy>cece huang</cp:lastModifiedBy>
  <cp:revision>40</cp:revision>
  <dcterms:created xsi:type="dcterms:W3CDTF">2016-12-07T02:01:31Z</dcterms:created>
  <dcterms:modified xsi:type="dcterms:W3CDTF">2016-12-07T19:45:51Z</dcterms:modified>
</cp:coreProperties>
</file>