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75" r:id="rId4"/>
    <p:sldId id="259" r:id="rId5"/>
    <p:sldId id="264" r:id="rId6"/>
    <p:sldId id="262" r:id="rId7"/>
    <p:sldId id="274" r:id="rId8"/>
    <p:sldId id="269" r:id="rId9"/>
    <p:sldId id="271" r:id="rId10"/>
    <p:sldId id="272" r:id="rId11"/>
    <p:sldId id="273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5" autoAdjust="0"/>
  </p:normalViewPr>
  <p:slideViewPr>
    <p:cSldViewPr>
      <p:cViewPr>
        <p:scale>
          <a:sx n="85" d="100"/>
          <a:sy n="85" d="100"/>
        </p:scale>
        <p:origin x="-177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CF25-C7FB-4CF1-8E52-A59592B8E09C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A1DA0-AEAB-40A2-92B3-A6082B70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3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07DD80E-81FF-43C3-A489-A3C9419F0084}" type="datetimeFigureOut">
              <a:rPr lang="en-US" smtClean="0"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02624" cy="151216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Allstate Insurance </a:t>
            </a:r>
            <a:br>
              <a:rPr lang="en-US" sz="4000" dirty="0" smtClean="0"/>
            </a:br>
            <a:r>
              <a:rPr lang="en-US" sz="4000" dirty="0" smtClean="0"/>
              <a:t>Claims Severity Prediction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16024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Group 5</a:t>
            </a:r>
          </a:p>
          <a:p>
            <a:pPr algn="r"/>
            <a:endParaRPr lang="en-US" dirty="0" smtClean="0">
              <a:solidFill>
                <a:schemeClr val="tx1"/>
              </a:solidFill>
              <a:latin typeface="Cambria"/>
              <a:cs typeface="Cambria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Kyungmook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Lim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Hayoung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Kim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Hyung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Joon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Choi</a:t>
            </a:r>
            <a:endParaRPr lang="en-US" dirty="0" smtClean="0">
              <a:solidFill>
                <a:schemeClr val="tx1"/>
              </a:solidFill>
              <a:latin typeface="Cambria"/>
              <a:cs typeface="Cambria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Younhyuk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Cho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892480" cy="1123528"/>
          </a:xfrm>
        </p:spPr>
        <p:txBody>
          <a:bodyPr/>
          <a:lstStyle/>
          <a:p>
            <a:pPr algn="l"/>
            <a:r>
              <a:rPr lang="en-US" sz="3200" dirty="0" smtClean="0"/>
              <a:t>Popular method among Kaggle competitors:</a:t>
            </a:r>
            <a:br>
              <a:rPr lang="en-US" sz="3200" dirty="0" smtClean="0"/>
            </a:br>
            <a:r>
              <a:rPr lang="en-US" sz="3200" dirty="0" smtClean="0"/>
              <a:t>“XGB starter ported to R”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16832"/>
            <a:ext cx="8352927" cy="4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7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91480"/>
          </a:xfrm>
        </p:spPr>
        <p:txBody>
          <a:bodyPr/>
          <a:lstStyle/>
          <a:p>
            <a:pPr algn="l"/>
            <a:r>
              <a:rPr lang="en-US" sz="4000" dirty="0" smtClean="0"/>
              <a:t>Example Submission Result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  <a:latin typeface="Cambria"/>
                <a:cs typeface="Cambria"/>
              </a:rPr>
              <a:t>XGBoosting with full data set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Mean Absolute Error: </a:t>
            </a:r>
            <a:r>
              <a:rPr lang="cs-CZ" sz="2200" dirty="0" smtClean="0">
                <a:solidFill>
                  <a:srgbClr val="3366FF"/>
                </a:solidFill>
                <a:latin typeface="Cambria"/>
                <a:cs typeface="Cambria"/>
              </a:rPr>
              <a:t>1118.41496</a:t>
            </a:r>
            <a:r>
              <a:rPr lang="cs-CZ" sz="2200" dirty="0" smtClean="0">
                <a:solidFill>
                  <a:srgbClr val="000000"/>
                </a:solidFill>
                <a:latin typeface="Cambria"/>
                <a:cs typeface="Cambria"/>
              </a:rPr>
              <a:t> (All zero benchmark: 3019)</a:t>
            </a:r>
            <a:endParaRPr lang="en-US" sz="2200" dirty="0" smtClean="0">
              <a:solidFill>
                <a:srgbClr val="FF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Ranking on Kaggle: </a:t>
            </a:r>
            <a:r>
              <a:rPr lang="is-IS" sz="2200" dirty="0" smtClean="0">
                <a:solidFill>
                  <a:srgbClr val="3366FF"/>
                </a:solidFill>
                <a:latin typeface="Cambria"/>
                <a:cs typeface="Cambria"/>
              </a:rPr>
              <a:t>1262</a:t>
            </a:r>
            <a:r>
              <a:rPr lang="is-IS" sz="2200" dirty="0" smtClean="0">
                <a:solidFill>
                  <a:srgbClr val="000000"/>
                </a:solidFill>
                <a:latin typeface="Cambria"/>
                <a:cs typeface="Cambria"/>
              </a:rPr>
              <a:t> (as of Wed. 7) </a:t>
            </a:r>
          </a:p>
          <a:p>
            <a:r>
              <a:rPr lang="is-IS" sz="2200" dirty="0" smtClean="0">
                <a:solidFill>
                  <a:srgbClr val="000000"/>
                </a:solidFill>
                <a:latin typeface="Cambria"/>
                <a:cs typeface="Cambria"/>
              </a:rPr>
              <a:t>Winning competitor’s score: </a:t>
            </a:r>
            <a:r>
              <a:rPr lang="is-IS" sz="2200" dirty="0" smtClean="0">
                <a:solidFill>
                  <a:srgbClr val="660066"/>
                </a:solidFill>
                <a:latin typeface="Cambria"/>
                <a:cs typeface="Cambria"/>
              </a:rPr>
              <a:t>1097.27632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0000"/>
              </a:solidFill>
              <a:latin typeface="Cambria"/>
              <a:cs typeface="Cambria"/>
            </a:endParaRPr>
          </a:p>
        </p:txBody>
      </p:sp>
      <p:pic>
        <p:nvPicPr>
          <p:cNvPr id="5" name="Picture 4" descr="Screen Shot 2016-12-07 at 2.2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8388424" cy="225296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85669"/>
              </p:ext>
            </p:extLst>
          </p:nvPr>
        </p:nvGraphicFramePr>
        <p:xfrm>
          <a:off x="539552" y="4797152"/>
          <a:ext cx="1763059" cy="365760"/>
        </p:xfrm>
        <a:graphic>
          <a:graphicData uri="http://schemas.openxmlformats.org/drawingml/2006/table">
            <a:tbl>
              <a:tblPr/>
              <a:tblGrid>
                <a:gridCol w="1763059"/>
              </a:tblGrid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4065"/>
              </p:ext>
            </p:extLst>
          </p:nvPr>
        </p:nvGraphicFramePr>
        <p:xfrm>
          <a:off x="4932040" y="4797152"/>
          <a:ext cx="3421529" cy="365760"/>
        </p:xfrm>
        <a:graphic>
          <a:graphicData uri="http://schemas.openxmlformats.org/drawingml/2006/table">
            <a:tbl>
              <a:tblPr/>
              <a:tblGrid>
                <a:gridCol w="3421529"/>
              </a:tblGrid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43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952128"/>
          </a:xfrm>
        </p:spPr>
        <p:txBody>
          <a:bodyPr/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3068960"/>
            <a:ext cx="4824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Q &amp; 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5276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/>
          <a:lstStyle/>
          <a:p>
            <a:pPr algn="l"/>
            <a:r>
              <a:rPr lang="en-US" sz="4000" dirty="0" smtClean="0"/>
              <a:t>Data Explanation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Currently On-going Kaggle competition: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“How </a:t>
            </a:r>
            <a:r>
              <a:rPr lang="en-US" i="1" dirty="0">
                <a:solidFill>
                  <a:srgbClr val="000000"/>
                </a:solidFill>
                <a:latin typeface="Cambria"/>
                <a:cs typeface="Cambria"/>
              </a:rPr>
              <a:t>severe is an insurance </a:t>
            </a: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claim”</a:t>
            </a:r>
          </a:p>
          <a:p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Consists of 188,318 insurance claims from the Allstate Insurance Company</a:t>
            </a:r>
          </a:p>
          <a:p>
            <a:pPr lvl="1"/>
            <a:r>
              <a:rPr lang="en-US" altLang="ko-KR" sz="1900" dirty="0" smtClean="0">
                <a:solidFill>
                  <a:srgbClr val="000000"/>
                </a:solidFill>
                <a:latin typeface="Cambria"/>
                <a:cs typeface="Cambria"/>
              </a:rPr>
              <a:t>Used only 20,000 observations out of 188,318 to reduce computational cost (16,000 for training set, 4,000 for testing set)</a:t>
            </a:r>
          </a:p>
          <a:p>
            <a:endParaRPr lang="en-US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Predictors (anonymous due to the privacy issue)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116 categorical variables </a:t>
            </a:r>
          </a:p>
          <a:p>
            <a:pPr lvl="1">
              <a:buNone/>
            </a:pPr>
            <a:r>
              <a:rPr lang="en-US" sz="19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(each with different number of levels from 2 to 230)	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14 continuous variables</a:t>
            </a:r>
          </a:p>
          <a:p>
            <a:endParaRPr lang="en-US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Response (adjusted to disguise real value)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Loss amount</a:t>
            </a:r>
            <a:endParaRPr lang="en-US" sz="19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/>
          <a:lstStyle/>
          <a:p>
            <a:pPr algn="l"/>
            <a:r>
              <a:rPr lang="en-US" sz="4000" dirty="0" smtClean="0"/>
              <a:t>Strategies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Models to use: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Decision Tree, Random Forest, PCA, and XGBoosting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Strategies for issues:</a:t>
            </a:r>
            <a:endParaRPr lang="en-US" sz="1600" i="1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Formulate strategy on handling large number of variables 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  <a:sym typeface="Wingdings"/>
              </a:rPr>
              <a:t>	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Applying PCA and XGBoosting to categorical variables</a:t>
            </a:r>
          </a:p>
          <a:p>
            <a:endParaRPr lang="en-US" sz="22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Formulate strategy on handling categorical variables with large number of levels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  <a:sym typeface="Wingding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  <a:sym typeface="Wingdings"/>
              </a:rPr>
              <a:t> Random  Forest can’t be quite used</a:t>
            </a:r>
            <a:endParaRPr lang="en-US" sz="2200" dirty="0" smtClean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7952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algn="l"/>
            <a:r>
              <a:rPr lang="en-US" sz="4000" dirty="0" smtClean="0"/>
              <a:t>Response Averaging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Fitting models and obtaining predictions are challenging with categorical variables with large numbers of levels.</a:t>
            </a:r>
          </a:p>
          <a:p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As a remedial measure, categorical variables with ≥32 levels are replaced by the average of loss amount in the training set corresponding to that categorical value.</a:t>
            </a:r>
          </a:p>
          <a:p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Observed 5 such categorical variables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29147"/>
              </p:ext>
            </p:extLst>
          </p:nvPr>
        </p:nvGraphicFramePr>
        <p:xfrm>
          <a:off x="1619672" y="40770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63835962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152962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774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700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03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145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216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301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pPr algn="l"/>
            <a:r>
              <a:rPr lang="en-US" sz="4000" dirty="0" smtClean="0"/>
              <a:t>Design Matrix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Established design matrix to apply PCA to categorical variables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Example: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" name="Picture 1" descr="Screen Shot 2016-12-07 at 1.58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84984"/>
            <a:ext cx="622300" cy="2016224"/>
          </a:xfrm>
          <a:prstGeom prst="rect">
            <a:avLst/>
          </a:prstGeom>
        </p:spPr>
      </p:pic>
      <p:pic>
        <p:nvPicPr>
          <p:cNvPr id="7" name="Picture 6" descr="Screen Shot 2016-12-07 at 1.58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84984"/>
            <a:ext cx="5976664" cy="2016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688" y="40050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3488"/>
          </a:xfrm>
        </p:spPr>
        <p:txBody>
          <a:bodyPr/>
          <a:lstStyle/>
          <a:p>
            <a:pPr algn="l"/>
            <a:r>
              <a:rPr lang="en-US" sz="4000" dirty="0" smtClean="0"/>
              <a:t>Correlation Coefficients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Correlation matrix between 14 continuous variables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The correlation coefficients 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≥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0.7 are highlighted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4419"/>
              </p:ext>
            </p:extLst>
          </p:nvPr>
        </p:nvGraphicFramePr>
        <p:xfrm>
          <a:off x="2123728" y="2564904"/>
          <a:ext cx="6096000" cy="3464559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7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8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9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3568" y="29969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Train 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79715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 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35496"/>
          </a:xfrm>
        </p:spPr>
        <p:txBody>
          <a:bodyPr/>
          <a:lstStyle/>
          <a:p>
            <a:pPr algn="l"/>
            <a:r>
              <a:rPr lang="en-US" sz="4000" dirty="0" smtClean="0"/>
              <a:t>PCA Result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2232248"/>
          </a:xfrm>
        </p:spPr>
      </p:pic>
      <p:sp>
        <p:nvSpPr>
          <p:cNvPr id="5" name="Rectangle 4"/>
          <p:cNvSpPr/>
          <p:nvPr/>
        </p:nvSpPr>
        <p:spPr>
          <a:xfrm>
            <a:off x="467544" y="400506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"/>
                <a:cs typeface="Cambria"/>
              </a:rPr>
              <a:t>Continuous </a:t>
            </a:r>
            <a:r>
              <a:rPr lang="en-US" sz="2000" dirty="0">
                <a:latin typeface="Cambria"/>
                <a:cs typeface="Cambria"/>
              </a:rPr>
              <a:t>variables </a:t>
            </a:r>
          </a:p>
          <a:p>
            <a:pPr>
              <a:buNone/>
            </a:pPr>
            <a:r>
              <a:rPr lang="en-US" sz="2000" dirty="0">
                <a:latin typeface="Cambria"/>
                <a:cs typeface="Cambria"/>
              </a:rPr>
              <a:t>	</a:t>
            </a:r>
            <a:r>
              <a:rPr lang="en-US" sz="1600" dirty="0" smtClean="0">
                <a:latin typeface="Cambria"/>
                <a:cs typeface="Cambria"/>
                <a:sym typeface="Wingdings"/>
              </a:rPr>
              <a:t></a:t>
            </a:r>
            <a:r>
              <a:rPr lang="en-US" sz="2000" u="sng" dirty="0" smtClean="0">
                <a:latin typeface="Cambria"/>
                <a:cs typeface="Cambria"/>
              </a:rPr>
              <a:t>7 </a:t>
            </a:r>
            <a:r>
              <a:rPr lang="en-US" sz="2000" u="sng" dirty="0">
                <a:latin typeface="Cambria"/>
                <a:cs typeface="Cambria"/>
              </a:rPr>
              <a:t>PCs</a:t>
            </a:r>
            <a:r>
              <a:rPr lang="en-US" sz="2000" dirty="0">
                <a:latin typeface="Cambria"/>
                <a:cs typeface="Cambria"/>
              </a:rPr>
              <a:t> explain </a:t>
            </a:r>
            <a:r>
              <a:rPr lang="en-US" sz="2000" dirty="0" smtClean="0">
                <a:latin typeface="Cambria"/>
                <a:cs typeface="Cambria"/>
              </a:rPr>
              <a:t>92% </a:t>
            </a:r>
            <a:r>
              <a:rPr lang="en-US" sz="2000" dirty="0">
                <a:latin typeface="Cambria"/>
                <a:cs typeface="Cambria"/>
              </a:rPr>
              <a:t>of the </a:t>
            </a:r>
            <a:r>
              <a:rPr lang="en-US" sz="2000" dirty="0" smtClean="0">
                <a:latin typeface="Cambria"/>
                <a:cs typeface="Cambria"/>
              </a:rPr>
              <a:t>variation</a:t>
            </a:r>
          </a:p>
          <a:p>
            <a:pPr>
              <a:buNone/>
            </a:pPr>
            <a:endParaRPr lang="en-US" sz="2000" dirty="0">
              <a:latin typeface="Cambria"/>
              <a:cs typeface="Cambria"/>
            </a:endParaRPr>
          </a:p>
          <a:p>
            <a:r>
              <a:rPr lang="en-US" sz="2000" dirty="0" smtClean="0">
                <a:latin typeface="Cambria"/>
                <a:cs typeface="Cambria"/>
              </a:rPr>
              <a:t>Categorical </a:t>
            </a:r>
            <a:r>
              <a:rPr lang="en-US" sz="2000" dirty="0">
                <a:latin typeface="Cambria"/>
                <a:cs typeface="Cambria"/>
              </a:rPr>
              <a:t>variables</a:t>
            </a:r>
          </a:p>
          <a:p>
            <a:pPr>
              <a:buNone/>
            </a:pPr>
            <a:r>
              <a:rPr lang="en-US" sz="2000" dirty="0">
                <a:latin typeface="Cambria"/>
                <a:cs typeface="Cambria"/>
              </a:rPr>
              <a:t>	</a:t>
            </a:r>
            <a:r>
              <a:rPr lang="en-US" sz="1600" dirty="0" smtClean="0">
                <a:latin typeface="Cambria"/>
                <a:cs typeface="Cambria"/>
                <a:sym typeface="Wingdings"/>
              </a:rPr>
              <a:t></a:t>
            </a:r>
            <a:r>
              <a:rPr lang="en-US" sz="2000" u="sng" dirty="0" smtClean="0">
                <a:latin typeface="Cambria"/>
                <a:cs typeface="Cambria"/>
              </a:rPr>
              <a:t>8 </a:t>
            </a:r>
            <a:r>
              <a:rPr lang="en-US" sz="2000" u="sng" dirty="0">
                <a:latin typeface="Cambria"/>
                <a:cs typeface="Cambria"/>
              </a:rPr>
              <a:t>PCs</a:t>
            </a:r>
            <a:r>
              <a:rPr lang="en-US" sz="2000" dirty="0">
                <a:latin typeface="Cambria"/>
                <a:cs typeface="Cambria"/>
              </a:rPr>
              <a:t> explain </a:t>
            </a:r>
            <a:r>
              <a:rPr lang="en-US" sz="2000" dirty="0" smtClean="0">
                <a:latin typeface="Cambria"/>
                <a:cs typeface="Cambria"/>
              </a:rPr>
              <a:t>40% </a:t>
            </a:r>
            <a:r>
              <a:rPr lang="en-US" sz="2000" dirty="0">
                <a:latin typeface="Cambria"/>
                <a:cs typeface="Cambria"/>
              </a:rPr>
              <a:t>of the </a:t>
            </a:r>
            <a:r>
              <a:rPr lang="en-US" sz="2000" dirty="0" smtClean="0">
                <a:latin typeface="Cambria"/>
                <a:cs typeface="Cambria"/>
              </a:rPr>
              <a:t>variation</a:t>
            </a:r>
          </a:p>
          <a:p>
            <a:pPr>
              <a:buNone/>
            </a:pPr>
            <a:r>
              <a:rPr lang="en-US" sz="2000" dirty="0">
                <a:latin typeface="Cambria"/>
                <a:cs typeface="Cambria"/>
              </a:rPr>
              <a:t>	</a:t>
            </a:r>
            <a:r>
              <a:rPr lang="en-US" sz="2000" dirty="0" smtClean="0">
                <a:latin typeface="Cambria"/>
                <a:cs typeface="Cambria"/>
              </a:rPr>
              <a:t>    (Using 8 PCs for categorical variables gives the best result)</a:t>
            </a:r>
            <a:endParaRPr lang="en-US"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03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pPr algn="l"/>
            <a:r>
              <a:rPr lang="en-US" sz="4000" dirty="0" smtClean="0"/>
              <a:t>Evaluation Method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ean </a:t>
            </a:r>
            <a:r>
              <a:rPr lang="en-US" altLang="ko-KR" sz="22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bsolute </a:t>
            </a:r>
            <a:r>
              <a:rPr lang="en-US" altLang="ko-KR" sz="220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rror (MAE) between the predicted loss and the actual loss</a:t>
            </a:r>
          </a:p>
          <a:p>
            <a:pPr>
              <a:buNone/>
            </a:pP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altLang="ko-KR" sz="2000" dirty="0" smtClean="0">
                <a:solidFill>
                  <a:srgbClr val="000000"/>
                </a:solidFill>
                <a:latin typeface="Cambria"/>
                <a:cs typeface="Cambria"/>
              </a:rPr>
              <a:t>(Used by Allstate Insurance company on Kaggle to evaluate the performance)</a:t>
            </a:r>
          </a:p>
          <a:p>
            <a:endParaRPr lang="en-US" altLang="ko-KR" sz="2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140968"/>
            <a:ext cx="63367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algn="l"/>
            <a:r>
              <a:rPr lang="en-US" sz="4000" dirty="0" smtClean="0"/>
              <a:t>Model Comparison</a:t>
            </a:r>
            <a:endParaRPr lang="en-US" sz="4000" dirty="0"/>
          </a:p>
        </p:txBody>
      </p:sp>
      <p:sp>
        <p:nvSpPr>
          <p:cNvPr id="7170" name="AutoShape 2" descr="treeplot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33716"/>
              </p:ext>
            </p:extLst>
          </p:nvPr>
        </p:nvGraphicFramePr>
        <p:xfrm>
          <a:off x="899592" y="1988840"/>
          <a:ext cx="6624736" cy="23762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Model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MAE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Regression Tree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1393.275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Regression Tree + PCA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1471.891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Random Forest + PCA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1344.020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i="1" u="sng" dirty="0" smtClean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XGBoosting + PCA</a:t>
                      </a:r>
                      <a:endParaRPr lang="en-US" sz="2200" i="1" u="sng" dirty="0">
                        <a:solidFill>
                          <a:srgbClr val="FF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u="sng" dirty="0" smtClean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1310.501</a:t>
                      </a:r>
                      <a:endParaRPr lang="en-US" sz="2200" i="1" u="sng" dirty="0">
                        <a:solidFill>
                          <a:srgbClr val="FF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592" y="47251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(The lower, the better)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1718</TotalTime>
  <Words>834</Words>
  <Application>Microsoft Macintosh PowerPoint</Application>
  <PresentationFormat>On-screen Show (4:3)</PresentationFormat>
  <Paragraphs>557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Allstate Insurance  Claims Severity Prediction</vt:lpstr>
      <vt:lpstr>Data Explanation</vt:lpstr>
      <vt:lpstr>Strategies</vt:lpstr>
      <vt:lpstr>Response Averaging</vt:lpstr>
      <vt:lpstr>Design Matrix</vt:lpstr>
      <vt:lpstr>Correlation Coefficients</vt:lpstr>
      <vt:lpstr>PCA Result</vt:lpstr>
      <vt:lpstr>Evaluation Method</vt:lpstr>
      <vt:lpstr>Model Comparison</vt:lpstr>
      <vt:lpstr>Popular method among Kaggle competitors: “XGB starter ported to R”</vt:lpstr>
      <vt:lpstr>Example Submission Result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Claims Severity</dc:title>
  <dc:creator>user</dc:creator>
  <cp:lastModifiedBy>Hyung Joon Choi</cp:lastModifiedBy>
  <cp:revision>30</cp:revision>
  <dcterms:created xsi:type="dcterms:W3CDTF">2016-12-05T23:39:52Z</dcterms:created>
  <dcterms:modified xsi:type="dcterms:W3CDTF">2016-12-07T20:28:17Z</dcterms:modified>
</cp:coreProperties>
</file>