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"/>
  </p:notesMasterIdLst>
  <p:sldIdLst>
    <p:sldId id="256" r:id="rId2"/>
    <p:sldId id="257" r:id="rId3"/>
    <p:sldId id="275" r:id="rId4"/>
    <p:sldId id="259" r:id="rId5"/>
    <p:sldId id="264" r:id="rId6"/>
    <p:sldId id="262" r:id="rId7"/>
    <p:sldId id="274" r:id="rId8"/>
    <p:sldId id="269" r:id="rId9"/>
    <p:sldId id="271" r:id="rId10"/>
    <p:sldId id="272" r:id="rId11"/>
    <p:sldId id="273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75" autoAdjust="0"/>
  </p:normalViewPr>
  <p:slideViewPr>
    <p:cSldViewPr>
      <p:cViewPr>
        <p:scale>
          <a:sx n="85" d="100"/>
          <a:sy n="85" d="100"/>
        </p:scale>
        <p:origin x="-72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73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BCF25-C7FB-4CF1-8E52-A59592B8E09C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A1DA0-AEAB-40A2-92B3-A6082B70D6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4034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A1DA0-AEAB-40A2-92B3-A6082B70D6D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A1DA0-AEAB-40A2-92B3-A6082B70D6D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A1DA0-AEAB-40A2-92B3-A6082B70D6D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A1DA0-AEAB-40A2-92B3-A6082B70D6D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A1DA0-AEAB-40A2-92B3-A6082B70D6D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A1DA0-AEAB-40A2-92B3-A6082B70D6D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A1DA0-AEAB-40A2-92B3-A6082B70D6D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A1DA0-AEAB-40A2-92B3-A6082B70D6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7336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D80E-81FF-43C3-A489-A3C9419F0084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D70A4B-D8D7-40A4-96CD-98B2A09DEB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D80E-81FF-43C3-A489-A3C9419F0084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0A4B-D8D7-40A4-96CD-98B2A09DE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D80E-81FF-43C3-A489-A3C9419F0084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0A4B-D8D7-40A4-96CD-98B2A09DE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D80E-81FF-43C3-A489-A3C9419F0084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0A4B-D8D7-40A4-96CD-98B2A09DE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D80E-81FF-43C3-A489-A3C9419F0084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0A4B-D8D7-40A4-96CD-98B2A09DEB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D80E-81FF-43C3-A489-A3C9419F0084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0A4B-D8D7-40A4-96CD-98B2A09DEB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D80E-81FF-43C3-A489-A3C9419F0084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0A4B-D8D7-40A4-96CD-98B2A09DEB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D80E-81FF-43C3-A489-A3C9419F0084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0A4B-D8D7-40A4-96CD-98B2A09DE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D80E-81FF-43C3-A489-A3C9419F0084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0A4B-D8D7-40A4-96CD-98B2A09DE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D80E-81FF-43C3-A489-A3C9419F0084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0A4B-D8D7-40A4-96CD-98B2A09DE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D80E-81FF-43C3-A489-A3C9419F0084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0A4B-D8D7-40A4-96CD-98B2A09DE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07DD80E-81FF-43C3-A489-A3C9419F0084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6D70A4B-D8D7-40A4-96CD-98B2A09DEB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02624" cy="151216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Allstate Insurance </a:t>
            </a:r>
            <a:br>
              <a:rPr lang="en-US" sz="4000" dirty="0" smtClean="0"/>
            </a:br>
            <a:r>
              <a:rPr lang="en-US" sz="4000" dirty="0" smtClean="0"/>
              <a:t>Claims Severity Prediction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2160240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 smtClean="0">
                <a:solidFill>
                  <a:schemeClr val="tx1"/>
                </a:solidFill>
                <a:latin typeface="Cambria"/>
                <a:cs typeface="Cambria"/>
              </a:rPr>
              <a:t>Group 5</a:t>
            </a:r>
          </a:p>
          <a:p>
            <a:pPr algn="r"/>
            <a:endParaRPr lang="en-US" dirty="0" smtClean="0">
              <a:solidFill>
                <a:schemeClr val="tx1"/>
              </a:solidFill>
              <a:latin typeface="Cambria"/>
              <a:cs typeface="Cambria"/>
            </a:endParaRPr>
          </a:p>
          <a:p>
            <a:pPr algn="r"/>
            <a:r>
              <a:rPr lang="en-US" dirty="0" err="1" smtClean="0">
                <a:solidFill>
                  <a:schemeClr val="tx1"/>
                </a:solidFill>
                <a:latin typeface="Cambria"/>
                <a:cs typeface="Cambria"/>
              </a:rPr>
              <a:t>Kyungmook</a:t>
            </a:r>
            <a:r>
              <a:rPr lang="en-US" dirty="0" smtClean="0">
                <a:solidFill>
                  <a:schemeClr val="tx1"/>
                </a:solidFill>
                <a:latin typeface="Cambria"/>
                <a:cs typeface="Cambria"/>
              </a:rPr>
              <a:t> Lim</a:t>
            </a:r>
          </a:p>
          <a:p>
            <a:pPr algn="r"/>
            <a:r>
              <a:rPr lang="en-US" dirty="0" err="1" smtClean="0">
                <a:solidFill>
                  <a:schemeClr val="tx1"/>
                </a:solidFill>
                <a:latin typeface="Cambria"/>
                <a:cs typeface="Cambria"/>
              </a:rPr>
              <a:t>Hayoung</a:t>
            </a:r>
            <a:r>
              <a:rPr lang="en-US" dirty="0" smtClean="0">
                <a:solidFill>
                  <a:schemeClr val="tx1"/>
                </a:solidFill>
                <a:latin typeface="Cambria"/>
                <a:cs typeface="Cambria"/>
              </a:rPr>
              <a:t> Kim</a:t>
            </a:r>
          </a:p>
          <a:p>
            <a:pPr algn="r"/>
            <a:r>
              <a:rPr lang="en-US" dirty="0" err="1" smtClean="0">
                <a:solidFill>
                  <a:schemeClr val="tx1"/>
                </a:solidFill>
                <a:latin typeface="Cambria"/>
                <a:cs typeface="Cambria"/>
              </a:rPr>
              <a:t>Hyung</a:t>
            </a:r>
            <a:r>
              <a:rPr lang="en-US" dirty="0" smtClean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mbria"/>
                <a:cs typeface="Cambria"/>
              </a:rPr>
              <a:t>Joon</a:t>
            </a:r>
            <a:r>
              <a:rPr lang="en-US" dirty="0" smtClean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mbria"/>
                <a:cs typeface="Cambria"/>
              </a:rPr>
              <a:t>Choi</a:t>
            </a:r>
            <a:endParaRPr lang="en-US" dirty="0" smtClean="0">
              <a:solidFill>
                <a:schemeClr val="tx1"/>
              </a:solidFill>
              <a:latin typeface="Cambria"/>
              <a:cs typeface="Cambria"/>
            </a:endParaRPr>
          </a:p>
          <a:p>
            <a:pPr algn="r"/>
            <a:r>
              <a:rPr lang="en-US" dirty="0" err="1" smtClean="0">
                <a:solidFill>
                  <a:schemeClr val="tx1"/>
                </a:solidFill>
                <a:latin typeface="Cambria"/>
                <a:cs typeface="Cambria"/>
              </a:rPr>
              <a:t>Younhyuk</a:t>
            </a:r>
            <a:r>
              <a:rPr lang="en-US" dirty="0" smtClean="0">
                <a:solidFill>
                  <a:schemeClr val="tx1"/>
                </a:solidFill>
                <a:latin typeface="Cambria"/>
                <a:cs typeface="Cambria"/>
              </a:rPr>
              <a:t> Cho</a:t>
            </a:r>
          </a:p>
          <a:p>
            <a:pPr algn="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892480" cy="1123528"/>
          </a:xfrm>
        </p:spPr>
        <p:txBody>
          <a:bodyPr/>
          <a:lstStyle/>
          <a:p>
            <a:pPr algn="l"/>
            <a:r>
              <a:rPr lang="en-US" sz="3200" dirty="0" smtClean="0"/>
              <a:t>Popular method among </a:t>
            </a:r>
            <a:r>
              <a:rPr lang="en-US" sz="3200" dirty="0" err="1" smtClean="0"/>
              <a:t>Kaggle</a:t>
            </a:r>
            <a:r>
              <a:rPr lang="en-US" sz="3200" dirty="0" smtClean="0"/>
              <a:t> competitors:</a:t>
            </a:r>
            <a:br>
              <a:rPr lang="en-US" sz="3200" dirty="0" smtClean="0"/>
            </a:br>
            <a:r>
              <a:rPr lang="en-US" sz="3200" dirty="0" smtClean="0"/>
              <a:t>“</a:t>
            </a:r>
            <a:r>
              <a:rPr lang="en-US" sz="3200" dirty="0" err="1" smtClean="0"/>
              <a:t>Farons</a:t>
            </a:r>
            <a:r>
              <a:rPr lang="en-US" sz="3200" dirty="0" smtClean="0"/>
              <a:t> XGB starter ported to R”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1916832"/>
            <a:ext cx="8352927" cy="410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3374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691480"/>
          </a:xfrm>
        </p:spPr>
        <p:txBody>
          <a:bodyPr/>
          <a:lstStyle/>
          <a:p>
            <a:pPr algn="l"/>
            <a:r>
              <a:rPr lang="en-US" sz="4000" dirty="0" smtClean="0"/>
              <a:t>Example Submission Result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 smtClean="0">
                <a:solidFill>
                  <a:srgbClr val="000000"/>
                </a:solidFill>
                <a:latin typeface="Cambria"/>
                <a:cs typeface="Cambria"/>
              </a:rPr>
              <a:t>XGBoost with full data set</a:t>
            </a:r>
          </a:p>
          <a:p>
            <a:endParaRPr lang="en-US" sz="2200" dirty="0">
              <a:solidFill>
                <a:srgbClr val="000000"/>
              </a:solidFill>
              <a:latin typeface="Cambria"/>
              <a:cs typeface="Cambria"/>
            </a:endParaRPr>
          </a:p>
          <a:p>
            <a:r>
              <a:rPr lang="en-US" sz="2200" dirty="0" smtClean="0">
                <a:solidFill>
                  <a:srgbClr val="000000"/>
                </a:solidFill>
                <a:latin typeface="Cambria"/>
                <a:cs typeface="Cambria"/>
              </a:rPr>
              <a:t>Mean Absolute Error: </a:t>
            </a:r>
            <a:r>
              <a:rPr lang="en-US" sz="2200" dirty="0" smtClean="0">
                <a:solidFill>
                  <a:srgbClr val="FF0000"/>
                </a:solidFill>
                <a:latin typeface="Cambria"/>
                <a:cs typeface="Cambria"/>
              </a:rPr>
              <a:t>1118.415</a:t>
            </a:r>
            <a:endParaRPr lang="en-US" sz="2200" dirty="0" smtClean="0">
              <a:solidFill>
                <a:srgbClr val="FF0000"/>
              </a:solidFill>
              <a:latin typeface="Cambria"/>
              <a:cs typeface="Cambria"/>
            </a:endParaRPr>
          </a:p>
          <a:p>
            <a:r>
              <a:rPr lang="en-US" sz="2200" dirty="0" smtClean="0">
                <a:solidFill>
                  <a:srgbClr val="000000"/>
                </a:solidFill>
                <a:latin typeface="Cambria"/>
                <a:cs typeface="Cambria"/>
              </a:rPr>
              <a:t>Ranking among Kaggle competition</a:t>
            </a:r>
            <a:r>
              <a:rPr lang="en-US" sz="2200" smtClean="0">
                <a:solidFill>
                  <a:srgbClr val="000000"/>
                </a:solidFill>
                <a:latin typeface="Cambria"/>
                <a:cs typeface="Cambria"/>
              </a:rPr>
              <a:t>: </a:t>
            </a:r>
            <a:r>
              <a:rPr lang="en-US" sz="2200" smtClean="0">
                <a:solidFill>
                  <a:srgbClr val="FF0000"/>
                </a:solidFill>
                <a:latin typeface="Cambria"/>
                <a:cs typeface="Cambria"/>
              </a:rPr>
              <a:t>1262</a:t>
            </a:r>
            <a:endParaRPr lang="en-US" sz="2200" dirty="0" smtClean="0">
              <a:solidFill>
                <a:srgbClr val="FF0000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4437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229600" cy="952128"/>
          </a:xfrm>
        </p:spPr>
        <p:txBody>
          <a:bodyPr/>
          <a:lstStyle/>
          <a:p>
            <a:r>
              <a:rPr lang="en-US" sz="6600" dirty="0" smtClean="0"/>
              <a:t>Thank you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2339752" y="3068960"/>
            <a:ext cx="48245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Q &amp; A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xmlns="" val="275276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92088"/>
          </a:xfrm>
        </p:spPr>
        <p:txBody>
          <a:bodyPr/>
          <a:lstStyle/>
          <a:p>
            <a:pPr algn="l"/>
            <a:r>
              <a:rPr lang="en-US" sz="4000" dirty="0" smtClean="0"/>
              <a:t>Data Explanation</a:t>
            </a:r>
            <a:endParaRPr 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Cambria"/>
                <a:cs typeface="Cambria"/>
              </a:rPr>
              <a:t>Currently On-going Kaggle competition: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ambria"/>
                <a:cs typeface="Cambria"/>
              </a:rPr>
              <a:t>         </a:t>
            </a:r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“How </a:t>
            </a:r>
            <a:r>
              <a:rPr lang="en-US" i="1" dirty="0">
                <a:solidFill>
                  <a:srgbClr val="000000"/>
                </a:solidFill>
                <a:latin typeface="Cambria"/>
                <a:cs typeface="Cambria"/>
              </a:rPr>
              <a:t>severe is an insurance </a:t>
            </a:r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claim”</a:t>
            </a:r>
          </a:p>
          <a:p>
            <a:endParaRPr lang="en-US" dirty="0">
              <a:solidFill>
                <a:srgbClr val="000000"/>
              </a:solidFill>
              <a:latin typeface="Cambria"/>
              <a:cs typeface="Cambria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mbria"/>
                <a:cs typeface="Cambria"/>
              </a:rPr>
              <a:t>Consists of 188,318 insurance claims from the Allstate Insurance Company</a:t>
            </a:r>
          </a:p>
          <a:p>
            <a:pPr lvl="1"/>
            <a:r>
              <a:rPr lang="en-US" altLang="ko-KR" sz="1900" dirty="0" smtClean="0">
                <a:solidFill>
                  <a:srgbClr val="000000"/>
                </a:solidFill>
                <a:latin typeface="Cambria"/>
                <a:cs typeface="Cambria"/>
              </a:rPr>
              <a:t>Used only 20,000 observations out of 188,318 to reduce computational cost (16,000 for training set, 4,000 for testing set)</a:t>
            </a:r>
          </a:p>
          <a:p>
            <a:endParaRPr lang="en-US" dirty="0" smtClean="0">
              <a:solidFill>
                <a:srgbClr val="000000"/>
              </a:solidFill>
              <a:latin typeface="Cambria"/>
              <a:cs typeface="Cambria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mbria"/>
                <a:cs typeface="Cambria"/>
              </a:rPr>
              <a:t>Predictors (anonymous due to the privacy issue)</a:t>
            </a:r>
          </a:p>
          <a:p>
            <a:pPr lvl="1"/>
            <a:r>
              <a:rPr lang="en-US" sz="1900" dirty="0" smtClean="0">
                <a:solidFill>
                  <a:srgbClr val="000000"/>
                </a:solidFill>
                <a:latin typeface="Cambria"/>
                <a:cs typeface="Cambria"/>
              </a:rPr>
              <a:t>116 categorical variables </a:t>
            </a:r>
          </a:p>
          <a:p>
            <a:pPr lvl="1">
              <a:buNone/>
            </a:pPr>
            <a:r>
              <a:rPr lang="en-US" sz="1900" dirty="0">
                <a:solidFill>
                  <a:srgbClr val="000000"/>
                </a:solidFill>
                <a:latin typeface="Cambria"/>
                <a:cs typeface="Cambria"/>
              </a:rPr>
              <a:t>	</a:t>
            </a:r>
            <a:r>
              <a:rPr lang="en-US" sz="1900" dirty="0" smtClean="0">
                <a:solidFill>
                  <a:srgbClr val="000000"/>
                </a:solidFill>
                <a:latin typeface="Cambria"/>
                <a:cs typeface="Cambria"/>
              </a:rPr>
              <a:t>(each with different number of levels from 2 to 230)	</a:t>
            </a:r>
          </a:p>
          <a:p>
            <a:pPr lvl="1"/>
            <a:r>
              <a:rPr lang="en-US" sz="1900" dirty="0" smtClean="0">
                <a:solidFill>
                  <a:srgbClr val="000000"/>
                </a:solidFill>
                <a:latin typeface="Cambria"/>
                <a:cs typeface="Cambria"/>
              </a:rPr>
              <a:t>14 continuous variables</a:t>
            </a:r>
          </a:p>
          <a:p>
            <a:endParaRPr lang="en-US" dirty="0" smtClean="0">
              <a:solidFill>
                <a:srgbClr val="000000"/>
              </a:solidFill>
              <a:latin typeface="Cambria"/>
              <a:cs typeface="Cambria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mbria"/>
                <a:cs typeface="Cambria"/>
              </a:rPr>
              <a:t>Response (adjusted to disguise real value)</a:t>
            </a:r>
          </a:p>
          <a:p>
            <a:pPr lvl="1"/>
            <a:r>
              <a:rPr lang="en-US" sz="1900" dirty="0" smtClean="0">
                <a:solidFill>
                  <a:srgbClr val="000000"/>
                </a:solidFill>
                <a:latin typeface="Cambria"/>
                <a:cs typeface="Cambria"/>
              </a:rPr>
              <a:t>Loss amount</a:t>
            </a:r>
            <a:endParaRPr lang="en-US" sz="1900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64096"/>
          </a:xfrm>
        </p:spPr>
        <p:txBody>
          <a:bodyPr/>
          <a:lstStyle/>
          <a:p>
            <a:pPr algn="l"/>
            <a:r>
              <a:rPr lang="en-US" sz="4000" dirty="0" smtClean="0"/>
              <a:t>Strategies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Models to use: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ambria"/>
                <a:cs typeface="Cambria"/>
              </a:rPr>
              <a:t>Decision Tree, Random Forest, PCA, and XGBoosting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Strategies for issues:</a:t>
            </a:r>
            <a:endParaRPr lang="en-US" sz="1600" i="1" dirty="0" smtClean="0">
              <a:solidFill>
                <a:srgbClr val="000000"/>
              </a:solidFill>
              <a:latin typeface="Cambria"/>
              <a:cs typeface="Cambria"/>
            </a:endParaRPr>
          </a:p>
          <a:p>
            <a:r>
              <a:rPr lang="en-US" sz="2200" dirty="0" smtClean="0">
                <a:solidFill>
                  <a:srgbClr val="000000"/>
                </a:solidFill>
                <a:latin typeface="Cambria"/>
                <a:cs typeface="Cambria"/>
              </a:rPr>
              <a:t>Formulate strategy on handling large number of variables </a:t>
            </a:r>
            <a:endParaRPr lang="en-US" sz="2200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Cambria"/>
                <a:cs typeface="Cambria"/>
                <a:sym typeface="Wingdings"/>
              </a:rPr>
              <a:t>	 </a:t>
            </a:r>
            <a:r>
              <a:rPr lang="en-US" sz="2200" dirty="0" smtClean="0">
                <a:solidFill>
                  <a:srgbClr val="000000"/>
                </a:solidFill>
                <a:latin typeface="Cambria"/>
                <a:cs typeface="Cambria"/>
              </a:rPr>
              <a:t>Applying PCA and XGBoost to categorical variables</a:t>
            </a:r>
          </a:p>
          <a:p>
            <a:endParaRPr lang="en-US" sz="2200" dirty="0" smtClean="0">
              <a:solidFill>
                <a:srgbClr val="000000"/>
              </a:solidFill>
              <a:latin typeface="Cambria"/>
              <a:cs typeface="Cambria"/>
            </a:endParaRPr>
          </a:p>
          <a:p>
            <a:r>
              <a:rPr lang="en-US" sz="2200" dirty="0" smtClean="0">
                <a:solidFill>
                  <a:srgbClr val="000000"/>
                </a:solidFill>
                <a:latin typeface="Cambria"/>
                <a:cs typeface="Cambria"/>
              </a:rPr>
              <a:t>Formulate strategy on handling categorical variables with large number of levels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ambria"/>
                <a:cs typeface="Cambria"/>
                <a:sym typeface="Wingdings"/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latin typeface="Cambria"/>
                <a:cs typeface="Cambria"/>
                <a:sym typeface="Wingdings"/>
              </a:rPr>
              <a:t> Random  Forest can’t be quite used</a:t>
            </a:r>
            <a:endParaRPr lang="en-US" sz="2200" dirty="0" smtClean="0">
              <a:solidFill>
                <a:srgbClr val="000000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952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pPr algn="l"/>
            <a:r>
              <a:rPr lang="en-US" sz="4000" dirty="0" smtClean="0"/>
              <a:t>Response Averaging</a:t>
            </a:r>
            <a:endParaRPr 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 smtClean="0">
                <a:solidFill>
                  <a:srgbClr val="000000"/>
                </a:solidFill>
                <a:latin typeface="Cambria"/>
                <a:cs typeface="Cambria"/>
              </a:rPr>
              <a:t>Fitting models and obtaining predictions are challenging with categorical variables with large numbers of levels.</a:t>
            </a:r>
          </a:p>
          <a:p>
            <a:r>
              <a:rPr lang="en-US" altLang="ko-KR" sz="2200" dirty="0" smtClean="0">
                <a:solidFill>
                  <a:srgbClr val="000000"/>
                </a:solidFill>
                <a:latin typeface="Cambria"/>
                <a:cs typeface="Cambria"/>
              </a:rPr>
              <a:t>As a remedial measure, categorical variables with ≥32 levels are replaced by the average of loss amount in the training set corresponding to that categorical value.</a:t>
            </a:r>
          </a:p>
          <a:p>
            <a:r>
              <a:rPr lang="en-US" altLang="ko-KR" sz="2200" dirty="0" smtClean="0">
                <a:solidFill>
                  <a:srgbClr val="000000"/>
                </a:solidFill>
                <a:latin typeface="Cambria"/>
                <a:cs typeface="Cambria"/>
              </a:rPr>
              <a:t>Observed 5 such categorical variables</a:t>
            </a:r>
          </a:p>
          <a:p>
            <a:pPr marL="0" indent="0">
              <a:buNone/>
            </a:pPr>
            <a:endParaRPr lang="en-US" altLang="ko-KR" dirty="0" smtClean="0">
              <a:solidFill>
                <a:srgbClr val="000000"/>
              </a:solidFill>
              <a:latin typeface="Cambria"/>
              <a:cs typeface="Cambria"/>
            </a:endParaRP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33029147"/>
              </p:ext>
            </p:extLst>
          </p:nvPr>
        </p:nvGraphicFramePr>
        <p:xfrm>
          <a:off x="1619672" y="4077072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63835962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1529628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Categories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6774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Cat109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6700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1032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Cat112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3145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Cat113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62160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Cat116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7301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64096"/>
          </a:xfrm>
        </p:spPr>
        <p:txBody>
          <a:bodyPr/>
          <a:lstStyle/>
          <a:p>
            <a:pPr algn="l"/>
            <a:r>
              <a:rPr lang="en-US" sz="4000" dirty="0" smtClean="0"/>
              <a:t>Design Matrix</a:t>
            </a:r>
            <a:endParaRPr 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>
                <a:solidFill>
                  <a:srgbClr val="000000"/>
                </a:solidFill>
                <a:latin typeface="Cambria"/>
                <a:cs typeface="Cambria"/>
              </a:rPr>
              <a:t>Established design matrix to apply PCA to categorical variables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>
              <a:buNone/>
            </a:pPr>
            <a:r>
              <a:rPr lang="en-US" sz="2200" dirty="0" smtClean="0">
                <a:solidFill>
                  <a:srgbClr val="000000"/>
                </a:solidFill>
                <a:latin typeface="Cambria"/>
                <a:cs typeface="Cambria"/>
              </a:rPr>
              <a:t>Example:</a:t>
            </a:r>
            <a:endParaRPr lang="en-US" sz="2200" dirty="0">
              <a:solidFill>
                <a:srgbClr val="000000"/>
              </a:solidFill>
              <a:latin typeface="Cambria"/>
              <a:cs typeface="Cambria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2" name="Picture 1" descr="Screen Shot 2016-12-07 at 1.58.09 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600" y="3284984"/>
            <a:ext cx="622300" cy="2016224"/>
          </a:xfrm>
          <a:prstGeom prst="rect">
            <a:avLst/>
          </a:prstGeom>
        </p:spPr>
      </p:pic>
      <p:pic>
        <p:nvPicPr>
          <p:cNvPr id="7" name="Picture 6" descr="Screen Shot 2016-12-07 at 1.58.25 A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760" y="3284984"/>
            <a:ext cx="5976664" cy="20162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63688" y="400506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/>
              </a:rPr>
              <a:t>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63488"/>
          </a:xfrm>
        </p:spPr>
        <p:txBody>
          <a:bodyPr/>
          <a:lstStyle/>
          <a:p>
            <a:pPr algn="l"/>
            <a:r>
              <a:rPr lang="en-US" sz="4000" dirty="0" smtClean="0"/>
              <a:t>Correlation Coefficients</a:t>
            </a:r>
            <a:endParaRPr 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000000"/>
                </a:solidFill>
                <a:latin typeface="Cambria"/>
                <a:cs typeface="Cambria"/>
              </a:rPr>
              <a:t>Correlation matrix between 14 continuous variables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ambria"/>
                <a:cs typeface="Cambria"/>
              </a:rPr>
              <a:t>The correlation coefficients </a:t>
            </a:r>
            <a:r>
              <a:rPr lang="en-US" altLang="ko-KR" sz="2200" dirty="0" smtClean="0">
                <a:solidFill>
                  <a:srgbClr val="000000"/>
                </a:solidFill>
                <a:latin typeface="Cambria"/>
                <a:cs typeface="Cambria"/>
              </a:rPr>
              <a:t>≥</a:t>
            </a:r>
            <a:r>
              <a:rPr lang="en-US" sz="2200" dirty="0" smtClean="0">
                <a:solidFill>
                  <a:srgbClr val="000000"/>
                </a:solidFill>
                <a:latin typeface="Cambria"/>
                <a:cs typeface="Cambria"/>
              </a:rPr>
              <a:t>0.7 are highlighted</a:t>
            </a:r>
            <a:endParaRPr lang="en-US" sz="2200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0564419"/>
              </p:ext>
            </p:extLst>
          </p:nvPr>
        </p:nvGraphicFramePr>
        <p:xfrm>
          <a:off x="2123728" y="2564904"/>
          <a:ext cx="6096000" cy="3464560"/>
        </p:xfrm>
        <a:graphic>
          <a:graphicData uri="http://schemas.openxmlformats.org/drawingml/2006/table">
            <a:tbl>
              <a:tblPr/>
              <a:tblGrid>
                <a:gridCol w="406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0.93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0.93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0.99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0.99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0.93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1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2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3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4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0.93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5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6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0.99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7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0.99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8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9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3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3568" y="299695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Train Set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4797152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Test Set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35496"/>
          </a:xfrm>
        </p:spPr>
        <p:txBody>
          <a:bodyPr/>
          <a:lstStyle/>
          <a:p>
            <a:pPr algn="l"/>
            <a:r>
              <a:rPr lang="en-US" sz="4000" dirty="0" smtClean="0"/>
              <a:t>PCA Result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484784"/>
            <a:ext cx="8229600" cy="2232248"/>
          </a:xfrm>
        </p:spPr>
      </p:pic>
      <p:sp>
        <p:nvSpPr>
          <p:cNvPr id="5" name="Rectangle 4"/>
          <p:cNvSpPr/>
          <p:nvPr/>
        </p:nvSpPr>
        <p:spPr>
          <a:xfrm>
            <a:off x="467544" y="4005064"/>
            <a:ext cx="82089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ambria"/>
                <a:cs typeface="Cambria"/>
              </a:rPr>
              <a:t>Continuous </a:t>
            </a:r>
            <a:r>
              <a:rPr lang="en-US" sz="2000" dirty="0">
                <a:latin typeface="Cambria"/>
                <a:cs typeface="Cambria"/>
              </a:rPr>
              <a:t>variables </a:t>
            </a:r>
          </a:p>
          <a:p>
            <a:pPr>
              <a:buNone/>
            </a:pPr>
            <a:r>
              <a:rPr lang="en-US" sz="2000" dirty="0">
                <a:latin typeface="Cambria"/>
                <a:cs typeface="Cambria"/>
              </a:rPr>
              <a:t>	</a:t>
            </a:r>
            <a:r>
              <a:rPr lang="en-US" sz="1600" dirty="0" smtClean="0">
                <a:latin typeface="Cambria"/>
                <a:cs typeface="Cambria"/>
                <a:sym typeface="Wingdings"/>
              </a:rPr>
              <a:t></a:t>
            </a:r>
            <a:r>
              <a:rPr lang="en-US" sz="2000" u="sng" dirty="0" smtClean="0">
                <a:latin typeface="Cambria"/>
                <a:cs typeface="Cambria"/>
              </a:rPr>
              <a:t>7 </a:t>
            </a:r>
            <a:r>
              <a:rPr lang="en-US" sz="2000" u="sng" dirty="0">
                <a:latin typeface="Cambria"/>
                <a:cs typeface="Cambria"/>
              </a:rPr>
              <a:t>PCs</a:t>
            </a:r>
            <a:r>
              <a:rPr lang="en-US" sz="2000" dirty="0">
                <a:latin typeface="Cambria"/>
                <a:cs typeface="Cambria"/>
              </a:rPr>
              <a:t> explain </a:t>
            </a:r>
            <a:r>
              <a:rPr lang="en-US" sz="2000" dirty="0" smtClean="0">
                <a:latin typeface="Cambria"/>
                <a:cs typeface="Cambria"/>
              </a:rPr>
              <a:t>92% </a:t>
            </a:r>
            <a:r>
              <a:rPr lang="en-US" sz="2000" dirty="0">
                <a:latin typeface="Cambria"/>
                <a:cs typeface="Cambria"/>
              </a:rPr>
              <a:t>of the </a:t>
            </a:r>
            <a:r>
              <a:rPr lang="en-US" sz="2000" dirty="0" smtClean="0">
                <a:latin typeface="Cambria"/>
                <a:cs typeface="Cambria"/>
              </a:rPr>
              <a:t>variation</a:t>
            </a:r>
          </a:p>
          <a:p>
            <a:pPr>
              <a:buNone/>
            </a:pPr>
            <a:endParaRPr lang="en-US" sz="2000" dirty="0">
              <a:latin typeface="Cambria"/>
              <a:cs typeface="Cambria"/>
            </a:endParaRPr>
          </a:p>
          <a:p>
            <a:r>
              <a:rPr lang="en-US" sz="2000" dirty="0" smtClean="0">
                <a:latin typeface="Cambria"/>
                <a:cs typeface="Cambria"/>
              </a:rPr>
              <a:t>Categorical </a:t>
            </a:r>
            <a:r>
              <a:rPr lang="en-US" sz="2000" dirty="0">
                <a:latin typeface="Cambria"/>
                <a:cs typeface="Cambria"/>
              </a:rPr>
              <a:t>variables</a:t>
            </a:r>
          </a:p>
          <a:p>
            <a:pPr>
              <a:buNone/>
            </a:pPr>
            <a:r>
              <a:rPr lang="en-US" sz="2000" dirty="0">
                <a:latin typeface="Cambria"/>
                <a:cs typeface="Cambria"/>
              </a:rPr>
              <a:t>	</a:t>
            </a:r>
            <a:r>
              <a:rPr lang="en-US" sz="1600" dirty="0" smtClean="0">
                <a:latin typeface="Cambria"/>
                <a:cs typeface="Cambria"/>
                <a:sym typeface="Wingdings"/>
              </a:rPr>
              <a:t></a:t>
            </a:r>
            <a:r>
              <a:rPr lang="en-US" sz="2000" u="sng" dirty="0" smtClean="0">
                <a:latin typeface="Cambria"/>
                <a:cs typeface="Cambria"/>
              </a:rPr>
              <a:t>8 </a:t>
            </a:r>
            <a:r>
              <a:rPr lang="en-US" sz="2000" u="sng" dirty="0">
                <a:latin typeface="Cambria"/>
                <a:cs typeface="Cambria"/>
              </a:rPr>
              <a:t>PCs</a:t>
            </a:r>
            <a:r>
              <a:rPr lang="en-US" sz="2000" dirty="0">
                <a:latin typeface="Cambria"/>
                <a:cs typeface="Cambria"/>
              </a:rPr>
              <a:t> explain </a:t>
            </a:r>
            <a:r>
              <a:rPr lang="en-US" sz="2000" dirty="0" smtClean="0">
                <a:latin typeface="Cambria"/>
                <a:cs typeface="Cambria"/>
              </a:rPr>
              <a:t>40% </a:t>
            </a:r>
            <a:r>
              <a:rPr lang="en-US" sz="2000" dirty="0">
                <a:latin typeface="Cambria"/>
                <a:cs typeface="Cambria"/>
              </a:rPr>
              <a:t>of the </a:t>
            </a:r>
            <a:r>
              <a:rPr lang="en-US" sz="2000" dirty="0" smtClean="0">
                <a:latin typeface="Cambria"/>
                <a:cs typeface="Cambria"/>
              </a:rPr>
              <a:t>variation</a:t>
            </a:r>
          </a:p>
          <a:p>
            <a:pPr>
              <a:buNone/>
            </a:pPr>
            <a:r>
              <a:rPr lang="en-US" sz="2000" dirty="0">
                <a:latin typeface="Cambria"/>
                <a:cs typeface="Cambria"/>
              </a:rPr>
              <a:t>	</a:t>
            </a:r>
            <a:r>
              <a:rPr lang="en-US" sz="2000" dirty="0" smtClean="0">
                <a:latin typeface="Cambria"/>
                <a:cs typeface="Cambria"/>
              </a:rPr>
              <a:t>    (Using 8 PCs for categorical variables gives the best result)</a:t>
            </a:r>
            <a:endParaRPr lang="en-US" sz="20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38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20080"/>
          </a:xfrm>
        </p:spPr>
        <p:txBody>
          <a:bodyPr/>
          <a:lstStyle/>
          <a:p>
            <a:pPr algn="l"/>
            <a:r>
              <a:rPr lang="en-US" sz="4000" dirty="0" smtClean="0"/>
              <a:t>Evaluation Method</a:t>
            </a:r>
            <a:endParaRPr 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>
                <a:solidFill>
                  <a:srgbClr val="000000"/>
                </a:solidFill>
                <a:latin typeface="Cambria"/>
                <a:cs typeface="Cambria"/>
              </a:rPr>
              <a:t>M</a:t>
            </a:r>
            <a:r>
              <a:rPr lang="en-US" altLang="ko-KR" sz="2200" dirty="0" smtClean="0">
                <a:solidFill>
                  <a:srgbClr val="000000"/>
                </a:solidFill>
                <a:latin typeface="Cambria"/>
                <a:cs typeface="Cambria"/>
              </a:rPr>
              <a:t>ean </a:t>
            </a:r>
            <a:r>
              <a:rPr lang="en-US" altLang="ko-KR" sz="2200" dirty="0">
                <a:solidFill>
                  <a:srgbClr val="000000"/>
                </a:solidFill>
                <a:latin typeface="Cambria"/>
                <a:cs typeface="Cambria"/>
              </a:rPr>
              <a:t>A</a:t>
            </a:r>
            <a:r>
              <a:rPr lang="en-US" altLang="ko-KR" sz="2200" dirty="0" smtClean="0">
                <a:solidFill>
                  <a:srgbClr val="000000"/>
                </a:solidFill>
                <a:latin typeface="Cambria"/>
                <a:cs typeface="Cambria"/>
              </a:rPr>
              <a:t>bsolute </a:t>
            </a:r>
            <a:r>
              <a:rPr lang="en-US" altLang="ko-KR" sz="2200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r>
              <a:rPr lang="en-US" altLang="ko-KR" sz="2200" dirty="0" smtClean="0">
                <a:solidFill>
                  <a:srgbClr val="000000"/>
                </a:solidFill>
                <a:latin typeface="Cambria"/>
                <a:cs typeface="Cambria"/>
              </a:rPr>
              <a:t>rror (MAE) between the predicted loss and the actual loss</a:t>
            </a:r>
          </a:p>
          <a:p>
            <a:pPr>
              <a:buNone/>
            </a:pPr>
            <a:r>
              <a:rPr lang="en-US" altLang="ko-KR" sz="2200" dirty="0" smtClean="0">
                <a:solidFill>
                  <a:srgbClr val="000000"/>
                </a:solidFill>
                <a:latin typeface="Cambria"/>
                <a:cs typeface="Cambria"/>
              </a:rPr>
              <a:t>	</a:t>
            </a:r>
            <a:r>
              <a:rPr lang="en-US" altLang="ko-KR" sz="2000" dirty="0" smtClean="0">
                <a:solidFill>
                  <a:srgbClr val="000000"/>
                </a:solidFill>
                <a:latin typeface="Cambria"/>
                <a:cs typeface="Cambria"/>
              </a:rPr>
              <a:t>(Used by Allstate Insurance company on Kaggle to evaluate the performance)</a:t>
            </a:r>
          </a:p>
          <a:p>
            <a:endParaRPr lang="en-US" altLang="ko-KR" sz="2000" dirty="0" smtClean="0">
              <a:solidFill>
                <a:srgbClr val="000000"/>
              </a:solidFill>
              <a:latin typeface="Cambria"/>
              <a:cs typeface="Cambria"/>
            </a:endParaRPr>
          </a:p>
          <a:p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140968"/>
            <a:ext cx="6336704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pPr algn="l"/>
            <a:r>
              <a:rPr lang="en-US" sz="4000" dirty="0" smtClean="0"/>
              <a:t>Model Comparison</a:t>
            </a:r>
            <a:endParaRPr lang="en-US" sz="4000" dirty="0"/>
          </a:p>
        </p:txBody>
      </p:sp>
      <p:sp>
        <p:nvSpPr>
          <p:cNvPr id="7170" name="AutoShape 2" descr="treeplot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19855819"/>
              </p:ext>
            </p:extLst>
          </p:nvPr>
        </p:nvGraphicFramePr>
        <p:xfrm>
          <a:off x="899592" y="1988840"/>
          <a:ext cx="6624736" cy="237626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3123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ambria"/>
                          <a:cs typeface="Cambria"/>
                        </a:rPr>
                        <a:t>Model</a:t>
                      </a:r>
                      <a:endParaRPr lang="en-US" sz="22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ambria"/>
                          <a:cs typeface="Cambria"/>
                        </a:rPr>
                        <a:t>MAE</a:t>
                      </a:r>
                      <a:endParaRPr lang="en-US" sz="22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ambria"/>
                          <a:cs typeface="Cambria"/>
                        </a:rPr>
                        <a:t>Regression Tree</a:t>
                      </a:r>
                      <a:endParaRPr lang="en-US" sz="22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ambria"/>
                          <a:cs typeface="Cambria"/>
                        </a:rPr>
                        <a:t>1393.275</a:t>
                      </a:r>
                      <a:endParaRPr lang="en-US" sz="22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ambria"/>
                          <a:cs typeface="Cambria"/>
                        </a:rPr>
                        <a:t>Regression Tree + PCA</a:t>
                      </a:r>
                      <a:endParaRPr lang="en-US" sz="22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ambria"/>
                          <a:cs typeface="Cambria"/>
                        </a:rPr>
                        <a:t>1471.891</a:t>
                      </a:r>
                      <a:endParaRPr lang="en-US" sz="22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ambria"/>
                          <a:cs typeface="Cambria"/>
                        </a:rPr>
                        <a:t>Random Forest + PCA</a:t>
                      </a:r>
                      <a:endParaRPr lang="en-US" sz="2200" dirty="0">
                        <a:latin typeface="Cambria"/>
                        <a:cs typeface="Cambria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ambria"/>
                          <a:cs typeface="Cambria"/>
                        </a:rPr>
                        <a:t>1344.020</a:t>
                      </a:r>
                      <a:endParaRPr lang="en-US" sz="2200" dirty="0">
                        <a:latin typeface="Cambria"/>
                        <a:cs typeface="Cambria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sz="2200" i="1" u="sng" dirty="0" err="1" smtClean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XGBoost</a:t>
                      </a:r>
                      <a:r>
                        <a:rPr lang="en-US" sz="2200" i="1" u="sng" dirty="0" smtClean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 + PCA</a:t>
                      </a:r>
                      <a:endParaRPr lang="en-US" sz="2200" i="1" u="sng" dirty="0">
                        <a:solidFill>
                          <a:srgbClr val="FF0000"/>
                        </a:solidFill>
                        <a:latin typeface="Cambria"/>
                        <a:cs typeface="Cambri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u="sng" dirty="0" smtClean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1310.501</a:t>
                      </a:r>
                      <a:endParaRPr lang="en-US" sz="2200" i="1" u="sng" dirty="0">
                        <a:solidFill>
                          <a:srgbClr val="FF0000"/>
                        </a:solidFill>
                        <a:latin typeface="Cambria"/>
                        <a:cs typeface="Cambri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99592" y="472514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(The lower, the better)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954</TotalTime>
  <Words>814</Words>
  <Application>Microsoft Office PowerPoint</Application>
  <PresentationFormat>화면 슬라이드 쇼(4:3)</PresentationFormat>
  <Paragraphs>557</Paragraphs>
  <Slides>12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Executive</vt:lpstr>
      <vt:lpstr>Allstate Insurance  Claims Severity Prediction</vt:lpstr>
      <vt:lpstr>Data Explanation</vt:lpstr>
      <vt:lpstr>Strategies</vt:lpstr>
      <vt:lpstr>Response Averaging</vt:lpstr>
      <vt:lpstr>Design Matrix</vt:lpstr>
      <vt:lpstr>Correlation Coefficients</vt:lpstr>
      <vt:lpstr>PCA Result</vt:lpstr>
      <vt:lpstr>Evaluation Method</vt:lpstr>
      <vt:lpstr>Model Comparison</vt:lpstr>
      <vt:lpstr>Popular method among Kaggle competitors: “Farons XGB starter ported to R”</vt:lpstr>
      <vt:lpstr>Example Submission Result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Allstate Claims Severity</dc:title>
  <dc:creator>user</dc:creator>
  <cp:lastModifiedBy>YounHyuk Cho</cp:lastModifiedBy>
  <cp:revision>26</cp:revision>
  <dcterms:created xsi:type="dcterms:W3CDTF">2016-12-05T23:39:52Z</dcterms:created>
  <dcterms:modified xsi:type="dcterms:W3CDTF">2016-12-07T16:03:05Z</dcterms:modified>
</cp:coreProperties>
</file>