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59" r:id="rId5"/>
    <p:sldId id="269" r:id="rId6"/>
    <p:sldId id="264" r:id="rId7"/>
    <p:sldId id="271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275" autoAdjust="0"/>
  </p:normalViewPr>
  <p:slideViewPr>
    <p:cSldViewPr>
      <p:cViewPr varScale="1">
        <p:scale>
          <a:sx n="75" d="100"/>
          <a:sy n="75" d="100"/>
        </p:scale>
        <p:origin x="-165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73" y="-7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BCF25-C7FB-4CF1-8E52-A59592B8E09C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A1DA0-AEAB-40A2-92B3-A6082B70D6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A1DA0-AEAB-40A2-92B3-A6082B70D6D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A1DA0-AEAB-40A2-92B3-A6082B70D6D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A1DA0-AEAB-40A2-92B3-A6082B70D6D3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A1DA0-AEAB-40A2-92B3-A6082B70D6D3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A1DA0-AEAB-40A2-92B3-A6082B70D6D3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A1DA0-AEAB-40A2-92B3-A6082B70D6D3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A1DA0-AEAB-40A2-92B3-A6082B70D6D3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A1DA0-AEAB-40A2-92B3-A6082B70D6D3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D80E-81FF-43C3-A489-A3C9419F008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0A4B-D8D7-40A4-96CD-98B2A09DE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D80E-81FF-43C3-A489-A3C9419F008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0A4B-D8D7-40A4-96CD-98B2A09DE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D80E-81FF-43C3-A489-A3C9419F008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0A4B-D8D7-40A4-96CD-98B2A09DE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D80E-81FF-43C3-A489-A3C9419F008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0A4B-D8D7-40A4-96CD-98B2A09DE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D80E-81FF-43C3-A489-A3C9419F008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0A4B-D8D7-40A4-96CD-98B2A09DE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D80E-81FF-43C3-A489-A3C9419F008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0A4B-D8D7-40A4-96CD-98B2A09DE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D80E-81FF-43C3-A489-A3C9419F008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0A4B-D8D7-40A4-96CD-98B2A09DE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D80E-81FF-43C3-A489-A3C9419F008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0A4B-D8D7-40A4-96CD-98B2A09DE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D80E-81FF-43C3-A489-A3C9419F008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0A4B-D8D7-40A4-96CD-98B2A09DE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D80E-81FF-43C3-A489-A3C9419F008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0A4B-D8D7-40A4-96CD-98B2A09DE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D80E-81FF-43C3-A489-A3C9419F008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0A4B-D8D7-40A4-96CD-98B2A09DE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DD80E-81FF-43C3-A489-A3C9419F008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70A4B-D8D7-40A4-96CD-98B2A09DEB2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Allstate Claims Severity</a:t>
            </a: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en-US" dirty="0" smtClean="0"/>
              <a:t>Group 5</a:t>
            </a:r>
          </a:p>
          <a:p>
            <a:pPr algn="r"/>
            <a:r>
              <a:rPr lang="en-US" dirty="0" err="1" smtClean="0"/>
              <a:t>Kyungmook</a:t>
            </a:r>
            <a:r>
              <a:rPr lang="en-US" dirty="0" smtClean="0"/>
              <a:t> Lim</a:t>
            </a:r>
          </a:p>
          <a:p>
            <a:pPr algn="r"/>
            <a:r>
              <a:rPr lang="en-US" dirty="0" err="1" smtClean="0"/>
              <a:t>Hayoung</a:t>
            </a:r>
            <a:r>
              <a:rPr lang="en-US" dirty="0" smtClean="0"/>
              <a:t> Kim</a:t>
            </a:r>
          </a:p>
          <a:p>
            <a:pPr algn="r"/>
            <a:r>
              <a:rPr lang="en-US" dirty="0" err="1" smtClean="0"/>
              <a:t>Hyung</a:t>
            </a:r>
            <a:r>
              <a:rPr lang="en-US" dirty="0" smtClean="0"/>
              <a:t> </a:t>
            </a:r>
            <a:r>
              <a:rPr lang="en-US" dirty="0" err="1" smtClean="0"/>
              <a:t>Joon</a:t>
            </a:r>
            <a:r>
              <a:rPr lang="en-US" dirty="0" smtClean="0"/>
              <a:t> </a:t>
            </a:r>
            <a:r>
              <a:rPr lang="en-US" dirty="0" err="1" smtClean="0"/>
              <a:t>Choi</a:t>
            </a:r>
            <a:endParaRPr lang="en-US" dirty="0" smtClean="0"/>
          </a:p>
          <a:p>
            <a:pPr algn="r"/>
            <a:r>
              <a:rPr lang="en-US" dirty="0" err="1" smtClean="0"/>
              <a:t>Younhyuk</a:t>
            </a:r>
            <a:r>
              <a:rPr lang="en-US" dirty="0" smtClean="0"/>
              <a:t> Cho</a:t>
            </a:r>
          </a:p>
          <a:p>
            <a:pPr algn="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Explanation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Posted for the </a:t>
            </a:r>
            <a:r>
              <a:rPr lang="en-US" altLang="ko-KR" dirty="0" err="1" smtClean="0"/>
              <a:t>Kaggle</a:t>
            </a:r>
            <a:r>
              <a:rPr lang="en-US" altLang="ko-KR" dirty="0" smtClean="0"/>
              <a:t> competition: </a:t>
            </a:r>
            <a:r>
              <a:rPr lang="en-US" dirty="0" smtClean="0"/>
              <a:t>“How </a:t>
            </a:r>
            <a:r>
              <a:rPr lang="en-US" dirty="0"/>
              <a:t>severe is an insurance claim</a:t>
            </a:r>
            <a:r>
              <a:rPr lang="en-US" dirty="0" smtClean="0"/>
              <a:t>?”</a:t>
            </a:r>
            <a:endParaRPr lang="en-US" dirty="0"/>
          </a:p>
          <a:p>
            <a:r>
              <a:rPr lang="en-US" dirty="0" smtClean="0"/>
              <a:t>Consist of 188,318 insurance claims from the Allstate Insurance Company</a:t>
            </a:r>
          </a:p>
          <a:p>
            <a:pPr lvl="1"/>
            <a:r>
              <a:rPr lang="en-US" altLang="ko-KR" dirty="0" smtClean="0"/>
              <a:t>Used only 20,000 observations out of 188,318 to reduce computational cost (16,000 for training set, 4,000 for testing set)</a:t>
            </a:r>
          </a:p>
          <a:p>
            <a:endParaRPr lang="en-US" dirty="0" smtClean="0"/>
          </a:p>
          <a:p>
            <a:r>
              <a:rPr lang="en-US" dirty="0" smtClean="0"/>
              <a:t>Predictors (anonymous due to company privacy)</a:t>
            </a:r>
          </a:p>
          <a:p>
            <a:pPr lvl="1"/>
            <a:r>
              <a:rPr lang="en-US" dirty="0" smtClean="0"/>
              <a:t>116 categorical variables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(each with different number of levels from 2 to 230)	</a:t>
            </a:r>
          </a:p>
          <a:p>
            <a:pPr lvl="1"/>
            <a:r>
              <a:rPr lang="en-US" dirty="0" smtClean="0"/>
              <a:t>14 continuous variables</a:t>
            </a:r>
          </a:p>
          <a:p>
            <a:endParaRPr lang="en-US" dirty="0" smtClean="0"/>
          </a:p>
          <a:p>
            <a:r>
              <a:rPr lang="en-US" dirty="0" smtClean="0"/>
              <a:t>Response</a:t>
            </a:r>
          </a:p>
          <a:p>
            <a:pPr lvl="1"/>
            <a:r>
              <a:rPr lang="en-US" dirty="0" smtClean="0"/>
              <a:t>Loss amount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Correlation Coefficients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Correlation matrix between 14 continuous variables</a:t>
            </a:r>
          </a:p>
          <a:p>
            <a:r>
              <a:rPr lang="en-US" dirty="0" smtClean="0"/>
              <a:t>The correlation coefficients </a:t>
            </a:r>
            <a:r>
              <a:rPr lang="en-US" altLang="ko-KR" dirty="0" smtClean="0"/>
              <a:t>≥</a:t>
            </a:r>
            <a:r>
              <a:rPr lang="en-US" dirty="0" smtClean="0"/>
              <a:t>0.7 are highlighted</a:t>
            </a:r>
            <a:endParaRPr 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524000" y="2628736"/>
          <a:ext cx="6096000" cy="3464560"/>
        </p:xfrm>
        <a:graphic>
          <a:graphicData uri="http://schemas.openxmlformats.org/drawingml/2006/table">
            <a:tbl>
              <a:tblPr/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0.93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0.93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0.99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0.99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4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0.93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0.93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0.99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0.99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Response Averaging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Fitting models and obtaining predictions are challenging with categorical variables with large numbers of levels.</a:t>
            </a:r>
          </a:p>
          <a:p>
            <a:r>
              <a:rPr lang="en-US" altLang="ko-KR" dirty="0" smtClean="0"/>
              <a:t>As a remedial measure, categorical variables with </a:t>
            </a:r>
            <a:r>
              <a:rPr lang="en-US" altLang="ko-KR" dirty="0" smtClean="0"/>
              <a:t>≥32</a:t>
            </a:r>
            <a:r>
              <a:rPr lang="en-US" altLang="ko-KR" dirty="0" smtClean="0"/>
              <a:t> levels are replaced by the average of loss amount in the training set corresponding to that categorical value.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Evaluation Method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mean absolute error (MAE) between the predicted loss and the actual loss</a:t>
            </a:r>
          </a:p>
          <a:p>
            <a:pPr>
              <a:buNone/>
            </a:pPr>
            <a:r>
              <a:rPr lang="en-US" altLang="ko-KR" dirty="0" smtClean="0"/>
              <a:t>	(evaluation measure for the </a:t>
            </a:r>
            <a:r>
              <a:rPr lang="en-US" altLang="ko-KR" dirty="0" err="1" smtClean="0"/>
              <a:t>Kaggle</a:t>
            </a:r>
            <a:r>
              <a:rPr lang="en-US" altLang="ko-KR" dirty="0" smtClean="0"/>
              <a:t> contest)</a:t>
            </a:r>
          </a:p>
          <a:p>
            <a:endParaRPr lang="en-US" altLang="ko-KR" dirty="0" smtClean="0"/>
          </a:p>
          <a:p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72297" y="2821568"/>
            <a:ext cx="4215927" cy="2660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PCA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Established design matrix to apply PCA to categorical variables</a:t>
            </a:r>
          </a:p>
          <a:p>
            <a:pPr>
              <a:buNone/>
            </a:pPr>
            <a:r>
              <a:rPr lang="en-US" dirty="0" smtClean="0"/>
              <a:t>	e.g.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Categorical variables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u="sng" dirty="0" smtClean="0"/>
              <a:t>7 PCs</a:t>
            </a:r>
            <a:r>
              <a:rPr lang="en-US" dirty="0" smtClean="0"/>
              <a:t> explain 40% of the variation</a:t>
            </a:r>
            <a:endParaRPr lang="en-US" dirty="0"/>
          </a:p>
          <a:p>
            <a:r>
              <a:rPr lang="en-US" dirty="0" smtClean="0"/>
              <a:t>Continuous variables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u="sng" dirty="0" smtClean="0"/>
              <a:t>8 PCs</a:t>
            </a:r>
            <a:r>
              <a:rPr lang="en-US" dirty="0" smtClean="0"/>
              <a:t> explain 92% of the variation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524000" y="2132072"/>
          <a:ext cx="628836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672"/>
                <a:gridCol w="1257672"/>
                <a:gridCol w="1257672"/>
                <a:gridCol w="1257672"/>
                <a:gridCol w="1257672"/>
              </a:tblGrid>
              <a:tr h="30623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CAT1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CAT1_A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CAT1_B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CAT1_C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623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→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623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623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Model Comparison</a:t>
            </a:r>
            <a:endParaRPr lang="en-US" dirty="0"/>
          </a:p>
        </p:txBody>
      </p:sp>
      <p:sp>
        <p:nvSpPr>
          <p:cNvPr id="7170" name="AutoShape 2" descr="treeplot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547664" y="1988840"/>
          <a:ext cx="6096000" cy="2225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Regression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1393.275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Regression Tree + PCA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1471.891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 Forest + PCA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1344.020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u="sng" dirty="0" err="1" smtClean="0">
                          <a:solidFill>
                            <a:srgbClr val="FF0000"/>
                          </a:solidFill>
                        </a:rPr>
                        <a:t>XGBoost</a:t>
                      </a:r>
                      <a:r>
                        <a:rPr lang="en-US" i="1" u="sng" dirty="0" smtClean="0">
                          <a:solidFill>
                            <a:srgbClr val="FF0000"/>
                          </a:solidFill>
                        </a:rPr>
                        <a:t> + PCA</a:t>
                      </a:r>
                      <a:endParaRPr lang="en-US" i="1" u="sng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u="sng" dirty="0" smtClean="0">
                          <a:solidFill>
                            <a:srgbClr val="FF0000"/>
                          </a:solidFill>
                        </a:rPr>
                        <a:t>1310.501</a:t>
                      </a:r>
                      <a:endParaRPr lang="en-US" i="1" u="sng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SVM + PCA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???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Kaggle</a:t>
            </a:r>
            <a:r>
              <a:rPr lang="en-US" dirty="0" smtClean="0"/>
              <a:t> Submission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</TotalTime>
  <Words>743</Words>
  <Application>Microsoft Office PowerPoint</Application>
  <PresentationFormat>화면 슬라이드 쇼(4:3)</PresentationFormat>
  <Paragraphs>530</Paragraphs>
  <Slides>8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Allstate Claims Severity</vt:lpstr>
      <vt:lpstr>Data Explanation</vt:lpstr>
      <vt:lpstr>Correlation Coefficients</vt:lpstr>
      <vt:lpstr>Response Averaging</vt:lpstr>
      <vt:lpstr>Evaluation Method</vt:lpstr>
      <vt:lpstr>PCA</vt:lpstr>
      <vt:lpstr>Model Comparison</vt:lpstr>
      <vt:lpstr>Kaggle Submission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Allstate Claims Severity</dc:title>
  <dc:creator>user</dc:creator>
  <cp:lastModifiedBy>user</cp:lastModifiedBy>
  <cp:revision>5</cp:revision>
  <dcterms:created xsi:type="dcterms:W3CDTF">2016-12-05T23:39:52Z</dcterms:created>
  <dcterms:modified xsi:type="dcterms:W3CDTF">2016-12-06T07:14:29Z</dcterms:modified>
</cp:coreProperties>
</file>