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C5071-1AE6-4C62-9452-B2E2A9F2F3F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6E09F9-7A33-43DF-ACEA-FC304CC731E6}">
      <dgm:prSet phldrT="[Text]"/>
      <dgm:spPr/>
      <dgm:t>
        <a:bodyPr/>
        <a:lstStyle/>
        <a:p>
          <a:r>
            <a:rPr lang="en-US" dirty="0" smtClean="0"/>
            <a:t>Delete </a:t>
          </a:r>
          <a:r>
            <a:rPr lang="en-US" dirty="0" err="1" smtClean="0"/>
            <a:t>entity_id</a:t>
          </a:r>
          <a:r>
            <a:rPr lang="en-US" dirty="0" smtClean="0"/>
            <a:t>, </a:t>
          </a:r>
          <a:r>
            <a:rPr lang="en-US" dirty="0" err="1" smtClean="0"/>
            <a:t>entity_confidence_interval</a:t>
          </a:r>
          <a:endParaRPr lang="en-US" dirty="0"/>
        </a:p>
      </dgm:t>
    </dgm:pt>
    <dgm:pt modelId="{326738DF-0C11-4389-9E0F-6DF9509F7849}" type="parTrans" cxnId="{780FFCC3-C997-43C2-90D7-39B469FCBC13}">
      <dgm:prSet/>
      <dgm:spPr/>
      <dgm:t>
        <a:bodyPr/>
        <a:lstStyle/>
        <a:p>
          <a:endParaRPr lang="en-US"/>
        </a:p>
      </dgm:t>
    </dgm:pt>
    <dgm:pt modelId="{5FBF5B92-8F8A-480D-AEFF-B639705F4697}" type="sibTrans" cxnId="{780FFCC3-C997-43C2-90D7-39B469FCBC13}">
      <dgm:prSet/>
      <dgm:spPr/>
      <dgm:t>
        <a:bodyPr/>
        <a:lstStyle/>
        <a:p>
          <a:endParaRPr lang="en-US"/>
        </a:p>
      </dgm:t>
    </dgm:pt>
    <dgm:pt modelId="{07052C4D-3542-4F1A-8281-D648943D50CC}">
      <dgm:prSet phldrT="[Text]" phldr="1"/>
      <dgm:spPr/>
      <dgm:t>
        <a:bodyPr/>
        <a:lstStyle/>
        <a:p>
          <a:endParaRPr lang="en-US" dirty="0"/>
        </a:p>
      </dgm:t>
    </dgm:pt>
    <dgm:pt modelId="{05703CEB-8EA8-4B1E-8433-E288DBD305C0}" type="parTrans" cxnId="{EB3C2AAD-8646-409E-AF4D-C8D70F6A4844}">
      <dgm:prSet/>
      <dgm:spPr/>
      <dgm:t>
        <a:bodyPr/>
        <a:lstStyle/>
        <a:p>
          <a:endParaRPr lang="en-US"/>
        </a:p>
      </dgm:t>
    </dgm:pt>
    <dgm:pt modelId="{72F3D273-1F0C-476B-9701-763CAC292759}" type="sibTrans" cxnId="{EB3C2AAD-8646-409E-AF4D-C8D70F6A4844}">
      <dgm:prSet/>
      <dgm:spPr/>
      <dgm:t>
        <a:bodyPr/>
        <a:lstStyle/>
        <a:p>
          <a:endParaRPr lang="en-US"/>
        </a:p>
      </dgm:t>
    </dgm:pt>
    <dgm:pt modelId="{8EE71EA7-CD09-48D8-9B82-D6872999C7CD}">
      <dgm:prSet phldrT="[Text]"/>
      <dgm:spPr/>
      <dgm:t>
        <a:bodyPr/>
        <a:lstStyle/>
        <a:p>
          <a:r>
            <a:rPr lang="en-US" dirty="0" smtClean="0"/>
            <a:t>Set “NA” to “-1”</a:t>
          </a:r>
          <a:endParaRPr lang="en-US" dirty="0"/>
        </a:p>
      </dgm:t>
    </dgm:pt>
    <dgm:pt modelId="{683EE10A-089B-47B5-8C23-BCB33E0683E9}" type="parTrans" cxnId="{1A2634F9-A464-4741-8834-EE97BA176248}">
      <dgm:prSet/>
      <dgm:spPr/>
      <dgm:t>
        <a:bodyPr/>
        <a:lstStyle/>
        <a:p>
          <a:endParaRPr lang="en-US"/>
        </a:p>
      </dgm:t>
    </dgm:pt>
    <dgm:pt modelId="{314CCB7A-C322-43D0-9B60-2F36B63E7794}" type="sibTrans" cxnId="{1A2634F9-A464-4741-8834-EE97BA176248}">
      <dgm:prSet/>
      <dgm:spPr/>
      <dgm:t>
        <a:bodyPr/>
        <a:lstStyle/>
        <a:p>
          <a:endParaRPr lang="en-US"/>
        </a:p>
      </dgm:t>
    </dgm:pt>
    <dgm:pt modelId="{D9B61576-C472-4418-8F16-FC3FD0C1DD97}" type="pres">
      <dgm:prSet presAssocID="{68DC5071-1AE6-4C62-9452-B2E2A9F2F3FD}" presName="Name0" presStyleCnt="0">
        <dgm:presLayoutVars>
          <dgm:dir/>
          <dgm:animLvl val="lvl"/>
          <dgm:resizeHandles val="exact"/>
        </dgm:presLayoutVars>
      </dgm:prSet>
      <dgm:spPr/>
    </dgm:pt>
    <dgm:pt modelId="{D8F94E48-7485-43EC-9EDF-8A95DFA527DD}" type="pres">
      <dgm:prSet presAssocID="{7B6E09F9-7A33-43DF-ACEA-FC304CC731E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04893-8E42-4464-A2B5-529A174E8A1D}" type="pres">
      <dgm:prSet presAssocID="{5FBF5B92-8F8A-480D-AEFF-B639705F4697}" presName="parTxOnlySpace" presStyleCnt="0"/>
      <dgm:spPr/>
    </dgm:pt>
    <dgm:pt modelId="{2B1AE61A-FCC7-4AC8-9ADC-633F7FC1B881}" type="pres">
      <dgm:prSet presAssocID="{07052C4D-3542-4F1A-8281-D648943D50CC}" presName="parTxOnly" presStyleLbl="node1" presStyleIdx="1" presStyleCnt="3" custScaleX="100458">
        <dgm:presLayoutVars>
          <dgm:chMax val="0"/>
          <dgm:chPref val="0"/>
          <dgm:bulletEnabled val="1"/>
        </dgm:presLayoutVars>
      </dgm:prSet>
      <dgm:spPr/>
    </dgm:pt>
    <dgm:pt modelId="{5616BC66-0697-428E-99E0-2BDA22F1793D}" type="pres">
      <dgm:prSet presAssocID="{72F3D273-1F0C-476B-9701-763CAC292759}" presName="parTxOnlySpace" presStyleCnt="0"/>
      <dgm:spPr/>
    </dgm:pt>
    <dgm:pt modelId="{9D328864-3EE8-45AB-879E-B09C3FAF2A3D}" type="pres">
      <dgm:prSet presAssocID="{8EE71EA7-CD09-48D8-9B82-D6872999C7C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20CE3-9999-4F8D-B876-A2022B65A8C9}" type="presOf" srcId="{68DC5071-1AE6-4C62-9452-B2E2A9F2F3FD}" destId="{D9B61576-C472-4418-8F16-FC3FD0C1DD97}" srcOrd="0" destOrd="0" presId="urn:microsoft.com/office/officeart/2005/8/layout/chevron1"/>
    <dgm:cxn modelId="{780FFCC3-C997-43C2-90D7-39B469FCBC13}" srcId="{68DC5071-1AE6-4C62-9452-B2E2A9F2F3FD}" destId="{7B6E09F9-7A33-43DF-ACEA-FC304CC731E6}" srcOrd="0" destOrd="0" parTransId="{326738DF-0C11-4389-9E0F-6DF9509F7849}" sibTransId="{5FBF5B92-8F8A-480D-AEFF-B639705F4697}"/>
    <dgm:cxn modelId="{F5232F7A-89DA-400C-8988-4409625CF549}" type="presOf" srcId="{8EE71EA7-CD09-48D8-9B82-D6872999C7CD}" destId="{9D328864-3EE8-45AB-879E-B09C3FAF2A3D}" srcOrd="0" destOrd="0" presId="urn:microsoft.com/office/officeart/2005/8/layout/chevron1"/>
    <dgm:cxn modelId="{EB3C2AAD-8646-409E-AF4D-C8D70F6A4844}" srcId="{68DC5071-1AE6-4C62-9452-B2E2A9F2F3FD}" destId="{07052C4D-3542-4F1A-8281-D648943D50CC}" srcOrd="1" destOrd="0" parTransId="{05703CEB-8EA8-4B1E-8433-E288DBD305C0}" sibTransId="{72F3D273-1F0C-476B-9701-763CAC292759}"/>
    <dgm:cxn modelId="{62AE18A2-F79A-4BB1-874E-E64A6DE8885D}" type="presOf" srcId="{7B6E09F9-7A33-43DF-ACEA-FC304CC731E6}" destId="{D8F94E48-7485-43EC-9EDF-8A95DFA527DD}" srcOrd="0" destOrd="0" presId="urn:microsoft.com/office/officeart/2005/8/layout/chevron1"/>
    <dgm:cxn modelId="{C6B60A51-DCAF-4EC8-BFC0-1B26A52B6734}" type="presOf" srcId="{07052C4D-3542-4F1A-8281-D648943D50CC}" destId="{2B1AE61A-FCC7-4AC8-9ADC-633F7FC1B881}" srcOrd="0" destOrd="0" presId="urn:microsoft.com/office/officeart/2005/8/layout/chevron1"/>
    <dgm:cxn modelId="{1A2634F9-A464-4741-8834-EE97BA176248}" srcId="{68DC5071-1AE6-4C62-9452-B2E2A9F2F3FD}" destId="{8EE71EA7-CD09-48D8-9B82-D6872999C7CD}" srcOrd="2" destOrd="0" parTransId="{683EE10A-089B-47B5-8C23-BCB33E0683E9}" sibTransId="{314CCB7A-C322-43D0-9B60-2F36B63E7794}"/>
    <dgm:cxn modelId="{816B7BB4-5C3A-4129-A5D3-511BABE838EA}" type="presParOf" srcId="{D9B61576-C472-4418-8F16-FC3FD0C1DD97}" destId="{D8F94E48-7485-43EC-9EDF-8A95DFA527DD}" srcOrd="0" destOrd="0" presId="urn:microsoft.com/office/officeart/2005/8/layout/chevron1"/>
    <dgm:cxn modelId="{1EC98A8A-2316-4DFE-B68B-B8769FC2338A}" type="presParOf" srcId="{D9B61576-C472-4418-8F16-FC3FD0C1DD97}" destId="{3A404893-8E42-4464-A2B5-529A174E8A1D}" srcOrd="1" destOrd="0" presId="urn:microsoft.com/office/officeart/2005/8/layout/chevron1"/>
    <dgm:cxn modelId="{4C681459-0546-4E4D-B4F0-9F5752824CBA}" type="presParOf" srcId="{D9B61576-C472-4418-8F16-FC3FD0C1DD97}" destId="{2B1AE61A-FCC7-4AC8-9ADC-633F7FC1B881}" srcOrd="2" destOrd="0" presId="urn:microsoft.com/office/officeart/2005/8/layout/chevron1"/>
    <dgm:cxn modelId="{9D8471BD-C394-4911-9FCD-959512407805}" type="presParOf" srcId="{D9B61576-C472-4418-8F16-FC3FD0C1DD97}" destId="{5616BC66-0697-428E-99E0-2BDA22F1793D}" srcOrd="3" destOrd="0" presId="urn:microsoft.com/office/officeart/2005/8/layout/chevron1"/>
    <dgm:cxn modelId="{D759DEC5-E985-4CBA-AD76-BFA6D3D1B4B6}" type="presParOf" srcId="{D9B61576-C472-4418-8F16-FC3FD0C1DD97}" destId="{9D328864-3EE8-45AB-879E-B09C3FAF2A3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94E48-7485-43EC-9EDF-8A95DFA527DD}">
      <dsp:nvSpPr>
        <dsp:cNvPr id="0" name=""/>
        <dsp:cNvSpPr/>
      </dsp:nvSpPr>
      <dsp:spPr>
        <a:xfrm>
          <a:off x="1177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 </a:t>
          </a:r>
          <a:r>
            <a:rPr lang="en-US" sz="1300" kern="1200" dirty="0" err="1" smtClean="0"/>
            <a:t>entity_id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entity_confidence_interval</a:t>
          </a:r>
          <a:endParaRPr lang="en-US" sz="1300" kern="1200" dirty="0"/>
        </a:p>
      </dsp:txBody>
      <dsp:txXfrm>
        <a:off x="338062" y="0"/>
        <a:ext cx="1945136" cy="673769"/>
      </dsp:txXfrm>
    </dsp:sp>
    <dsp:sp modelId="{2B1AE61A-FCC7-4AC8-9ADC-633F7FC1B881}">
      <dsp:nvSpPr>
        <dsp:cNvPr id="0" name=""/>
        <dsp:cNvSpPr/>
      </dsp:nvSpPr>
      <dsp:spPr>
        <a:xfrm>
          <a:off x="2358192" y="0"/>
          <a:ext cx="2630899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695077" y="0"/>
        <a:ext cx="1957130" cy="673769"/>
      </dsp:txXfrm>
    </dsp:sp>
    <dsp:sp modelId="{9D328864-3EE8-45AB-879E-B09C3FAF2A3D}">
      <dsp:nvSpPr>
        <dsp:cNvPr id="0" name=""/>
        <dsp:cNvSpPr/>
      </dsp:nvSpPr>
      <dsp:spPr>
        <a:xfrm>
          <a:off x="4727201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 “NA” to “-1”</a:t>
          </a:r>
          <a:endParaRPr lang="en-US" sz="1300" kern="1200" dirty="0"/>
        </a:p>
      </dsp:txBody>
      <dsp:txXfrm>
        <a:off x="5064086" y="0"/>
        <a:ext cx="1945136" cy="673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Advertisement Click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727" y="382662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Jingjing</a:t>
            </a:r>
            <a:r>
              <a:rPr lang="en-US" dirty="0" smtClean="0"/>
              <a:t> Feng</a:t>
            </a:r>
          </a:p>
          <a:p>
            <a:r>
              <a:rPr lang="en-US" dirty="0" err="1" smtClean="0"/>
              <a:t>Weichuan</a:t>
            </a:r>
            <a:r>
              <a:rPr lang="en-US" dirty="0" smtClean="0"/>
              <a:t> Wu</a:t>
            </a:r>
          </a:p>
          <a:p>
            <a:r>
              <a:rPr lang="en-US" dirty="0" err="1" smtClean="0"/>
              <a:t>Yiwei</a:t>
            </a:r>
            <a:r>
              <a:rPr lang="en-US" dirty="0" smtClean="0"/>
              <a:t> Sun</a:t>
            </a:r>
          </a:p>
          <a:p>
            <a:r>
              <a:rPr lang="en-US" dirty="0" err="1" smtClean="0"/>
              <a:t>Yunyi</a:t>
            </a:r>
            <a:r>
              <a:rPr lang="en-US" dirty="0" smtClean="0"/>
              <a:t>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0" y="39169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Missing Value	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36173"/>
              </p:ext>
            </p:extLst>
          </p:nvPr>
        </p:nvGraphicFramePr>
        <p:xfrm>
          <a:off x="994611" y="2027572"/>
          <a:ext cx="6697575" cy="1798469"/>
        </p:xfrm>
        <a:graphic>
          <a:graphicData uri="http://schemas.openxmlformats.org/drawingml/2006/table">
            <a:tbl>
              <a:tblPr/>
              <a:tblGrid>
                <a:gridCol w="744175">
                  <a:extLst>
                    <a:ext uri="{9D8B030D-6E8A-4147-A177-3AD203B41FA5}">
                      <a16:colId xmlns:a16="http://schemas.microsoft.com/office/drawing/2014/main" val="126345548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155681563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761277155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2478805113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2215631369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8488028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1544437760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67150452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980445139"/>
                    </a:ext>
                  </a:extLst>
                </a:gridCol>
              </a:tblGrid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geo_location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235878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157197"/>
                  </a:ext>
                </a:extLst>
              </a:tr>
              <a:tr h="595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83275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30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611" y="1489798"/>
            <a:ext cx="443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merge_3.RData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2530"/>
              </p:ext>
            </p:extLst>
          </p:nvPr>
        </p:nvGraphicFramePr>
        <p:xfrm>
          <a:off x="994611" y="4604878"/>
          <a:ext cx="5486401" cy="381000"/>
        </p:xfrm>
        <a:graphic>
          <a:graphicData uri="http://schemas.openxmlformats.org/drawingml/2006/table">
            <a:tbl>
              <a:tblPr/>
              <a:tblGrid>
                <a:gridCol w="1017409">
                  <a:extLst>
                    <a:ext uri="{9D8B030D-6E8A-4147-A177-3AD203B41FA5}">
                      <a16:colId xmlns:a16="http://schemas.microsoft.com/office/drawing/2014/main" val="1338079686"/>
                    </a:ext>
                  </a:extLst>
                </a:gridCol>
                <a:gridCol w="393018">
                  <a:extLst>
                    <a:ext uri="{9D8B030D-6E8A-4147-A177-3AD203B41FA5}">
                      <a16:colId xmlns:a16="http://schemas.microsoft.com/office/drawing/2014/main" val="3289199814"/>
                    </a:ext>
                  </a:extLst>
                </a:gridCol>
                <a:gridCol w="481764">
                  <a:extLst>
                    <a:ext uri="{9D8B030D-6E8A-4147-A177-3AD203B41FA5}">
                      <a16:colId xmlns:a16="http://schemas.microsoft.com/office/drawing/2014/main" val="2872708802"/>
                    </a:ext>
                  </a:extLst>
                </a:gridCol>
                <a:gridCol w="849425">
                  <a:extLst>
                    <a:ext uri="{9D8B030D-6E8A-4147-A177-3AD203B41FA5}">
                      <a16:colId xmlns:a16="http://schemas.microsoft.com/office/drawing/2014/main" val="4273812262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656987929"/>
                    </a:ext>
                  </a:extLst>
                </a:gridCol>
                <a:gridCol w="811391">
                  <a:extLst>
                    <a:ext uri="{9D8B030D-6E8A-4147-A177-3AD203B41FA5}">
                      <a16:colId xmlns:a16="http://schemas.microsoft.com/office/drawing/2014/main" val="2847511962"/>
                    </a:ext>
                  </a:extLst>
                </a:gridCol>
                <a:gridCol w="751171">
                  <a:extLst>
                    <a:ext uri="{9D8B030D-6E8A-4147-A177-3AD203B41FA5}">
                      <a16:colId xmlns:a16="http://schemas.microsoft.com/office/drawing/2014/main" val="3438640142"/>
                    </a:ext>
                  </a:extLst>
                </a:gridCol>
                <a:gridCol w="545154">
                  <a:extLst>
                    <a:ext uri="{9D8B030D-6E8A-4147-A177-3AD203B41FA5}">
                      <a16:colId xmlns:a16="http://schemas.microsoft.com/office/drawing/2014/main" val="27632832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02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3830600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8558654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848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4610" y="4124894"/>
            <a:ext cx="78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</a:t>
            </a:r>
            <a:r>
              <a:rPr lang="en-US" dirty="0" err="1" smtClean="0"/>
              <a:t>train_data_for_Probability_ad_id_given_feature.RData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14637257"/>
              </p:ext>
            </p:extLst>
          </p:nvPr>
        </p:nvGraphicFramePr>
        <p:xfrm>
          <a:off x="994610" y="5325977"/>
          <a:ext cx="7347285" cy="6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39738061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5997213" y="481690"/>
            <a:ext cx="6213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Weichuan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how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get 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train_data_for</a:t>
            </a:r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Unique Values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681400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755735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85175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5517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748228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46098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172567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345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u</a:t>
                      </a:r>
                      <a:r>
                        <a:rPr lang="en-US" dirty="0" smtClean="0"/>
                        <a:t>nique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756510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57572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6885327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8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Data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773680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301"/>
              </p:ext>
            </p:extLst>
          </p:nvPr>
        </p:nvGraphicFramePr>
        <p:xfrm>
          <a:off x="994610" y="1467851"/>
          <a:ext cx="9119937" cy="3339016"/>
        </p:xfrm>
        <a:graphic>
          <a:graphicData uri="http://schemas.openxmlformats.org/drawingml/2006/table">
            <a:tbl>
              <a:tblPr/>
              <a:tblGrid>
                <a:gridCol w="588383">
                  <a:extLst>
                    <a:ext uri="{9D8B030D-6E8A-4147-A177-3AD203B41FA5}">
                      <a16:colId xmlns:a16="http://schemas.microsoft.com/office/drawing/2014/main" val="2529681779"/>
                    </a:ext>
                  </a:extLst>
                </a:gridCol>
                <a:gridCol w="604286">
                  <a:extLst>
                    <a:ext uri="{9D8B030D-6E8A-4147-A177-3AD203B41FA5}">
                      <a16:colId xmlns:a16="http://schemas.microsoft.com/office/drawing/2014/main" val="2738606914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val="529372686"/>
                    </a:ext>
                  </a:extLst>
                </a:gridCol>
                <a:gridCol w="799089">
                  <a:extLst>
                    <a:ext uri="{9D8B030D-6E8A-4147-A177-3AD203B41FA5}">
                      <a16:colId xmlns:a16="http://schemas.microsoft.com/office/drawing/2014/main" val="3913104057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4292311348"/>
                    </a:ext>
                  </a:extLst>
                </a:gridCol>
                <a:gridCol w="942208">
                  <a:extLst>
                    <a:ext uri="{9D8B030D-6E8A-4147-A177-3AD203B41FA5}">
                      <a16:colId xmlns:a16="http://schemas.microsoft.com/office/drawing/2014/main" val="547882211"/>
                    </a:ext>
                  </a:extLst>
                </a:gridCol>
                <a:gridCol w="683797">
                  <a:extLst>
                    <a:ext uri="{9D8B030D-6E8A-4147-A177-3AD203B41FA5}">
                      <a16:colId xmlns:a16="http://schemas.microsoft.com/office/drawing/2014/main" val="3499131233"/>
                    </a:ext>
                  </a:extLst>
                </a:gridCol>
                <a:gridCol w="1335788">
                  <a:extLst>
                    <a:ext uri="{9D8B030D-6E8A-4147-A177-3AD203B41FA5}">
                      <a16:colId xmlns:a16="http://schemas.microsoft.com/office/drawing/2014/main" val="2993239122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3951663878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val="3140318886"/>
                    </a:ext>
                  </a:extLst>
                </a:gridCol>
              </a:tblGrid>
              <a:tr h="44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topic_id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advertiser_id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07554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92187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71052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25763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283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241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1991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10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 Probability Matrix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Select the feature to subdivide the probability matrix as </a:t>
            </a:r>
            <a:r>
              <a:rPr lang="en-US" dirty="0" err="1">
                <a:latin typeface="+mj-lt"/>
                <a:ea typeface="+mj-ea"/>
                <a:cs typeface="+mj-cs"/>
              </a:rPr>
              <a:t>variable_name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ad_feature</a:t>
            </a:r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Calculate the percentage of being clicked out of being recommended for training advertisement within each feature group, set the value to be probability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Pick the 25% quantile to the base limit of being clicked times, subset the training set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Set the 0 in probability matrix to be 0.0001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Output the probability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276</Words>
  <Application>Microsoft Office PowerPoint</Application>
  <PresentationFormat>Widescreen</PresentationFormat>
  <Paragraphs>177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Advertisement Click Prediction</vt:lpstr>
      <vt:lpstr>Missing Value </vt:lpstr>
      <vt:lpstr>Unique Values</vt:lpstr>
      <vt:lpstr>Training Data</vt:lpstr>
      <vt:lpstr>Calculate Probability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dcterms:created xsi:type="dcterms:W3CDTF">2016-12-06T01:53:07Z</dcterms:created>
  <dcterms:modified xsi:type="dcterms:W3CDTF">2016-12-06T03:54:16Z</dcterms:modified>
</cp:coreProperties>
</file>