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2" r:id="rId5"/>
    <p:sldId id="272" r:id="rId6"/>
    <p:sldId id="273" r:id="rId7"/>
    <p:sldId id="274" r:id="rId8"/>
    <p:sldId id="276" r:id="rId9"/>
    <p:sldId id="279" r:id="rId10"/>
    <p:sldId id="278" r:id="rId11"/>
    <p:sldId id="277" r:id="rId12"/>
    <p:sldId id="264" r:id="rId13"/>
    <p:sldId id="267" r:id="rId14"/>
    <p:sldId id="266" r:id="rId15"/>
    <p:sldId id="271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54" autoAdjust="0"/>
  </p:normalViewPr>
  <p:slideViewPr>
    <p:cSldViewPr snapToGrid="0">
      <p:cViewPr varScale="1">
        <p:scale>
          <a:sx n="58" d="100"/>
          <a:sy n="58" d="100"/>
        </p:scale>
        <p:origin x="24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2C441-6AD8-4DDB-A409-EDCFCC589452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25329-4419-4C7F-89F9-5725167C25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84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Each classifier and each feature had their own merits as potential components to our final proposed model. These merits can be elaborated?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25329-4419-4C7F-89F9-5725167C25E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276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Each classifier and each feature had their own merits as potential components to our final proposed model. These merits can be elaborated?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25329-4419-4C7F-89F9-5725167C25E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1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Reduces the dimensions of SIFT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25329-4419-4C7F-89F9-5725167C25E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52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25329-4419-4C7F-89F9-5725167C25E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074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Eileen Collins, first female Space Shuttle pilot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25329-4419-4C7F-89F9-5725167C25E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99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Patterns! Muffins = protruding blueberries/chocolate chips. Dogs = fluffy. Chicken = background of a 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25329-4419-4C7F-89F9-5725167C25E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557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GBM “boosted decision stumps”, Multinomial Regression, XGBoost tries to better control for overfitting by allowing the optimization of what’s called a differentiable loss function…. </a:t>
            </a:r>
          </a:p>
          <a:p>
            <a:endParaRPr lang="en-CA" dirty="0"/>
          </a:p>
          <a:p>
            <a:r>
              <a:rPr lang="en-CA" dirty="0"/>
              <a:t>RandomForest uses “random </a:t>
            </a:r>
            <a:r>
              <a:rPr lang="en-CA" dirty="0" err="1"/>
              <a:t>supsacing</a:t>
            </a:r>
            <a:r>
              <a:rPr lang="en-CA" dirty="0"/>
              <a:t>” on a set of features to create decision trees in the learning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25329-4419-4C7F-89F9-5725167C25E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18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6EF4-BE4A-4F6F-8958-3847BBBC1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F4528-6ED8-45FA-981B-5CC7751E9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C6DB-74D8-4189-946A-F2698D72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7AF79-C35A-4D1A-823B-2DAA6F98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66B2-4B23-431D-ADEC-1093C643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48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56E5-0EF8-4687-BD5F-3A6B8EE2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B57B7-01DC-443A-85A4-B5B724850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34D66-6570-4A34-B56A-DC79B99E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2443-ABFD-4DA2-A686-5CD667DF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EB9F-C0ED-425F-BABA-6B8ECE6C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9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A3153-8354-4E85-89D8-CF9D4A504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2E48-5BDB-4170-95F9-B873FA24D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6C81-5A14-4062-BE2B-3ADA3E29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7B8FD-1D5C-4EBA-881A-F0965DCE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9CF43-BCE8-4304-811C-07BB9898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40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A1ED-000F-44C5-AD9A-4AA51924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24B95-4580-47DD-8F59-29EAFBE6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2AD05-7908-4A8A-9336-F9C8C7CD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92A5-FA0F-4A23-9EFD-F3C346A7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61F27-9C08-449E-897C-587469AE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6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791B-8E90-4839-B011-10C631B5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3953C-782A-4DBE-9286-ECFED414A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3DE7-67E3-47CF-8A4A-84DF8891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91E6E-3FFD-4C06-907F-ED0647F7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B2456-7AEA-47EE-8E47-81444622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24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EA2D-42E9-47FA-BC59-9FBEA399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1B00-4B15-4F59-9DDC-071F9F5AF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2B746-B8A7-49D4-9900-788BE60D8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73759-FD2E-49B6-9243-F0577F01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B436B-C14C-4C1A-A350-52DF5C2F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6EFC8-66C4-4577-831F-DAD97794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7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6ABB-EB34-48CF-B536-9D0B8B19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02A0-E860-4B7D-9CA9-296480C1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04702-AC13-4559-955F-EB356190B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EBBB7-5B92-4063-B7E6-58D3C2F04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3175E-6157-4BE0-AE66-38F0A6113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51163-8DC8-4A5A-824B-3BCED5DB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C1432-9B95-4F8E-8F17-1E8AC36E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49A97-8ED1-444A-8C66-0108C1FE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7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DD58-8FD5-43DA-BE5D-C4DE9196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6764E-CBBD-48B4-927E-51EC55F5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60E0F-E6C5-4024-B599-6073D622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B3C59-CF14-4188-A5CE-0D5140E0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31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13F60-33BA-476F-B730-6BE65335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B23E6-92CE-46B3-9D0D-B3CC016F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73E8C-601D-4FC8-B8D0-B2D4E0E5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24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A911-4538-4939-AD0C-92B73B9A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9842-6A6E-419C-89B9-427CC719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0CBDE-26B9-4BCF-B745-9923633A4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0E954-F3BC-4371-BF18-F1C53BCA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6C4B-8612-4B90-8D98-953CA5CD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69C4A-6DA5-48D6-BD93-31EB71D2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3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A98D-D6FD-495B-9577-055B119F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A26AB-2C03-4E0E-9445-5FE1ED7F8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E20F4-67E2-45A3-8A88-2B67CC1B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96246-FCAF-4B13-9AC7-13DDD380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C0F-5051-42C7-B19A-13F71646596F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4E00F-7F92-427F-BC67-5220A719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28BE4-8402-42C3-953F-C68E0998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78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B956F-41C2-4CD2-B300-CAEEA1F9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2D2D5-2E2F-4C26-AEF4-D45E40E3D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03D7-BFB1-4CC7-944F-16D420653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AC0F-5051-42C7-B19A-13F71646596F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37B9-F9D7-4F61-8976-BB929A813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5C78A-2E78-4438-AAB6-9C214E2FF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9A59-ACDC-4AAA-9066-E8248C25A8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A26B-EC50-4E24-BAB3-11CAACB4D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339" y="1050691"/>
            <a:ext cx="9144000" cy="2387600"/>
          </a:xfrm>
        </p:spPr>
        <p:txBody>
          <a:bodyPr>
            <a:normAutofit/>
          </a:bodyPr>
          <a:lstStyle/>
          <a:p>
            <a:r>
              <a:rPr lang="en-CA" b="1" dirty="0">
                <a:latin typeface="Book Antiqua" panose="02040602050305030304" pitchFamily="18" charset="0"/>
              </a:rPr>
              <a:t>Dogs, Chickens, and Muffins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103D0-F689-497A-A5B8-A35D7D55F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9075"/>
            <a:ext cx="9144000" cy="2795102"/>
          </a:xfrm>
        </p:spPr>
        <p:txBody>
          <a:bodyPr>
            <a:normAutofit/>
          </a:bodyPr>
          <a:lstStyle/>
          <a:p>
            <a:r>
              <a:rPr lang="en-CA" i="1" dirty="0">
                <a:latin typeface="Book Antiqua" panose="02040602050305030304" pitchFamily="18" charset="0"/>
              </a:rPr>
              <a:t>A lesson in Model Evaluation and Selection through Predictive Analytics</a:t>
            </a:r>
          </a:p>
          <a:p>
            <a:endParaRPr lang="en-CA" sz="1800" dirty="0">
              <a:latin typeface="Book Antiqua" panose="02040602050305030304" pitchFamily="18" charset="0"/>
            </a:endParaRPr>
          </a:p>
          <a:p>
            <a:endParaRPr lang="en-CA" sz="1800" dirty="0">
              <a:latin typeface="Book Antiqua" panose="02040602050305030304" pitchFamily="18" charset="0"/>
            </a:endParaRPr>
          </a:p>
          <a:p>
            <a:r>
              <a:rPr lang="en-CA" sz="1800" dirty="0">
                <a:latin typeface="Book Antiqua" panose="02040602050305030304" pitchFamily="18" charset="0"/>
              </a:rPr>
              <a:t>By: Group 2</a:t>
            </a:r>
          </a:p>
          <a:p>
            <a:r>
              <a:rPr lang="en-CA" sz="1800" dirty="0">
                <a:latin typeface="Book Antiqua" panose="02040602050305030304" pitchFamily="18" charset="0"/>
              </a:rPr>
              <a:t>Qihang Li, Yiran Li, Qingyun Lu, Enrique Olivo, and Saaya Yasuda</a:t>
            </a:r>
          </a:p>
        </p:txBody>
      </p:sp>
      <p:pic>
        <p:nvPicPr>
          <p:cNvPr id="1026" name="Picture 2" descr="Image result for kfc logo">
            <a:extLst>
              <a:ext uri="{FF2B5EF4-FFF2-40B4-BE49-F238E27FC236}">
                <a16:creationId xmlns:a16="http://schemas.microsoft.com/office/drawing/2014/main" id="{A9B6699C-879C-4DBA-964E-44CC8D3D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40" y="94840"/>
            <a:ext cx="1493520" cy="14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g vector">
            <a:extLst>
              <a:ext uri="{FF2B5EF4-FFF2-40B4-BE49-F238E27FC236}">
                <a16:creationId xmlns:a16="http://schemas.microsoft.com/office/drawing/2014/main" id="{9D526293-32E5-4D4F-84A0-6DAEBABCD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" y="170256"/>
            <a:ext cx="1483995" cy="14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lueberry muffin drawing">
            <a:extLst>
              <a:ext uri="{FF2B5EF4-FFF2-40B4-BE49-F238E27FC236}">
                <a16:creationId xmlns:a16="http://schemas.microsoft.com/office/drawing/2014/main" id="{8566E466-8F0C-461B-B305-3C82501B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760" y="47705"/>
            <a:ext cx="1666240" cy="1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71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F414-42B1-40B2-BB70-0450D9B1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64FBE-6CC4-404B-8746-3C4EE13C5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902"/>
            <a:ext cx="3418853" cy="36551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158C4-7C86-4B96-85F7-0606C7B72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933" y="-435740"/>
            <a:ext cx="527685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FF17EF-E015-42AC-9D3B-27A067B25A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85" y="-594764"/>
            <a:ext cx="3834848" cy="57105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8265A0-4E9C-4DAB-97FF-F9D1841E3C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813" y="3336925"/>
            <a:ext cx="5715000" cy="381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E6F9F9-9CCD-423C-96B9-6E56C4856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54" y="3452501"/>
            <a:ext cx="3521075" cy="3521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F0FDB2-A834-4824-B3C0-87DFDB8587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99" y="4662604"/>
            <a:ext cx="4473074" cy="29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3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Model Selection: Classifiers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613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In order to find the best improvement for our client’s model, we tested the following Classifiers on the following Features</a:t>
            </a:r>
          </a:p>
          <a:p>
            <a:pPr>
              <a:buFontTx/>
              <a:buChar char="-"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buFontTx/>
              <a:buChar char="-"/>
            </a:pPr>
            <a:endParaRPr lang="en-CA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  <p:pic>
        <p:nvPicPr>
          <p:cNvPr id="2056" name="Picture 8" descr="Image result for cute muffin vector">
            <a:extLst>
              <a:ext uri="{FF2B5EF4-FFF2-40B4-BE49-F238E27FC236}">
                <a16:creationId xmlns:a16="http://schemas.microsoft.com/office/drawing/2014/main" id="{F18EBC53-A379-433A-8EC3-B9774FBA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5" y="2908300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ute muffin vector">
            <a:extLst>
              <a:ext uri="{FF2B5EF4-FFF2-40B4-BE49-F238E27FC236}">
                <a16:creationId xmlns:a16="http://schemas.microsoft.com/office/drawing/2014/main" id="{9F6BE51E-C3FC-40A0-815B-056DF0B0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5" y="530225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Image result for cute muffin vector">
            <a:extLst>
              <a:ext uri="{FF2B5EF4-FFF2-40B4-BE49-F238E27FC236}">
                <a16:creationId xmlns:a16="http://schemas.microsoft.com/office/drawing/2014/main" id="{DEC882F5-119D-4631-83E8-EDD5E601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4" y="5054600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501B01-C722-44C5-8F21-D7C6D6FB3A3A}"/>
              </a:ext>
            </a:extLst>
          </p:cNvPr>
          <p:cNvGraphicFramePr>
            <a:graphicFrameLocks noGrp="1"/>
          </p:cNvGraphicFramePr>
          <p:nvPr/>
        </p:nvGraphicFramePr>
        <p:xfrm>
          <a:off x="1400060" y="3556000"/>
          <a:ext cx="3245080" cy="256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080">
                  <a:extLst>
                    <a:ext uri="{9D8B030D-6E8A-4147-A177-3AD203B41FA5}">
                      <a16:colId xmlns:a16="http://schemas.microsoft.com/office/drawing/2014/main" val="322171572"/>
                    </a:ext>
                  </a:extLst>
                </a:gridCol>
              </a:tblGrid>
              <a:tr h="512672">
                <a:tc>
                  <a:txBody>
                    <a:bodyPr/>
                    <a:lstStyle/>
                    <a:p>
                      <a:r>
                        <a:rPr lang="en-CA" dirty="0"/>
                        <a:t>Classifiers (Models)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02057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GBM (Baseline)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415886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Multinomial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08480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RandomForest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6823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XGBoost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33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D69C1A-A673-4A13-99FB-3C4E7366EF8F}"/>
              </a:ext>
            </a:extLst>
          </p:cNvPr>
          <p:cNvGraphicFramePr>
            <a:graphicFrameLocks noGrp="1"/>
          </p:cNvGraphicFramePr>
          <p:nvPr/>
        </p:nvGraphicFramePr>
        <p:xfrm>
          <a:off x="5420299" y="3556000"/>
          <a:ext cx="4329629" cy="256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629">
                  <a:extLst>
                    <a:ext uri="{9D8B030D-6E8A-4147-A177-3AD203B41FA5}">
                      <a16:colId xmlns:a16="http://schemas.microsoft.com/office/drawing/2014/main" val="322171572"/>
                    </a:ext>
                  </a:extLst>
                </a:gridCol>
              </a:tblGrid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02057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SIFT </a:t>
                      </a:r>
                      <a:r>
                        <a:rPr lang="en-CA" b="0" i="1" dirty="0"/>
                        <a:t>(Scale-Invariant Feature Transform)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415886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SIFT + 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08480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HOG </a:t>
                      </a:r>
                      <a:r>
                        <a:rPr lang="en-CA" b="0" i="1" dirty="0"/>
                        <a:t>(Histogram of Oriented Gradients)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6823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LBP </a:t>
                      </a:r>
                      <a:r>
                        <a:rPr lang="en-CA" b="0" i="1" dirty="0"/>
                        <a:t>(Local Binary Pattern)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76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Model Selection on SIFT Features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B77324-5EA4-410C-8A71-08FB23A6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22950"/>
              </p:ext>
            </p:extLst>
          </p:nvPr>
        </p:nvGraphicFramePr>
        <p:xfrm>
          <a:off x="520832" y="1826260"/>
          <a:ext cx="91236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920">
                  <a:extLst>
                    <a:ext uri="{9D8B030D-6E8A-4147-A177-3AD203B41FA5}">
                      <a16:colId xmlns:a16="http://schemas.microsoft.com/office/drawing/2014/main" val="1866854691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856099354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334902360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3992286612"/>
                    </a:ext>
                  </a:extLst>
                </a:gridCol>
              </a:tblGrid>
              <a:tr h="28846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GBM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Multinom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RandomForest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XGBoost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68663"/>
                  </a:ext>
                </a:extLst>
              </a:tr>
              <a:tr h="1153855"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29.7%</a:t>
                      </a:r>
                    </a:p>
                    <a:p>
                      <a:endParaRPr lang="en-CA" b="0" dirty="0"/>
                    </a:p>
                    <a:p>
                      <a:r>
                        <a:rPr lang="en-CA" b="1" dirty="0"/>
                        <a:t>Running Time:</a:t>
                      </a:r>
                    </a:p>
                    <a:p>
                      <a:r>
                        <a:rPr lang="en-CA" b="0" dirty="0"/>
                        <a:t>3270.6 </a:t>
                      </a:r>
                    </a:p>
                    <a:p>
                      <a:r>
                        <a:rPr lang="en-CA" b="0" dirty="0"/>
                        <a:t>(54.5 minutes)</a:t>
                      </a:r>
                    </a:p>
                    <a:p>
                      <a:endParaRPr lang="en-CA" b="1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dirty="0"/>
                        <a:t>27.5%</a:t>
                      </a:r>
                    </a:p>
                    <a:p>
                      <a:r>
                        <a:rPr lang="en-CA" dirty="0"/>
                        <a:t> </a:t>
                      </a:r>
                    </a:p>
                    <a:p>
                      <a:r>
                        <a:rPr lang="en-CA" b="1" dirty="0"/>
                        <a:t>Running Time: </a:t>
                      </a:r>
                      <a:r>
                        <a:rPr lang="en-CA" dirty="0"/>
                        <a:t>365.568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24.8%</a:t>
                      </a:r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</a:t>
                      </a:r>
                    </a:p>
                    <a:p>
                      <a:r>
                        <a:rPr lang="en-CA" b="0" dirty="0"/>
                        <a:t>160.077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</a:t>
                      </a:r>
                      <a:r>
                        <a:rPr lang="en-CA" b="0" dirty="0"/>
                        <a:t> 20%</a:t>
                      </a:r>
                      <a:endParaRPr lang="en-CA" b="1" dirty="0"/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</a:t>
                      </a:r>
                    </a:p>
                    <a:p>
                      <a:r>
                        <a:rPr lang="en-CA" b="0" dirty="0"/>
                        <a:t>150.70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55523"/>
                  </a:ext>
                </a:extLst>
              </a:tr>
            </a:tbl>
          </a:graphicData>
        </a:graphic>
      </p:graphicFrame>
      <p:pic>
        <p:nvPicPr>
          <p:cNvPr id="7176" name="Picture 8" descr="cartoon chicken leg clipart">
            <a:extLst>
              <a:ext uri="{FF2B5EF4-FFF2-40B4-BE49-F238E27FC236}">
                <a16:creationId xmlns:a16="http://schemas.microsoft.com/office/drawing/2014/main" id="{C26494FD-59C7-414E-88D2-23FAD149C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99" y="365592"/>
            <a:ext cx="682625" cy="132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artoon chicken leg clipart">
            <a:extLst>
              <a:ext uri="{FF2B5EF4-FFF2-40B4-BE49-F238E27FC236}">
                <a16:creationId xmlns:a16="http://schemas.microsoft.com/office/drawing/2014/main" id="{93F398A3-2028-4CE5-87A9-1B12C1E5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98" y="2626752"/>
            <a:ext cx="682625" cy="132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artoon chicken leg clipart">
            <a:extLst>
              <a:ext uri="{FF2B5EF4-FFF2-40B4-BE49-F238E27FC236}">
                <a16:creationId xmlns:a16="http://schemas.microsoft.com/office/drawing/2014/main" id="{93470A5B-53ED-4A88-8750-14C3D2A1C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598" y="4785192"/>
            <a:ext cx="682625" cy="132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032FF3-33FC-4F77-972E-FAA90247E862}"/>
              </a:ext>
            </a:extLst>
          </p:cNvPr>
          <p:cNvSpPr txBox="1"/>
          <p:nvPr/>
        </p:nvSpPr>
        <p:spPr>
          <a:xfrm>
            <a:off x="1145754" y="5144877"/>
            <a:ext cx="849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Book Antiqua" panose="02040602050305030304" pitchFamily="18" charset="0"/>
              </a:rPr>
              <a:t>Note that these error rates and running times are the result of finding the “best” parameters in each model through Cross Validation. </a:t>
            </a:r>
          </a:p>
        </p:txBody>
      </p:sp>
    </p:spTree>
    <p:extLst>
      <p:ext uri="{BB962C8B-B14F-4D97-AF65-F5344CB8AC3E}">
        <p14:creationId xmlns:p14="http://schemas.microsoft.com/office/powerpoint/2010/main" val="170011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Model Selection on SIFT+PCA Features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B77324-5EA4-410C-8A71-08FB23A6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86358"/>
              </p:ext>
            </p:extLst>
          </p:nvPr>
        </p:nvGraphicFramePr>
        <p:xfrm>
          <a:off x="520832" y="2374900"/>
          <a:ext cx="91236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920">
                  <a:extLst>
                    <a:ext uri="{9D8B030D-6E8A-4147-A177-3AD203B41FA5}">
                      <a16:colId xmlns:a16="http://schemas.microsoft.com/office/drawing/2014/main" val="1866854691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856099354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334902360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3992286612"/>
                    </a:ext>
                  </a:extLst>
                </a:gridCol>
              </a:tblGrid>
              <a:tr h="28846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GBM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Multinom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RandomForest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XGBoost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68663"/>
                  </a:ext>
                </a:extLst>
              </a:tr>
              <a:tr h="1153855"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26.7%</a:t>
                      </a:r>
                      <a:endParaRPr lang="en-CA" b="1" dirty="0"/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 </a:t>
                      </a:r>
                      <a:r>
                        <a:rPr lang="en-CA" b="0" dirty="0"/>
                        <a:t>207.63</a:t>
                      </a:r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31.3%</a:t>
                      </a:r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 </a:t>
                      </a:r>
                    </a:p>
                    <a:p>
                      <a:r>
                        <a:rPr lang="en-CA" b="0" dirty="0"/>
                        <a:t>0.03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</a:t>
                      </a:r>
                      <a:r>
                        <a:rPr lang="en-CA" b="0" dirty="0"/>
                        <a:t> 20.7%</a:t>
                      </a:r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</a:t>
                      </a:r>
                    </a:p>
                    <a:p>
                      <a:r>
                        <a:rPr lang="en-CA" b="0" dirty="0"/>
                        <a:t>47.755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17.33%</a:t>
                      </a:r>
                    </a:p>
                    <a:p>
                      <a:endParaRPr lang="en-CA" b="0" dirty="0"/>
                    </a:p>
                    <a:p>
                      <a:r>
                        <a:rPr lang="en-CA" b="1" dirty="0"/>
                        <a:t>Running Time:</a:t>
                      </a:r>
                    </a:p>
                    <a:p>
                      <a:r>
                        <a:rPr lang="en-CA" dirty="0"/>
                        <a:t>350.92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55523"/>
                  </a:ext>
                </a:extLst>
              </a:tr>
            </a:tbl>
          </a:graphicData>
        </a:graphic>
      </p:graphicFrame>
      <p:pic>
        <p:nvPicPr>
          <p:cNvPr id="5122" name="Picture 2" descr="Image result for dog cartoon">
            <a:extLst>
              <a:ext uri="{FF2B5EF4-FFF2-40B4-BE49-F238E27FC236}">
                <a16:creationId xmlns:a16="http://schemas.microsoft.com/office/drawing/2014/main" id="{BF55DBD3-AAE2-4831-9987-D9D837D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116681"/>
            <a:ext cx="1822450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dog cartoon">
            <a:extLst>
              <a:ext uri="{FF2B5EF4-FFF2-40B4-BE49-F238E27FC236}">
                <a16:creationId xmlns:a16="http://schemas.microsoft.com/office/drawing/2014/main" id="{56175F73-E8F2-4BC5-A7BA-5EEC4F93C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2374900"/>
            <a:ext cx="16891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dog cartoon">
            <a:extLst>
              <a:ext uri="{FF2B5EF4-FFF2-40B4-BE49-F238E27FC236}">
                <a16:creationId xmlns:a16="http://schemas.microsoft.com/office/drawing/2014/main" id="{18169A26-E557-4517-ABB1-C4E6E1AA3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50" y="4499769"/>
            <a:ext cx="1708150" cy="17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9953A2-5049-4400-81D5-1DA039935727}"/>
              </a:ext>
            </a:extLst>
          </p:cNvPr>
          <p:cNvSpPr txBox="1"/>
          <p:nvPr/>
        </p:nvSpPr>
        <p:spPr>
          <a:xfrm>
            <a:off x="1145754" y="5144877"/>
            <a:ext cx="849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Book Antiqua" panose="02040602050305030304" pitchFamily="18" charset="0"/>
              </a:rPr>
              <a:t>Note that these error rates and running times are the result of finding the “best” parameters in each model through Cross Validation. </a:t>
            </a:r>
          </a:p>
        </p:txBody>
      </p:sp>
    </p:spTree>
    <p:extLst>
      <p:ext uri="{BB962C8B-B14F-4D97-AF65-F5344CB8AC3E}">
        <p14:creationId xmlns:p14="http://schemas.microsoft.com/office/powerpoint/2010/main" val="140863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Model Selection on HOG Features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B77324-5EA4-410C-8A71-08FB23A6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84530"/>
              </p:ext>
            </p:extLst>
          </p:nvPr>
        </p:nvGraphicFramePr>
        <p:xfrm>
          <a:off x="520832" y="2374900"/>
          <a:ext cx="91236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920">
                  <a:extLst>
                    <a:ext uri="{9D8B030D-6E8A-4147-A177-3AD203B41FA5}">
                      <a16:colId xmlns:a16="http://schemas.microsoft.com/office/drawing/2014/main" val="1866854691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856099354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334902360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3992286612"/>
                    </a:ext>
                  </a:extLst>
                </a:gridCol>
              </a:tblGrid>
              <a:tr h="28846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GBM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Multinom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RandomForest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XGBoost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68663"/>
                  </a:ext>
                </a:extLst>
              </a:tr>
              <a:tr h="1153855">
                <a:tc>
                  <a:txBody>
                    <a:bodyPr/>
                    <a:lstStyle/>
                    <a:p>
                      <a:r>
                        <a:rPr lang="en-CA" b="1" dirty="0"/>
                        <a:t>Error Rate:</a:t>
                      </a:r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 </a:t>
                      </a:r>
                    </a:p>
                    <a:p>
                      <a:r>
                        <a:rPr lang="en-CA" b="0" dirty="0"/>
                        <a:t>96</a:t>
                      </a:r>
                    </a:p>
                    <a:p>
                      <a:endParaRPr lang="en-CA" b="0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19.56%</a:t>
                      </a:r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 </a:t>
                      </a:r>
                      <a:endParaRPr lang="en-CA" b="0" dirty="0"/>
                    </a:p>
                    <a:p>
                      <a:r>
                        <a:rPr lang="en-CA" b="0" dirty="0"/>
                        <a:t>0.706</a:t>
                      </a:r>
                      <a:endParaRPr lang="en-CA" b="1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</a:t>
                      </a:r>
                      <a:r>
                        <a:rPr lang="en-CA" b="0" dirty="0"/>
                        <a:t> 24.53%</a:t>
                      </a:r>
                      <a:endParaRPr lang="en-CA" b="1" dirty="0"/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</a:t>
                      </a:r>
                    </a:p>
                    <a:p>
                      <a:r>
                        <a:rPr lang="en-CA" b="0" dirty="0"/>
                        <a:t>16.85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</a:t>
                      </a:r>
                      <a:r>
                        <a:rPr lang="en-CA" b="0" dirty="0"/>
                        <a:t> 22%</a:t>
                      </a:r>
                      <a:endParaRPr lang="en-CA" b="1" dirty="0"/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</a:t>
                      </a:r>
                    </a:p>
                    <a:p>
                      <a:r>
                        <a:rPr lang="en-CA" b="0" dirty="0"/>
                        <a:t>7.03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55523"/>
                  </a:ext>
                </a:extLst>
              </a:tr>
            </a:tbl>
          </a:graphicData>
        </a:graphic>
      </p:graphicFrame>
      <p:pic>
        <p:nvPicPr>
          <p:cNvPr id="6146" name="Picture 2" descr="Image result for muffin cartoon">
            <a:extLst>
              <a:ext uri="{FF2B5EF4-FFF2-40B4-BE49-F238E27FC236}">
                <a16:creationId xmlns:a16="http://schemas.microsoft.com/office/drawing/2014/main" id="{E9E96922-BBAE-4D0C-954D-4C5F2F08B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00" y="842099"/>
            <a:ext cx="1335537" cy="13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muffin cartoon">
            <a:extLst>
              <a:ext uri="{FF2B5EF4-FFF2-40B4-BE49-F238E27FC236}">
                <a16:creationId xmlns:a16="http://schemas.microsoft.com/office/drawing/2014/main" id="{F780E90F-6808-4098-8F02-78CA2A86F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00" y="2921000"/>
            <a:ext cx="1288426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muffin cartoon">
            <a:extLst>
              <a:ext uri="{FF2B5EF4-FFF2-40B4-BE49-F238E27FC236}">
                <a16:creationId xmlns:a16="http://schemas.microsoft.com/office/drawing/2014/main" id="{3834BDD2-79A8-424E-AA68-5A2355571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00" y="4838700"/>
            <a:ext cx="1211886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4E4C0D-1F06-48BB-A904-6ACBBEBB88D9}"/>
              </a:ext>
            </a:extLst>
          </p:cNvPr>
          <p:cNvSpPr txBox="1"/>
          <p:nvPr/>
        </p:nvSpPr>
        <p:spPr>
          <a:xfrm>
            <a:off x="1145754" y="5144877"/>
            <a:ext cx="849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Book Antiqua" panose="02040602050305030304" pitchFamily="18" charset="0"/>
              </a:rPr>
              <a:t>Note that these error rates and running times are the result of finding the “best” parameters in each model through Cross Validation. </a:t>
            </a:r>
          </a:p>
        </p:txBody>
      </p:sp>
    </p:spTree>
    <p:extLst>
      <p:ext uri="{BB962C8B-B14F-4D97-AF65-F5344CB8AC3E}">
        <p14:creationId xmlns:p14="http://schemas.microsoft.com/office/powerpoint/2010/main" val="391967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Model Selection on LBP Features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B77324-5EA4-410C-8A71-08FB23A6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25219"/>
              </p:ext>
            </p:extLst>
          </p:nvPr>
        </p:nvGraphicFramePr>
        <p:xfrm>
          <a:off x="520832" y="2374900"/>
          <a:ext cx="91236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920">
                  <a:extLst>
                    <a:ext uri="{9D8B030D-6E8A-4147-A177-3AD203B41FA5}">
                      <a16:colId xmlns:a16="http://schemas.microsoft.com/office/drawing/2014/main" val="1866854691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856099354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1334902360"/>
                    </a:ext>
                  </a:extLst>
                </a:gridCol>
                <a:gridCol w="2280920">
                  <a:extLst>
                    <a:ext uri="{9D8B030D-6E8A-4147-A177-3AD203B41FA5}">
                      <a16:colId xmlns:a16="http://schemas.microsoft.com/office/drawing/2014/main" val="3992286612"/>
                    </a:ext>
                  </a:extLst>
                </a:gridCol>
              </a:tblGrid>
              <a:tr h="28846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GBM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Multinom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RandomForest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XGBoost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68663"/>
                  </a:ext>
                </a:extLst>
              </a:tr>
              <a:tr h="1153855">
                <a:tc>
                  <a:txBody>
                    <a:bodyPr/>
                    <a:lstStyle/>
                    <a:p>
                      <a:r>
                        <a:rPr lang="en-CA" b="1" dirty="0"/>
                        <a:t>Error Rate:</a:t>
                      </a:r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 </a:t>
                      </a:r>
                    </a:p>
                    <a:p>
                      <a:r>
                        <a:rPr lang="en-CA" b="0" dirty="0"/>
                        <a:t>106.56</a:t>
                      </a:r>
                    </a:p>
                    <a:p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23.7%</a:t>
                      </a:r>
                      <a:endParaRPr lang="en-CA" b="1" dirty="0"/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 </a:t>
                      </a:r>
                      <a:r>
                        <a:rPr lang="en-CA" b="0" dirty="0"/>
                        <a:t>1.335</a:t>
                      </a:r>
                      <a:endParaRPr lang="en-CA" b="1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29.6%</a:t>
                      </a:r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</a:t>
                      </a:r>
                    </a:p>
                    <a:p>
                      <a:r>
                        <a:rPr lang="en-CA" b="0" dirty="0"/>
                        <a:t>27.561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Error Rate: </a:t>
                      </a:r>
                      <a:r>
                        <a:rPr lang="en-CA" b="0" dirty="0"/>
                        <a:t>27.22%</a:t>
                      </a:r>
                    </a:p>
                    <a:p>
                      <a:endParaRPr lang="en-CA" b="1" dirty="0"/>
                    </a:p>
                    <a:p>
                      <a:r>
                        <a:rPr lang="en-CA" b="1" dirty="0"/>
                        <a:t>Running Time: </a:t>
                      </a:r>
                    </a:p>
                    <a:p>
                      <a:r>
                        <a:rPr lang="en-CA" b="0" dirty="0"/>
                        <a:t>168.69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555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D2CBAE-A3D5-4919-AECE-2249359441CA}"/>
              </a:ext>
            </a:extLst>
          </p:cNvPr>
          <p:cNvSpPr txBox="1"/>
          <p:nvPr/>
        </p:nvSpPr>
        <p:spPr>
          <a:xfrm>
            <a:off x="1145754" y="5144877"/>
            <a:ext cx="849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Book Antiqua" panose="02040602050305030304" pitchFamily="18" charset="0"/>
              </a:rPr>
              <a:t>Note that these error rates and running times are the result of finding the “best” parameters in each model through Cross Validation. </a:t>
            </a:r>
          </a:p>
        </p:txBody>
      </p:sp>
      <p:pic>
        <p:nvPicPr>
          <p:cNvPr id="9" name="Picture 8" descr="Image result for cute muffin vector">
            <a:extLst>
              <a:ext uri="{FF2B5EF4-FFF2-40B4-BE49-F238E27FC236}">
                <a16:creationId xmlns:a16="http://schemas.microsoft.com/office/drawing/2014/main" id="{062095E2-FE78-4DFC-ADC5-8E10AAFA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90" y="712788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e result for cute muffin vector">
            <a:extLst>
              <a:ext uri="{FF2B5EF4-FFF2-40B4-BE49-F238E27FC236}">
                <a16:creationId xmlns:a16="http://schemas.microsoft.com/office/drawing/2014/main" id="{795E726A-AE8C-4113-B236-7A4F77FE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90" y="2778760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cute muffin vector">
            <a:extLst>
              <a:ext uri="{FF2B5EF4-FFF2-40B4-BE49-F238E27FC236}">
                <a16:creationId xmlns:a16="http://schemas.microsoft.com/office/drawing/2014/main" id="{4F6BBDEF-160D-41D9-836F-482987CE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89" y="4820342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1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613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After comparing several different Classifiers and Models, we decided on using </a:t>
            </a:r>
            <a:r>
              <a:rPr lang="en-CA" b="1" dirty="0">
                <a:latin typeface="Book Antiqua" panose="02040602050305030304" pitchFamily="18" charset="0"/>
              </a:rPr>
              <a:t>XGBoost (Extreme Gradient Boosting) </a:t>
            </a:r>
            <a:r>
              <a:rPr lang="en-CA" dirty="0">
                <a:latin typeface="Book Antiqua" panose="02040602050305030304" pitchFamily="18" charset="0"/>
              </a:rPr>
              <a:t>with </a:t>
            </a:r>
            <a:r>
              <a:rPr lang="en-CA" b="1" dirty="0">
                <a:latin typeface="Book Antiqua" panose="02040602050305030304" pitchFamily="18" charset="0"/>
              </a:rPr>
              <a:t>SIFT FEATURES.</a:t>
            </a:r>
          </a:p>
          <a:p>
            <a:pPr>
              <a:buFontTx/>
              <a:buChar char="-"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buFontTx/>
              <a:buChar char="-"/>
            </a:pPr>
            <a:endParaRPr lang="en-CA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  <p:pic>
        <p:nvPicPr>
          <p:cNvPr id="7" name="Picture 4" descr="Image result for dog vector">
            <a:extLst>
              <a:ext uri="{FF2B5EF4-FFF2-40B4-BE49-F238E27FC236}">
                <a16:creationId xmlns:a16="http://schemas.microsoft.com/office/drawing/2014/main" id="{DF66B53A-EF5B-406A-8E54-54496D7E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654" y="302868"/>
            <a:ext cx="1483995" cy="14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kfc logo">
            <a:extLst>
              <a:ext uri="{FF2B5EF4-FFF2-40B4-BE49-F238E27FC236}">
                <a16:creationId xmlns:a16="http://schemas.microsoft.com/office/drawing/2014/main" id="{431041A3-B809-44E1-9D10-F49BBC9F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4" y="2507774"/>
            <a:ext cx="1493520" cy="14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blueberry muffin drawing">
            <a:extLst>
              <a:ext uri="{FF2B5EF4-FFF2-40B4-BE49-F238E27FC236}">
                <a16:creationId xmlns:a16="http://schemas.microsoft.com/office/drawing/2014/main" id="{454A1338-B991-454B-8ACD-5FEEE8D1B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654" y="4510723"/>
            <a:ext cx="1666240" cy="1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2868C28-D170-434D-A74E-AC8319CB2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95631"/>
              </p:ext>
            </p:extLst>
          </p:nvPr>
        </p:nvGraphicFramePr>
        <p:xfrm>
          <a:off x="838200" y="3749053"/>
          <a:ext cx="879613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033">
                  <a:extLst>
                    <a:ext uri="{9D8B030D-6E8A-4147-A177-3AD203B41FA5}">
                      <a16:colId xmlns:a16="http://schemas.microsoft.com/office/drawing/2014/main" val="2801216480"/>
                    </a:ext>
                  </a:extLst>
                </a:gridCol>
                <a:gridCol w="2199033">
                  <a:extLst>
                    <a:ext uri="{9D8B030D-6E8A-4147-A177-3AD203B41FA5}">
                      <a16:colId xmlns:a16="http://schemas.microsoft.com/office/drawing/2014/main" val="70932609"/>
                    </a:ext>
                  </a:extLst>
                </a:gridCol>
                <a:gridCol w="2199033">
                  <a:extLst>
                    <a:ext uri="{9D8B030D-6E8A-4147-A177-3AD203B41FA5}">
                      <a16:colId xmlns:a16="http://schemas.microsoft.com/office/drawing/2014/main" val="1153249512"/>
                    </a:ext>
                  </a:extLst>
                </a:gridCol>
                <a:gridCol w="2199033">
                  <a:extLst>
                    <a:ext uri="{9D8B030D-6E8A-4147-A177-3AD203B41FA5}">
                      <a16:colId xmlns:a16="http://schemas.microsoft.com/office/drawing/2014/main" val="4043454067"/>
                    </a:ext>
                  </a:extLst>
                </a:gridCol>
              </a:tblGrid>
              <a:tr h="59766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XGBoost</a:t>
                      </a:r>
                    </a:p>
                    <a:p>
                      <a:pPr algn="ctr"/>
                      <a:r>
                        <a:rPr lang="en-CA" dirty="0"/>
                        <a:t>(Results)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XGBoost</a:t>
                      </a:r>
                    </a:p>
                    <a:p>
                      <a:pPr algn="ctr"/>
                      <a:r>
                        <a:rPr lang="en-CA" dirty="0"/>
                        <a:t>(Parameters)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GBM Baseline</a:t>
                      </a:r>
                    </a:p>
                    <a:p>
                      <a:pPr algn="ctr"/>
                      <a:r>
                        <a:rPr lang="en-CA" dirty="0"/>
                        <a:t>(Results)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GBM Baseline</a:t>
                      </a:r>
                    </a:p>
                    <a:p>
                      <a:pPr algn="ctr"/>
                      <a:r>
                        <a:rPr lang="en-CA" dirty="0"/>
                        <a:t>(Parameters)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12085"/>
                  </a:ext>
                </a:extLst>
              </a:tr>
              <a:tr h="1146969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Error Rate: </a:t>
                      </a:r>
                    </a:p>
                    <a:p>
                      <a:pPr algn="ctr"/>
                      <a:r>
                        <a:rPr lang="en-CA" b="0" dirty="0"/>
                        <a:t>17.33%</a:t>
                      </a:r>
                    </a:p>
                    <a:p>
                      <a:pPr algn="ctr"/>
                      <a:r>
                        <a:rPr lang="en-CA" b="1" dirty="0"/>
                        <a:t>Running Time:</a:t>
                      </a:r>
                    </a:p>
                    <a:p>
                      <a:pPr algn="ctr"/>
                      <a:r>
                        <a:rPr lang="en-CA" dirty="0"/>
                        <a:t>350.92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max.depth</a:t>
                      </a:r>
                      <a:r>
                        <a:rPr lang="en-CA" dirty="0"/>
                        <a:t>=4</a:t>
                      </a:r>
                    </a:p>
                    <a:p>
                      <a:pPr algn="ctr"/>
                      <a:r>
                        <a:rPr lang="en-CA" b="1" dirty="0"/>
                        <a:t>eta</a:t>
                      </a:r>
                      <a:r>
                        <a:rPr lang="en-CA" dirty="0"/>
                        <a:t>=0.1</a:t>
                      </a:r>
                    </a:p>
                    <a:p>
                      <a:pPr algn="ctr"/>
                      <a:r>
                        <a:rPr lang="en-CA" b="1" dirty="0"/>
                        <a:t>nthread</a:t>
                      </a:r>
                      <a:r>
                        <a:rPr lang="en-CA" dirty="0"/>
                        <a:t>=2, </a:t>
                      </a:r>
                    </a:p>
                    <a:p>
                      <a:pPr algn="ctr"/>
                      <a:r>
                        <a:rPr lang="en-CA" b="1" dirty="0"/>
                        <a:t>nround=</a:t>
                      </a:r>
                      <a:r>
                        <a:rPr lang="en-CA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Error Rate</a:t>
                      </a:r>
                      <a:r>
                        <a:rPr lang="en-CA" b="1"/>
                        <a:t>: </a:t>
                      </a:r>
                      <a:r>
                        <a:rPr lang="en-CA" b="0"/>
                        <a:t>33.3%</a:t>
                      </a:r>
                      <a:endParaRPr lang="en-CA" b="0" dirty="0"/>
                    </a:p>
                    <a:p>
                      <a:pPr algn="ctr"/>
                      <a:endParaRPr lang="en-CA" b="0" dirty="0"/>
                    </a:p>
                    <a:p>
                      <a:pPr algn="ctr"/>
                      <a:r>
                        <a:rPr lang="en-CA" b="1" dirty="0"/>
                        <a:t>Running Time:</a:t>
                      </a:r>
                    </a:p>
                    <a:p>
                      <a:pPr algn="ctr"/>
                      <a:r>
                        <a:rPr lang="en-CA" b="0" dirty="0"/>
                        <a:t>3270.6 </a:t>
                      </a:r>
                    </a:p>
                    <a:p>
                      <a:pPr algn="ctr"/>
                      <a:r>
                        <a:rPr lang="en-CA" b="0" dirty="0"/>
                        <a:t>(54.5 minutes)</a:t>
                      </a:r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Max.depth </a:t>
                      </a:r>
                      <a:r>
                        <a:rPr lang="en-CA" b="0" dirty="0"/>
                        <a:t>= 9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 err="1"/>
                        <a:t>n.Trees</a:t>
                      </a:r>
                      <a:r>
                        <a:rPr lang="en-CA" b="1" dirty="0"/>
                        <a:t> </a:t>
                      </a:r>
                      <a:r>
                        <a:rPr lang="en-CA" b="0" dirty="0"/>
                        <a:t>= 250</a:t>
                      </a:r>
                    </a:p>
                    <a:p>
                      <a:pPr algn="ctr"/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81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04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Final Model – Test Data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613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Given the new testing data of 3000 images, the results of our proposed Final Model are below.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Accuracy:</a:t>
            </a:r>
          </a:p>
          <a:p>
            <a:pPr>
              <a:buFontTx/>
              <a:buChar char="-"/>
            </a:pPr>
            <a:r>
              <a:rPr lang="en-CA" dirty="0">
                <a:latin typeface="Book Antiqua" panose="02040602050305030304" pitchFamily="18" charset="0"/>
              </a:rPr>
              <a:t>Running Time: </a:t>
            </a:r>
          </a:p>
          <a:p>
            <a:pPr>
              <a:buFontTx/>
              <a:buChar char="-"/>
            </a:pPr>
            <a:endParaRPr lang="en-CA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  <p:pic>
        <p:nvPicPr>
          <p:cNvPr id="7" name="Picture 4" descr="Image result for dog vector">
            <a:extLst>
              <a:ext uri="{FF2B5EF4-FFF2-40B4-BE49-F238E27FC236}">
                <a16:creationId xmlns:a16="http://schemas.microsoft.com/office/drawing/2014/main" id="{DF66B53A-EF5B-406A-8E54-54496D7E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654" y="302868"/>
            <a:ext cx="1483995" cy="14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kfc logo">
            <a:extLst>
              <a:ext uri="{FF2B5EF4-FFF2-40B4-BE49-F238E27FC236}">
                <a16:creationId xmlns:a16="http://schemas.microsoft.com/office/drawing/2014/main" id="{431041A3-B809-44E1-9D10-F49BBC9F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4" y="2507774"/>
            <a:ext cx="1493520" cy="14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blueberry muffin drawing">
            <a:extLst>
              <a:ext uri="{FF2B5EF4-FFF2-40B4-BE49-F238E27FC236}">
                <a16:creationId xmlns:a16="http://schemas.microsoft.com/office/drawing/2014/main" id="{454A1338-B991-454B-8ACD-5FEEE8D1B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654" y="4510723"/>
            <a:ext cx="1666240" cy="1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21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b="1" dirty="0">
                <a:latin typeface="Book Antiqua" panose="02040602050305030304" pitchFamily="18" charset="0"/>
              </a:rPr>
              <a:t>Presentation 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Book Antiqua" panose="02040602050305030304" pitchFamily="18" charset="0"/>
              </a:rPr>
              <a:t>Project Goals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Book Antiqua" panose="02040602050305030304" pitchFamily="18" charset="0"/>
              </a:rPr>
              <a:t>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Book Antiqua" panose="02040602050305030304" pitchFamily="18" charset="0"/>
              </a:rPr>
              <a:t>Final Model Proposal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>
                <a:latin typeface="Book Antiqua" panose="02040602050305030304" pitchFamily="18" charset="0"/>
              </a:rPr>
              <a:t>Test Data Results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  <p:pic>
        <p:nvPicPr>
          <p:cNvPr id="6" name="Picture 4" descr="Image result for dog vector">
            <a:extLst>
              <a:ext uri="{FF2B5EF4-FFF2-40B4-BE49-F238E27FC236}">
                <a16:creationId xmlns:a16="http://schemas.microsoft.com/office/drawing/2014/main" id="{3F19B46E-2A85-400B-9242-FB3D15EAF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654" y="302868"/>
            <a:ext cx="1483995" cy="14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kfc logo">
            <a:extLst>
              <a:ext uri="{FF2B5EF4-FFF2-40B4-BE49-F238E27FC236}">
                <a16:creationId xmlns:a16="http://schemas.microsoft.com/office/drawing/2014/main" id="{890DD27D-2DA1-4D6D-88B0-3FB8FB628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654" y="2281449"/>
            <a:ext cx="1493520" cy="14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blueberry muffin drawing">
            <a:extLst>
              <a:ext uri="{FF2B5EF4-FFF2-40B4-BE49-F238E27FC236}">
                <a16:creationId xmlns:a16="http://schemas.microsoft.com/office/drawing/2014/main" id="{FCA67ED5-F230-43AA-BC56-3A57F372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09" y="4303475"/>
            <a:ext cx="1666240" cy="1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69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b="1" dirty="0">
                <a:latin typeface="Book Antiqua" panose="02040602050305030304" pitchFamily="18" charset="0"/>
              </a:rPr>
              <a:t>Project 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6133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Propose a </a:t>
            </a:r>
            <a:r>
              <a:rPr lang="en-CA" b="1" dirty="0">
                <a:latin typeface="Book Antiqua" panose="02040602050305030304" pitchFamily="18" charset="0"/>
              </a:rPr>
              <a:t>feasible improvement </a:t>
            </a:r>
            <a:r>
              <a:rPr lang="en-CA" dirty="0">
                <a:latin typeface="Book Antiqua" panose="02040602050305030304" pitchFamily="18" charset="0"/>
              </a:rPr>
              <a:t>over a client’s current practice of predicting between dogs, chickens, and muffins.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Base </a:t>
            </a:r>
            <a:r>
              <a:rPr lang="en-CA" b="1" dirty="0">
                <a:latin typeface="Book Antiqua" panose="02040602050305030304" pitchFamily="18" charset="0"/>
              </a:rPr>
              <a:t>feasibility</a:t>
            </a:r>
            <a:r>
              <a:rPr lang="en-CA" dirty="0">
                <a:latin typeface="Book Antiqua" panose="02040602050305030304" pitchFamily="18" charset="0"/>
              </a:rPr>
              <a:t> on:</a:t>
            </a:r>
          </a:p>
          <a:p>
            <a:r>
              <a:rPr lang="en-CA" dirty="0">
                <a:latin typeface="Book Antiqua" panose="02040602050305030304" pitchFamily="18" charset="0"/>
              </a:rPr>
              <a:t>Storage/Memory Cost</a:t>
            </a:r>
          </a:p>
          <a:p>
            <a:r>
              <a:rPr lang="en-CA" dirty="0">
                <a:latin typeface="Book Antiqua" panose="02040602050305030304" pitchFamily="18" charset="0"/>
              </a:rPr>
              <a:t>Test Running Time Cost (computational efficiency)</a:t>
            </a:r>
          </a:p>
          <a:p>
            <a:endParaRPr lang="en-CA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Base </a:t>
            </a:r>
            <a:r>
              <a:rPr lang="en-CA" b="1" dirty="0">
                <a:latin typeface="Book Antiqua" panose="02040602050305030304" pitchFamily="18" charset="0"/>
              </a:rPr>
              <a:t>improvement on:</a:t>
            </a:r>
          </a:p>
          <a:p>
            <a:r>
              <a:rPr lang="en-CA" dirty="0">
                <a:latin typeface="Book Antiqua" panose="02040602050305030304" pitchFamily="18" charset="0"/>
              </a:rPr>
              <a:t>Predictive Power (accuracy and error rates)</a:t>
            </a:r>
          </a:p>
        </p:txBody>
      </p:sp>
      <p:pic>
        <p:nvPicPr>
          <p:cNvPr id="9" name="Picture 2" descr="Image result for cute dog drawing">
            <a:extLst>
              <a:ext uri="{FF2B5EF4-FFF2-40B4-BE49-F238E27FC236}">
                <a16:creationId xmlns:a16="http://schemas.microsoft.com/office/drawing/2014/main" id="{2DDA1776-9C65-48C3-8535-C6B6A0D66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333" y="254276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ute dog drawing">
            <a:extLst>
              <a:ext uri="{FF2B5EF4-FFF2-40B4-BE49-F238E27FC236}">
                <a16:creationId xmlns:a16="http://schemas.microsoft.com/office/drawing/2014/main" id="{6F1EE851-D42D-4ECB-B47A-79D20E0A3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164" y="2676525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ute dog drawing">
            <a:extLst>
              <a:ext uri="{FF2B5EF4-FFF2-40B4-BE49-F238E27FC236}">
                <a16:creationId xmlns:a16="http://schemas.microsoft.com/office/drawing/2014/main" id="{4993A8A7-8810-4BBE-8E7B-064677F87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758" y="4713012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1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Model Selection: Baseline (GBM +SIFT)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613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Our client’s current practice of using Boosted Decision Stumps on SIFT Features yield the following summary findings, based on data of 3000 images.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buFontTx/>
              <a:buChar char="-"/>
            </a:pPr>
            <a:r>
              <a:rPr lang="en-CA" b="1" dirty="0">
                <a:latin typeface="Book Antiqua" panose="02040602050305030304" pitchFamily="18" charset="0"/>
              </a:rPr>
              <a:t>Error Rate: </a:t>
            </a:r>
            <a:r>
              <a:rPr lang="en-CA" dirty="0">
                <a:latin typeface="Book Antiqua" panose="02040602050305030304" pitchFamily="18" charset="0"/>
              </a:rPr>
              <a:t>33.3%</a:t>
            </a:r>
          </a:p>
          <a:p>
            <a:pPr>
              <a:buFontTx/>
              <a:buChar char="-"/>
            </a:pPr>
            <a:r>
              <a:rPr lang="en-CA" b="1" dirty="0">
                <a:latin typeface="Book Antiqua" panose="02040602050305030304" pitchFamily="18" charset="0"/>
              </a:rPr>
              <a:t>Running Time </a:t>
            </a:r>
            <a:r>
              <a:rPr lang="en-CA" dirty="0">
                <a:latin typeface="Book Antiqua" panose="02040602050305030304" pitchFamily="18" charset="0"/>
              </a:rPr>
              <a:t>: 3270.6 seconds (54.5 minutes)</a:t>
            </a: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buFontTx/>
              <a:buChar char="-"/>
            </a:pPr>
            <a:endParaRPr lang="en-CA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  <p:pic>
        <p:nvPicPr>
          <p:cNvPr id="2056" name="Picture 8" descr="Image result for cute muffin vector">
            <a:extLst>
              <a:ext uri="{FF2B5EF4-FFF2-40B4-BE49-F238E27FC236}">
                <a16:creationId xmlns:a16="http://schemas.microsoft.com/office/drawing/2014/main" id="{F18EBC53-A379-433A-8EC3-B9774FBA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5" y="2908300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ute muffin vector">
            <a:extLst>
              <a:ext uri="{FF2B5EF4-FFF2-40B4-BE49-F238E27FC236}">
                <a16:creationId xmlns:a16="http://schemas.microsoft.com/office/drawing/2014/main" id="{9F6BE51E-C3FC-40A0-815B-056DF0B0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5" y="530225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Image result for cute muffin vector">
            <a:extLst>
              <a:ext uri="{FF2B5EF4-FFF2-40B4-BE49-F238E27FC236}">
                <a16:creationId xmlns:a16="http://schemas.microsoft.com/office/drawing/2014/main" id="{DEC882F5-119D-4631-83E8-EDD5E601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4" y="5054600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2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Book Antiqua" panose="02040602050305030304" pitchFamily="18" charset="0"/>
              </a:rPr>
              <a:t>Model Selection: Classifiers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6DCB-6D06-4FCF-8C85-021414B0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613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Book Antiqua" panose="02040602050305030304" pitchFamily="18" charset="0"/>
              </a:rPr>
              <a:t>In order to find the best improvement for our client’s model, we tested the following Classifiers on the following Features</a:t>
            </a:r>
          </a:p>
          <a:p>
            <a:pPr>
              <a:buFontTx/>
              <a:buChar char="-"/>
            </a:pPr>
            <a:endParaRPr lang="en-CA" dirty="0">
              <a:latin typeface="Book Antiqua" panose="02040602050305030304" pitchFamily="18" charset="0"/>
            </a:endParaRPr>
          </a:p>
          <a:p>
            <a:pPr>
              <a:buFontTx/>
              <a:buChar char="-"/>
            </a:pPr>
            <a:endParaRPr lang="en-CA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CA" dirty="0">
              <a:latin typeface="Book Antiqua" panose="02040602050305030304" pitchFamily="18" charset="0"/>
            </a:endParaRPr>
          </a:p>
        </p:txBody>
      </p:sp>
      <p:pic>
        <p:nvPicPr>
          <p:cNvPr id="2056" name="Picture 8" descr="Image result for cute muffin vector">
            <a:extLst>
              <a:ext uri="{FF2B5EF4-FFF2-40B4-BE49-F238E27FC236}">
                <a16:creationId xmlns:a16="http://schemas.microsoft.com/office/drawing/2014/main" id="{F18EBC53-A379-433A-8EC3-B9774FBA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5" y="2908300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cute muffin vector">
            <a:extLst>
              <a:ext uri="{FF2B5EF4-FFF2-40B4-BE49-F238E27FC236}">
                <a16:creationId xmlns:a16="http://schemas.microsoft.com/office/drawing/2014/main" id="{9F6BE51E-C3FC-40A0-815B-056DF0B0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5" y="530225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Image result for cute muffin vector">
            <a:extLst>
              <a:ext uri="{FF2B5EF4-FFF2-40B4-BE49-F238E27FC236}">
                <a16:creationId xmlns:a16="http://schemas.microsoft.com/office/drawing/2014/main" id="{DEC882F5-119D-4631-83E8-EDD5E601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114" y="5054600"/>
            <a:ext cx="11982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501B01-C722-44C5-8F21-D7C6D6FB3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7048"/>
              </p:ext>
            </p:extLst>
          </p:nvPr>
        </p:nvGraphicFramePr>
        <p:xfrm>
          <a:off x="947451" y="3301184"/>
          <a:ext cx="3888953" cy="307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53">
                  <a:extLst>
                    <a:ext uri="{9D8B030D-6E8A-4147-A177-3AD203B41FA5}">
                      <a16:colId xmlns:a16="http://schemas.microsoft.com/office/drawing/2014/main" val="322171572"/>
                    </a:ext>
                  </a:extLst>
                </a:gridCol>
              </a:tblGrid>
              <a:tr h="614598">
                <a:tc>
                  <a:txBody>
                    <a:bodyPr/>
                    <a:lstStyle/>
                    <a:p>
                      <a:r>
                        <a:rPr lang="en-CA" dirty="0"/>
                        <a:t>Classifiers (Models)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02057"/>
                  </a:ext>
                </a:extLst>
              </a:tr>
              <a:tr h="614598">
                <a:tc>
                  <a:txBody>
                    <a:bodyPr/>
                    <a:lstStyle/>
                    <a:p>
                      <a:r>
                        <a:rPr lang="en-CA" b="1" dirty="0"/>
                        <a:t>GBM (Baseline)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415886"/>
                  </a:ext>
                </a:extLst>
              </a:tr>
              <a:tr h="614598">
                <a:tc>
                  <a:txBody>
                    <a:bodyPr/>
                    <a:lstStyle/>
                    <a:p>
                      <a:r>
                        <a:rPr lang="en-CA" b="1" dirty="0"/>
                        <a:t>Multinomial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08480"/>
                  </a:ext>
                </a:extLst>
              </a:tr>
              <a:tr h="614598">
                <a:tc>
                  <a:txBody>
                    <a:bodyPr/>
                    <a:lstStyle/>
                    <a:p>
                      <a:r>
                        <a:rPr lang="en-CA" b="1" dirty="0"/>
                        <a:t>RandomForest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6823"/>
                  </a:ext>
                </a:extLst>
              </a:tr>
              <a:tr h="614598">
                <a:tc>
                  <a:txBody>
                    <a:bodyPr/>
                    <a:lstStyle/>
                    <a:p>
                      <a:r>
                        <a:rPr lang="en-CA" b="1" dirty="0"/>
                        <a:t>XGBoost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33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D69C1A-A673-4A13-99FB-3C4E7366E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95202"/>
              </p:ext>
            </p:extLst>
          </p:nvPr>
        </p:nvGraphicFramePr>
        <p:xfrm>
          <a:off x="5426266" y="3301184"/>
          <a:ext cx="4329629" cy="307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629">
                  <a:extLst>
                    <a:ext uri="{9D8B030D-6E8A-4147-A177-3AD203B41FA5}">
                      <a16:colId xmlns:a16="http://schemas.microsoft.com/office/drawing/2014/main" val="322171572"/>
                    </a:ext>
                  </a:extLst>
                </a:gridCol>
              </a:tblGrid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02057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SIFT </a:t>
                      </a:r>
                      <a:r>
                        <a:rPr lang="en-CA" b="0" i="1" dirty="0"/>
                        <a:t>(Scale-Invariant Feature Transform)</a:t>
                      </a:r>
                    </a:p>
                    <a:p>
                      <a:pPr algn="ctr"/>
                      <a:r>
                        <a:rPr lang="en-CA" b="0" i="0" dirty="0"/>
                        <a:t>Size: 5000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415886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SIFT + PCA</a:t>
                      </a:r>
                    </a:p>
                    <a:p>
                      <a:pPr algn="ctr"/>
                      <a:r>
                        <a:rPr lang="en-CA" b="0" dirty="0"/>
                        <a:t>Size: 100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08480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LBP </a:t>
                      </a:r>
                      <a:r>
                        <a:rPr lang="en-CA" b="0" i="1" dirty="0"/>
                        <a:t>(Local Binary Pattern)</a:t>
                      </a:r>
                    </a:p>
                    <a:p>
                      <a:pPr algn="ctr"/>
                      <a:r>
                        <a:rPr lang="en-CA" b="0" i="0" dirty="0"/>
                        <a:t>Size: 59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16823"/>
                  </a:ext>
                </a:extLst>
              </a:tr>
              <a:tr h="512672">
                <a:tc>
                  <a:txBody>
                    <a:bodyPr/>
                    <a:lstStyle/>
                    <a:p>
                      <a:r>
                        <a:rPr lang="en-CA" b="1" dirty="0"/>
                        <a:t>HOG </a:t>
                      </a:r>
                      <a:r>
                        <a:rPr lang="en-CA" b="0" i="1" dirty="0"/>
                        <a:t>(Histogram of Oriented Gradients)</a:t>
                      </a:r>
                    </a:p>
                    <a:p>
                      <a:pPr algn="ctr"/>
                      <a:r>
                        <a:rPr lang="en-CA" b="0" i="0" dirty="0"/>
                        <a:t>Size: 54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1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b="1" dirty="0">
                <a:latin typeface="Book Antiqua" panose="02040602050305030304" pitchFamily="18" charset="0"/>
              </a:rPr>
              <a:t>Features: SIFT</a:t>
            </a:r>
          </a:p>
        </p:txBody>
      </p:sp>
      <p:pic>
        <p:nvPicPr>
          <p:cNvPr id="11266" name="Picture 2" descr="https://www.codeproject.com/KB/recipes/619039/SIFT.JPG">
            <a:extLst>
              <a:ext uri="{FF2B5EF4-FFF2-40B4-BE49-F238E27FC236}">
                <a16:creationId xmlns:a16="http://schemas.microsoft.com/office/drawing/2014/main" id="{D7165686-A9F8-4111-88CD-CABD8E09E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65" y="1690688"/>
            <a:ext cx="8918713" cy="449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06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b="1" dirty="0">
                <a:latin typeface="Book Antiqua" panose="02040602050305030304" pitchFamily="18" charset="0"/>
              </a:rPr>
              <a:t>Features: SIFT + PCA</a:t>
            </a:r>
          </a:p>
        </p:txBody>
      </p:sp>
      <p:pic>
        <p:nvPicPr>
          <p:cNvPr id="10244" name="Picture 4" descr="https://www.codeproject.com/KB/recipes/619039/SIFT.JPG">
            <a:extLst>
              <a:ext uri="{FF2B5EF4-FFF2-40B4-BE49-F238E27FC236}">
                <a16:creationId xmlns:a16="http://schemas.microsoft.com/office/drawing/2014/main" id="{C80B7F8C-811F-41E1-AA3E-C3D8B27A0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428" y="1736036"/>
            <a:ext cx="9025518" cy="455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00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b="1" dirty="0">
                <a:latin typeface="Book Antiqua" panose="02040602050305030304" pitchFamily="18" charset="0"/>
              </a:rPr>
              <a:t>Features: LBP</a:t>
            </a:r>
          </a:p>
        </p:txBody>
      </p:sp>
      <p:pic>
        <p:nvPicPr>
          <p:cNvPr id="8194" name="Picture 2" descr="Image result for local binary pattern">
            <a:extLst>
              <a:ext uri="{FF2B5EF4-FFF2-40B4-BE49-F238E27FC236}">
                <a16:creationId xmlns:a16="http://schemas.microsoft.com/office/drawing/2014/main" id="{F21F29FC-7C6F-4F46-A5CF-B3865E6CF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93" y="1422205"/>
            <a:ext cx="7076661" cy="514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1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6488-2110-4B9D-B3AC-66FDD7BB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b="1" dirty="0">
                <a:latin typeface="Book Antiqua" panose="02040602050305030304" pitchFamily="18" charset="0"/>
              </a:rPr>
              <a:t>Features: HOG</a:t>
            </a:r>
          </a:p>
        </p:txBody>
      </p:sp>
      <p:pic>
        <p:nvPicPr>
          <p:cNvPr id="9218" name="Picture 2" descr="Image result for histogram of oriented gradients">
            <a:extLst>
              <a:ext uri="{FF2B5EF4-FFF2-40B4-BE49-F238E27FC236}">
                <a16:creationId xmlns:a16="http://schemas.microsoft.com/office/drawing/2014/main" id="{CE0FE533-A56F-4BEE-A26C-D49B5B1E6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0261"/>
            <a:ext cx="10018644" cy="50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</TotalTime>
  <Words>848</Words>
  <Application>Microsoft Office PowerPoint</Application>
  <PresentationFormat>Widescreen</PresentationFormat>
  <Paragraphs>197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Office Theme</vt:lpstr>
      <vt:lpstr>Dogs, Chickens, and Muffins</vt:lpstr>
      <vt:lpstr>Presentation Outline </vt:lpstr>
      <vt:lpstr>Project Goals </vt:lpstr>
      <vt:lpstr>Model Selection: Baseline (GBM +SIFT)</vt:lpstr>
      <vt:lpstr>Model Selection: Classifiers &amp; Features</vt:lpstr>
      <vt:lpstr>Features: SIFT</vt:lpstr>
      <vt:lpstr>Features: SIFT + PCA</vt:lpstr>
      <vt:lpstr>Features: LBP</vt:lpstr>
      <vt:lpstr>Features: HOG</vt:lpstr>
      <vt:lpstr>PowerPoint Presentation</vt:lpstr>
      <vt:lpstr>Model Selection: Classifiers &amp; Features</vt:lpstr>
      <vt:lpstr>Model Selection on SIFT Features</vt:lpstr>
      <vt:lpstr>Model Selection on SIFT+PCA Features</vt:lpstr>
      <vt:lpstr>Model Selection on HOG Features</vt:lpstr>
      <vt:lpstr>Model Selection on LBP Features</vt:lpstr>
      <vt:lpstr>Final Model</vt:lpstr>
      <vt:lpstr>Final Model – Test Data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Dogs, Chickens, and Muffins</dc:title>
  <dc:creator>Enrique Olivo</dc:creator>
  <cp:lastModifiedBy>Enrique Olivo</cp:lastModifiedBy>
  <cp:revision>48</cp:revision>
  <dcterms:created xsi:type="dcterms:W3CDTF">2017-10-29T23:34:38Z</dcterms:created>
  <dcterms:modified xsi:type="dcterms:W3CDTF">2017-11-01T23:53:45Z</dcterms:modified>
</cp:coreProperties>
</file>