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/>
    <p:restoredTop sz="94643"/>
  </p:normalViewPr>
  <p:slideViewPr>
    <p:cSldViewPr snapToGrid="0" snapToObjects="1">
      <p:cViewPr>
        <p:scale>
          <a:sx n="50" d="100"/>
          <a:sy n="50" d="100"/>
        </p:scale>
        <p:origin x="44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9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82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260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001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49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918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80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3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300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76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3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0E34-2524-4EE5-9D39-68EB489638CE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9F55-C583-4D3E-9B74-F55798A49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98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000" b="1" dirty="0"/>
              <a:t>Selection of the best predictive model to classify dogs, fried chicken and blueberry muffins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0103"/>
            <a:ext cx="9144000" cy="852486"/>
          </a:xfrm>
        </p:spPr>
        <p:txBody>
          <a:bodyPr>
            <a:normAutofit/>
          </a:bodyPr>
          <a:lstStyle/>
          <a:p>
            <a:r>
              <a:rPr lang="en-US" dirty="0"/>
              <a:t>Team 7:  </a:t>
            </a:r>
            <a:r>
              <a:rPr lang="en-US" dirty="0" err="1"/>
              <a:t>Carantino</a:t>
            </a:r>
            <a:r>
              <a:rPr lang="en-US" dirty="0"/>
              <a:t>, </a:t>
            </a:r>
            <a:r>
              <a:rPr lang="en-US" dirty="0" err="1"/>
              <a:t>Vassily</a:t>
            </a:r>
            <a:r>
              <a:rPr lang="en-US" dirty="0"/>
              <a:t> / Gao, Xin / Han, Lin /  Li, </a:t>
            </a:r>
            <a:r>
              <a:rPr lang="en-US" dirty="0" err="1"/>
              <a:t>Yijia</a:t>
            </a:r>
            <a:r>
              <a:rPr lang="en-US" dirty="0"/>
              <a:t> / Shi, Qian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460216"/>
            <a:ext cx="4094761" cy="39923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262" y="2463835"/>
            <a:ext cx="61365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Presentation Layout: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Specifying the objective of the study:</a:t>
            </a:r>
            <a:r>
              <a:rPr lang="en-US" b="1" dirty="0"/>
              <a:t> </a:t>
            </a:r>
            <a:r>
              <a:rPr lang="en-US" dirty="0"/>
              <a:t>finding the best predictive model to classify dogs, fried chicken and blueberry muffins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Analysis of the current model’s performance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Improvement strategies for classification using SIFT features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Exploring other options for feature extraction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Comparison of different strategies combination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Recommendation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1) Objective of the study:</a:t>
            </a:r>
            <a:r>
              <a:rPr lang="en-US" sz="3200" b="1" dirty="0"/>
              <a:t> </a:t>
            </a:r>
            <a:r>
              <a:rPr lang="en-US" sz="3200" dirty="0"/>
              <a:t>finding the best predictive model to classify dogs, fried chicken and blueberry muffins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4715" y="1614055"/>
            <a:ext cx="4995081" cy="3995173"/>
            <a:chOff x="491319" y="2460216"/>
            <a:chExt cx="11245756" cy="3995173"/>
          </a:xfrm>
        </p:grpSpPr>
        <p:sp>
          <p:nvSpPr>
            <p:cNvPr id="6" name="Rounded Rectangle 5"/>
            <p:cNvSpPr/>
            <p:nvPr/>
          </p:nvSpPr>
          <p:spPr>
            <a:xfrm>
              <a:off x="491319" y="2906973"/>
              <a:ext cx="11245756" cy="3548416"/>
            </a:xfrm>
            <a:prstGeom prst="roundRect">
              <a:avLst>
                <a:gd name="adj" fmla="val 26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Our interest is not only the predictive power of the model but also: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ease of reproducibility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portability of the strategy: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Computational speed 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tx1"/>
                  </a:solidFill>
                </a:rPr>
                <a:t>Memory use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For this, we can play on two levers: 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feature extraction model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tx1"/>
                  </a:solidFill>
                </a:rPr>
                <a:t>the classification model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1319" y="2460216"/>
              <a:ext cx="11245756" cy="6077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What is the “best” predictive model ?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51" y="2060812"/>
            <a:ext cx="6587319" cy="3172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081" y="5868537"/>
            <a:ext cx="111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are going to find strategies to improve the current model –using boosted decision stumps on SIFT features – with a reasonable reproducibility and portability.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450948-0837-4FB7-BA57-0F51EF5F0702}"/>
              </a:ext>
            </a:extLst>
          </p:cNvPr>
          <p:cNvCxnSpPr>
            <a:cxnSpLocks/>
          </p:cNvCxnSpPr>
          <p:nvPr/>
        </p:nvCxnSpPr>
        <p:spPr>
          <a:xfrm>
            <a:off x="0" y="11620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2) What is the performance of the current model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9750" y="68425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interaction depth fixed to 3, trees numbers from 200 to 600, and shrinkage values from 0.01 to 0.07 by 0.02.</a:t>
            </a:r>
          </a:p>
          <a:p>
            <a:endParaRPr lang="en-US" dirty="0"/>
          </a:p>
          <a:p>
            <a:r>
              <a:rPr lang="en-US" dirty="0"/>
              <a:t>Although the best parameters for GBM model is shrinkage = 0.01 and </a:t>
            </a:r>
            <a:r>
              <a:rPr lang="en-US" dirty="0" err="1"/>
              <a:t>n.trees</a:t>
            </a:r>
            <a:r>
              <a:rPr lang="en-US" dirty="0"/>
              <a:t> = 600. However, this accuracy is greater than 80%. In order to avoid overfitting, choose parameters corresponding to the second largest accuracy, that is shrinkage = 0.07 and </a:t>
            </a:r>
            <a:r>
              <a:rPr lang="en-US" dirty="0" err="1"/>
              <a:t>n.trees</a:t>
            </a:r>
            <a:r>
              <a:rPr lang="en-US" dirty="0"/>
              <a:t> = 600. The green "+" at the 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6EA7F-8784-471D-A9F6-89489EB28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78"/>
          <a:stretch/>
        </p:blipFill>
        <p:spPr>
          <a:xfrm>
            <a:off x="140846" y="2377157"/>
            <a:ext cx="6564754" cy="394114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F5AB41A-A0D7-4C27-AE29-7D1B9D690D66}"/>
              </a:ext>
            </a:extLst>
          </p:cNvPr>
          <p:cNvGrpSpPr/>
          <p:nvPr/>
        </p:nvGrpSpPr>
        <p:grpSpPr>
          <a:xfrm>
            <a:off x="6843092" y="1905852"/>
            <a:ext cx="4995081" cy="5157372"/>
            <a:chOff x="362982" y="1145089"/>
            <a:chExt cx="4995081" cy="51573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2A98B6-97FC-4CBB-843D-AB5677D7126A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4704498"/>
              <a:chOff x="491319" y="2460216"/>
              <a:chExt cx="11245756" cy="5601132"/>
            </a:xfrm>
          </p:grpSpPr>
          <p:sp>
            <p:nvSpPr>
              <p:cNvPr id="9" name="Rounded Rectangle 5">
                <a:extLst>
                  <a:ext uri="{FF2B5EF4-FFF2-40B4-BE49-F238E27FC236}">
                    <a16:creationId xmlns:a16="http://schemas.microsoft.com/office/drawing/2014/main" id="{01E2059C-F649-4826-A1B9-307ECB84FA13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5154375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id="{2A41193E-045F-4BA1-BC0B-20B9B140C54F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Parameters Choice &amp; Performance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8F207E-B64B-46F2-A7FB-09A52DFB6128}"/>
                </a:ext>
              </a:extLst>
            </p:cNvPr>
            <p:cNvSpPr/>
            <p:nvPr/>
          </p:nvSpPr>
          <p:spPr>
            <a:xfrm>
              <a:off x="546448" y="1778146"/>
              <a:ext cx="4628147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Method: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Cross-Validation on a training data set to estimate the model parameters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set interaction depth fixed to 3, and chose to test the: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trees numbers from 200 to 600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r>
                <a:rPr lang="en-US" dirty="0"/>
                <a:t>shrinkage values from 0.01 to 0.07</a:t>
              </a:r>
            </a:p>
            <a:p>
              <a:pPr marL="742950" lvl="1" indent="-28575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r>
                <a:rPr lang="en-US" b="1" dirty="0"/>
                <a:t>Parameters value chosen: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depth = 3, </a:t>
              </a:r>
              <a:r>
                <a:rPr lang="en-US" dirty="0" err="1"/>
                <a:t>nb</a:t>
              </a:r>
              <a:r>
                <a:rPr lang="en-US" dirty="0"/>
                <a:t> trees = 600, shrinkage = 0.07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r>
                <a:rPr lang="en-US" b="1" dirty="0"/>
                <a:t>Performance: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GBM has an </a:t>
              </a:r>
              <a:r>
                <a:rPr lang="en-US" b="1" dirty="0"/>
                <a:t>accuracy of 80.8% </a:t>
              </a:r>
              <a:r>
                <a:rPr lang="en-US" dirty="0"/>
                <a:t>for a </a:t>
              </a:r>
              <a:r>
                <a:rPr lang="en-US" b="1" dirty="0"/>
                <a:t>running time of 401.7s</a:t>
              </a:r>
            </a:p>
            <a:p>
              <a:endParaRPr lang="en-US" b="1" dirty="0"/>
            </a:p>
            <a:p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7197AFC-7272-4CE3-85A8-F5FAC59EF680}"/>
              </a:ext>
            </a:extLst>
          </p:cNvPr>
          <p:cNvSpPr/>
          <p:nvPr/>
        </p:nvSpPr>
        <p:spPr>
          <a:xfrm>
            <a:off x="442379" y="832785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E3308-85F2-4601-A0E3-51E16CAF358D}"/>
              </a:ext>
            </a:extLst>
          </p:cNvPr>
          <p:cNvSpPr txBox="1"/>
          <p:nvPr/>
        </p:nvSpPr>
        <p:spPr>
          <a:xfrm>
            <a:off x="838200" y="799864"/>
            <a:ext cx="4857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Feature Extraction using SIFT: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Extracting 5000 features from the 3000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time: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8F667E-61E8-43F7-A0A9-2629E385768C}"/>
              </a:ext>
            </a:extLst>
          </p:cNvPr>
          <p:cNvSpPr/>
          <p:nvPr/>
        </p:nvSpPr>
        <p:spPr>
          <a:xfrm>
            <a:off x="442379" y="1905852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2F5B2-35A3-42E8-9CDE-36F6315EFF36}"/>
              </a:ext>
            </a:extLst>
          </p:cNvPr>
          <p:cNvSpPr txBox="1"/>
          <p:nvPr/>
        </p:nvSpPr>
        <p:spPr>
          <a:xfrm>
            <a:off x="838200" y="1859770"/>
            <a:ext cx="331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using GBM: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05F839-3054-43DF-8810-8EA6BE360703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8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3) Is there any other classification strategies doing better than GBM on SIFT features 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63286-2C78-4B3B-9BD7-520C71407EFF}"/>
              </a:ext>
            </a:extLst>
          </p:cNvPr>
          <p:cNvGrpSpPr/>
          <p:nvPr/>
        </p:nvGrpSpPr>
        <p:grpSpPr>
          <a:xfrm>
            <a:off x="351493" y="1236365"/>
            <a:ext cx="5475488" cy="3466775"/>
            <a:chOff x="6096000" y="1343066"/>
            <a:chExt cx="5475488" cy="34667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7ADFC44-E490-43A9-82B7-8787BD97D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0" t="1610" r="47425" b="19508"/>
            <a:stretch/>
          </p:blipFill>
          <p:spPr>
            <a:xfrm>
              <a:off x="6096000" y="1343066"/>
              <a:ext cx="5475488" cy="3466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571A63-085D-4C75-A497-4F48FCC5A280}"/>
                </a:ext>
              </a:extLst>
            </p:cNvPr>
            <p:cNvSpPr/>
            <p:nvPr/>
          </p:nvSpPr>
          <p:spPr>
            <a:xfrm>
              <a:off x="6096000" y="3755730"/>
              <a:ext cx="5475488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C06428-913C-49BA-A560-F28B608079D1}"/>
              </a:ext>
            </a:extLst>
          </p:cNvPr>
          <p:cNvGrpSpPr/>
          <p:nvPr/>
        </p:nvGrpSpPr>
        <p:grpSpPr>
          <a:xfrm>
            <a:off x="6576407" y="1236365"/>
            <a:ext cx="4995081" cy="3355622"/>
            <a:chOff x="362982" y="1145089"/>
            <a:chExt cx="4995081" cy="33556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D74108-4444-41F8-A704-0CC219A669FD}"/>
                </a:ext>
              </a:extLst>
            </p:cNvPr>
            <p:cNvGrpSpPr/>
            <p:nvPr/>
          </p:nvGrpSpPr>
          <p:grpSpPr>
            <a:xfrm>
              <a:off x="362982" y="1145089"/>
              <a:ext cx="4995081" cy="3355622"/>
              <a:chOff x="491319" y="2460216"/>
              <a:chExt cx="11245756" cy="3995173"/>
            </a:xfrm>
          </p:grpSpPr>
          <p:sp>
            <p:nvSpPr>
              <p:cNvPr id="10" name="Rounded Rectangle 5">
                <a:extLst>
                  <a:ext uri="{FF2B5EF4-FFF2-40B4-BE49-F238E27FC236}">
                    <a16:creationId xmlns:a16="http://schemas.microsoft.com/office/drawing/2014/main" id="{ED448CD9-4FCA-4AB5-8878-3755C387E008}"/>
                  </a:ext>
                </a:extLst>
              </p:cNvPr>
              <p:cNvSpPr/>
              <p:nvPr/>
            </p:nvSpPr>
            <p:spPr>
              <a:xfrm>
                <a:off x="491319" y="2906973"/>
                <a:ext cx="11245756" cy="3548416"/>
              </a:xfrm>
              <a:prstGeom prst="roundRect">
                <a:avLst>
                  <a:gd name="adj" fmla="val 26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4">
                <a:extLst>
                  <a:ext uri="{FF2B5EF4-FFF2-40B4-BE49-F238E27FC236}">
                    <a16:creationId xmlns:a16="http://schemas.microsoft.com/office/drawing/2014/main" id="{6E02B966-414F-455D-AD90-2C816E0EE993}"/>
                  </a:ext>
                </a:extLst>
              </p:cNvPr>
              <p:cNvSpPr/>
              <p:nvPr/>
            </p:nvSpPr>
            <p:spPr>
              <a:xfrm>
                <a:off x="491319" y="2460216"/>
                <a:ext cx="11245756" cy="6077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Methodology used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271CF-D8DE-4786-A588-58F9826266B0}"/>
                </a:ext>
              </a:extLst>
            </p:cNvPr>
            <p:cNvSpPr/>
            <p:nvPr/>
          </p:nvSpPr>
          <p:spPr>
            <a:xfrm>
              <a:off x="546448" y="1922292"/>
              <a:ext cx="462814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We try to find models that outperforms GBM model on the classification of SIFT features. For all models: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used the same SIFT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selected the model parameters using Cross-Validation on a training data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We estimated the accuracy of the model on a test-set 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6B0DDA-E78C-4606-9563-AA3495159122}"/>
              </a:ext>
            </a:extLst>
          </p:cNvPr>
          <p:cNvSpPr/>
          <p:nvPr/>
        </p:nvSpPr>
        <p:spPr>
          <a:xfrm>
            <a:off x="351493" y="1563127"/>
            <a:ext cx="5475488" cy="51735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E4C4AF-7B2B-4434-8B12-C88F46710186}"/>
              </a:ext>
            </a:extLst>
          </p:cNvPr>
          <p:cNvSpPr/>
          <p:nvPr/>
        </p:nvSpPr>
        <p:spPr>
          <a:xfrm>
            <a:off x="351493" y="5060457"/>
            <a:ext cx="112085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baseline </a:t>
            </a:r>
            <a:r>
              <a:rPr lang="en-US" b="1" dirty="0">
                <a:solidFill>
                  <a:srgbClr val="FF0000"/>
                </a:solidFill>
              </a:rPr>
              <a:t>GBM model </a:t>
            </a:r>
            <a:r>
              <a:rPr lang="en-US" dirty="0"/>
              <a:t>is the most accurate model tested on SIFT features, with an accuracy of 80.8%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allows us to reach an almost equivalent accuracy in half the computation time: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Accuracy of </a:t>
            </a:r>
            <a:r>
              <a:rPr lang="en-US" b="1" dirty="0"/>
              <a:t>80.7%</a:t>
            </a:r>
            <a:r>
              <a:rPr lang="en-US" dirty="0"/>
              <a:t> (vs. 80.8% for GBM)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Running time of </a:t>
            </a:r>
            <a:r>
              <a:rPr lang="en-US" b="1" dirty="0"/>
              <a:t>224s</a:t>
            </a:r>
            <a:r>
              <a:rPr lang="en-US" dirty="0"/>
              <a:t> (vs. 402s for GBM)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According to our objective, </a:t>
            </a:r>
            <a:r>
              <a:rPr lang="en-US" b="1" dirty="0" err="1">
                <a:sym typeface="Wingdings" panose="05000000000000000000" pitchFamily="2" charset="2"/>
              </a:rPr>
              <a:t>XGBoost</a:t>
            </a:r>
            <a:r>
              <a:rPr lang="en-US" b="1" dirty="0">
                <a:sym typeface="Wingdings" panose="05000000000000000000" pitchFamily="2" charset="2"/>
              </a:rPr>
              <a:t> is a better classification model than GBM on SIFT features.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7893D9-493F-4F7A-8DD6-E6101503DAE4}"/>
              </a:ext>
            </a:extLst>
          </p:cNvPr>
          <p:cNvCxnSpPr>
            <a:cxnSpLocks/>
          </p:cNvCxnSpPr>
          <p:nvPr/>
        </p:nvCxnSpPr>
        <p:spPr>
          <a:xfrm>
            <a:off x="0" y="10858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3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4) Different strategies are possible for feature extraction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5146BC-1E0D-4BFC-8AC5-7782810E4DBE}"/>
              </a:ext>
            </a:extLst>
          </p:cNvPr>
          <p:cNvSpPr/>
          <p:nvPr/>
        </p:nvSpPr>
        <p:spPr>
          <a:xfrm>
            <a:off x="251879" y="1072433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FAF1-8D3B-45DB-A69C-2D7941D84568}"/>
              </a:ext>
            </a:extLst>
          </p:cNvPr>
          <p:cNvSpPr txBox="1"/>
          <p:nvPr/>
        </p:nvSpPr>
        <p:spPr>
          <a:xfrm>
            <a:off x="647700" y="1034333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SIFT:  </a:t>
            </a:r>
            <a:r>
              <a:rPr lang="en-US" dirty="0"/>
              <a:t>The scale-invariant feature transform (SIFT) is used to detect and describe local features in images. Here we use 5000 features and </a:t>
            </a:r>
            <a:r>
              <a:rPr lang="en-US" dirty="0" err="1"/>
              <a:t>Matlab</a:t>
            </a:r>
            <a:r>
              <a:rPr lang="en-US" dirty="0"/>
              <a:t> libraries.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854CC-D204-441B-ABC7-44E12D33FA53}"/>
              </a:ext>
            </a:extLst>
          </p:cNvPr>
          <p:cNvSpPr/>
          <p:nvPr/>
        </p:nvSpPr>
        <p:spPr>
          <a:xfrm>
            <a:off x="251879" y="1965586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13C2D-B0D1-49F5-AE47-2DACE51E8B8A}"/>
              </a:ext>
            </a:extLst>
          </p:cNvPr>
          <p:cNvSpPr txBox="1"/>
          <p:nvPr/>
        </p:nvSpPr>
        <p:spPr>
          <a:xfrm>
            <a:off x="647700" y="1927486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HOG:  </a:t>
            </a:r>
            <a:r>
              <a:rPr lang="en-US" dirty="0"/>
              <a:t>The histogram of oriented gradients (HOG) is a technique that counts occurrences of gradient orientation in localized portions of an image. Here we set cells=8 and orientation=9 and used R.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7AD12-6476-4502-B518-238FE4A1D6B8}"/>
              </a:ext>
            </a:extLst>
          </p:cNvPr>
          <p:cNvSpPr/>
          <p:nvPr/>
        </p:nvSpPr>
        <p:spPr>
          <a:xfrm>
            <a:off x="251879" y="2870350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AE0A2-CD7D-404E-ACA4-AD83DCF31BC8}"/>
              </a:ext>
            </a:extLst>
          </p:cNvPr>
          <p:cNvSpPr txBox="1"/>
          <p:nvPr/>
        </p:nvSpPr>
        <p:spPr>
          <a:xfrm>
            <a:off x="647700" y="2832250"/>
            <a:ext cx="11296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HSV:  </a:t>
            </a:r>
            <a:r>
              <a:rPr lang="en-US" dirty="0"/>
              <a:t>The HSV (Hue, Saturation, Value) representation models the way paints of different colors mix together. Here </a:t>
            </a:r>
            <a:r>
              <a:rPr lang="en-US" dirty="0" err="1"/>
              <a:t>ze</a:t>
            </a:r>
            <a:r>
              <a:rPr lang="en-US" dirty="0"/>
              <a:t> used parameters: </a:t>
            </a:r>
            <a:r>
              <a:rPr lang="en-US" dirty="0" err="1"/>
              <a:t>nH</a:t>
            </a:r>
            <a:r>
              <a:rPr lang="en-US" dirty="0"/>
              <a:t>= 10, </a:t>
            </a:r>
            <a:r>
              <a:rPr lang="en-US" dirty="0" err="1"/>
              <a:t>nS</a:t>
            </a:r>
            <a:r>
              <a:rPr lang="en-US" dirty="0"/>
              <a:t>=6 and </a:t>
            </a:r>
            <a:r>
              <a:rPr lang="en-US" dirty="0" err="1"/>
              <a:t>nV</a:t>
            </a:r>
            <a:r>
              <a:rPr lang="en-US" dirty="0"/>
              <a:t>= 6 and used R.</a:t>
            </a:r>
          </a:p>
          <a:p>
            <a:r>
              <a:rPr lang="en-US" dirty="0"/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9C9D78-5E73-4AE3-88AE-DF7EF85A65A7}"/>
              </a:ext>
            </a:extLst>
          </p:cNvPr>
          <p:cNvSpPr/>
          <p:nvPr/>
        </p:nvSpPr>
        <p:spPr>
          <a:xfrm>
            <a:off x="251879" y="3698064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81736-2B3F-4B85-85F6-ADFF72C6A23E}"/>
              </a:ext>
            </a:extLst>
          </p:cNvPr>
          <p:cNvSpPr txBox="1"/>
          <p:nvPr/>
        </p:nvSpPr>
        <p:spPr>
          <a:xfrm>
            <a:off x="647700" y="3659964"/>
            <a:ext cx="11296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RGB:  </a:t>
            </a:r>
            <a:r>
              <a:rPr lang="en-US" dirty="0"/>
              <a:t>We analyze the Red, Green and Blue components of the images. The blue component is a good differentiator between nuggets and dog, while the green component distinguishes muffin from nuggets and dog. This is a key point for extracting RGB features. </a:t>
            </a:r>
          </a:p>
          <a:p>
            <a:r>
              <a:rPr lang="en-US" dirty="0"/>
              <a:t>We set red element to be 10, blue element to be 12,</a:t>
            </a:r>
          </a:p>
          <a:p>
            <a:r>
              <a:rPr lang="en-US" dirty="0"/>
              <a:t>and green element to </a:t>
            </a:r>
            <a:r>
              <a:rPr lang="en-US"/>
              <a:t>be 12 and used R.</a:t>
            </a:r>
            <a:endParaRPr lang="en-US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AAEEE4-573F-43C3-822B-D581A798B411}"/>
              </a:ext>
            </a:extLst>
          </p:cNvPr>
          <p:cNvCxnSpPr>
            <a:cxnSpLocks/>
          </p:cNvCxnSpPr>
          <p:nvPr/>
        </p:nvCxnSpPr>
        <p:spPr>
          <a:xfrm>
            <a:off x="0" y="7239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2">
            <a:extLst>
              <a:ext uri="{FF2B5EF4-FFF2-40B4-BE49-F238E27FC236}">
                <a16:creationId xmlns:a16="http://schemas.microsoft.com/office/drawing/2014/main" id="{F982B1F3-4876-40C7-91FA-722E5BC17C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751"/>
          <a:stretch/>
        </p:blipFill>
        <p:spPr bwMode="auto">
          <a:xfrm>
            <a:off x="5972175" y="4605286"/>
            <a:ext cx="5534025" cy="2108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27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5) What combination of features extraction and classification strategies work the best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8011" y="166035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comparative table 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5264D-8118-4873-AF3A-6424A1F54F4E}"/>
              </a:ext>
            </a:extLst>
          </p:cNvPr>
          <p:cNvGrpSpPr/>
          <p:nvPr/>
        </p:nvGrpSpPr>
        <p:grpSpPr>
          <a:xfrm>
            <a:off x="838199" y="1069808"/>
            <a:ext cx="10496237" cy="4271211"/>
            <a:chOff x="838199" y="1298408"/>
            <a:chExt cx="10496237" cy="42712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540031-174A-4582-842D-D21BF0C0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" t="1648" r="317" b="1166"/>
            <a:stretch/>
          </p:blipFill>
          <p:spPr>
            <a:xfrm>
              <a:off x="838199" y="1298408"/>
              <a:ext cx="10496237" cy="4271211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381CD0-231A-484E-A88B-B178D3B7E0BE}"/>
                </a:ext>
              </a:extLst>
            </p:cNvPr>
            <p:cNvSpPr/>
            <p:nvPr/>
          </p:nvSpPr>
          <p:spPr>
            <a:xfrm>
              <a:off x="7761943" y="3687129"/>
              <a:ext cx="1763057" cy="517358"/>
            </a:xfrm>
            <a:prstGeom prst="round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CD8776-CD5A-4669-A3F2-71AA6B6EBF9C}"/>
                </a:ext>
              </a:extLst>
            </p:cNvPr>
            <p:cNvSpPr/>
            <p:nvPr/>
          </p:nvSpPr>
          <p:spPr>
            <a:xfrm>
              <a:off x="4780691" y="1622258"/>
              <a:ext cx="1553507" cy="51735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828F22F-50C5-4234-BC49-93C1CE68E694}"/>
              </a:ext>
            </a:extLst>
          </p:cNvPr>
          <p:cNvSpPr/>
          <p:nvPr/>
        </p:nvSpPr>
        <p:spPr>
          <a:xfrm>
            <a:off x="491749" y="5513339"/>
            <a:ext cx="11208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initial </a:t>
            </a:r>
            <a:r>
              <a:rPr lang="en-US" b="1" dirty="0">
                <a:solidFill>
                  <a:srgbClr val="FF0000"/>
                </a:solidFill>
              </a:rPr>
              <a:t>SIFT</a:t>
            </a:r>
            <a:r>
              <a:rPr lang="en-US" dirty="0"/>
              <a:t> extraction model is outperformed by other method tested for almost every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RGB1</a:t>
            </a:r>
            <a:r>
              <a:rPr lang="en-US" dirty="0"/>
              <a:t> extraction model allows the best accuracy for 4 classifiers: GBM, SVM Linear and Non linear and </a:t>
            </a:r>
            <a:r>
              <a:rPr lang="en-US" dirty="0" err="1"/>
              <a:t>XGBoost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combination of </a:t>
            </a:r>
            <a:r>
              <a:rPr lang="en-US" b="1" dirty="0">
                <a:solidFill>
                  <a:srgbClr val="00B050"/>
                </a:solidFill>
              </a:rPr>
              <a:t>RGB1 </a:t>
            </a:r>
            <a:r>
              <a:rPr lang="en-US" dirty="0">
                <a:solidFill>
                  <a:srgbClr val="00B050"/>
                </a:solidFill>
              </a:rPr>
              <a:t>with an </a:t>
            </a:r>
            <a:r>
              <a:rPr lang="en-US" b="1" dirty="0" err="1">
                <a:solidFill>
                  <a:srgbClr val="00B050"/>
                </a:solidFill>
              </a:rPr>
              <a:t>XGBoost</a:t>
            </a:r>
            <a:r>
              <a:rPr lang="en-US" b="1" dirty="0">
                <a:solidFill>
                  <a:srgbClr val="00B050"/>
                </a:solidFill>
              </a:rPr>
              <a:t> model </a:t>
            </a:r>
            <a:r>
              <a:rPr lang="en-US" dirty="0"/>
              <a:t>allows us to reach the </a:t>
            </a:r>
            <a:r>
              <a:rPr lang="en-US" b="1" dirty="0"/>
              <a:t>best accuracy: 90.7%</a:t>
            </a:r>
            <a:r>
              <a:rPr lang="en-US" dirty="0"/>
              <a:t> (vs. 80.8% for the base model) in a </a:t>
            </a:r>
            <a:r>
              <a:rPr lang="en-US" b="1" dirty="0"/>
              <a:t>shorter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CD431D-ABF6-4F51-83CE-5A774B908362}"/>
              </a:ext>
            </a:extLst>
          </p:cNvPr>
          <p:cNvCxnSpPr>
            <a:cxnSpLocks/>
          </p:cNvCxnSpPr>
          <p:nvPr/>
        </p:nvCxnSpPr>
        <p:spPr>
          <a:xfrm>
            <a:off x="0" y="89535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04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6) Recommendation for a reproducible and portable classification engine: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87589B-829D-42C7-9849-9FA188C836ED}"/>
              </a:ext>
            </a:extLst>
          </p:cNvPr>
          <p:cNvSpPr/>
          <p:nvPr/>
        </p:nvSpPr>
        <p:spPr>
          <a:xfrm>
            <a:off x="251879" y="2277919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7A76B-62BF-49C6-B0B2-F4DA485DD458}"/>
              </a:ext>
            </a:extLst>
          </p:cNvPr>
          <p:cNvSpPr txBox="1"/>
          <p:nvPr/>
        </p:nvSpPr>
        <p:spPr>
          <a:xfrm>
            <a:off x="647700" y="2239819"/>
            <a:ext cx="87439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RGB1 feature extractor: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tried the same method with 600 (RGB2), 800(RGB0) and 1440 features (RGB1).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dirty="0"/>
              <a:t>we selected 1440 features</a:t>
            </a:r>
            <a:r>
              <a:rPr lang="en-US" dirty="0"/>
              <a:t> since it outperformed the other two on every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Running time: </a:t>
            </a:r>
            <a:r>
              <a:rPr lang="en-US" sz="2000" dirty="0"/>
              <a:t>for 3000 images</a:t>
            </a:r>
            <a:endParaRPr lang="en-US" sz="2000" b="1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System time: 187.8  &amp; Running time: 1169.7s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C4DFE2-A7E7-45EB-A060-8D04E673BFE8}"/>
              </a:ext>
            </a:extLst>
          </p:cNvPr>
          <p:cNvSpPr/>
          <p:nvPr/>
        </p:nvSpPr>
        <p:spPr>
          <a:xfrm>
            <a:off x="251879" y="4320498"/>
            <a:ext cx="395821" cy="39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8F35-6612-433B-845B-C60A4E3D39AF}"/>
              </a:ext>
            </a:extLst>
          </p:cNvPr>
          <p:cNvSpPr txBox="1"/>
          <p:nvPr/>
        </p:nvSpPr>
        <p:spPr>
          <a:xfrm>
            <a:off x="647700" y="4282398"/>
            <a:ext cx="63587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classifier: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method: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used Cross-Validation to fine the best parameters: </a:t>
            </a:r>
            <a:r>
              <a:rPr lang="en-US" dirty="0" err="1"/>
              <a:t>max_depth</a:t>
            </a:r>
            <a:r>
              <a:rPr lang="en-US" dirty="0"/>
              <a:t> in (3,5,7) and eta in (0.1,0.3,0.5)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select  </a:t>
            </a:r>
            <a:r>
              <a:rPr lang="en-US" b="1" dirty="0" err="1"/>
              <a:t>max_depth</a:t>
            </a:r>
            <a:r>
              <a:rPr lang="en-US" b="1" dirty="0"/>
              <a:t> = 3, eta = 0.3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Running time &amp; accuracy: </a:t>
            </a:r>
            <a:r>
              <a:rPr lang="en-US" dirty="0"/>
              <a:t>we use K-fold cross-validation to estimate the accuracy of the model: </a:t>
            </a:r>
            <a:r>
              <a:rPr lang="en-US" b="1" dirty="0"/>
              <a:t>90.7%. </a:t>
            </a:r>
            <a:r>
              <a:rPr lang="en-US" dirty="0"/>
              <a:t>The running time is 56s.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B7E7C-4D46-44B7-8898-79B9724ACBFF}"/>
              </a:ext>
            </a:extLst>
          </p:cNvPr>
          <p:cNvSpPr txBox="1"/>
          <p:nvPr/>
        </p:nvSpPr>
        <p:spPr>
          <a:xfrm>
            <a:off x="251879" y="1081278"/>
            <a:ext cx="1178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 recommend using the </a:t>
            </a:r>
            <a:r>
              <a:rPr lang="en-US" dirty="0"/>
              <a:t>RGB1 feature extractor along with the </a:t>
            </a:r>
            <a:r>
              <a:rPr lang="en-US" dirty="0" err="1"/>
              <a:t>XGBoost</a:t>
            </a:r>
            <a:r>
              <a:rPr lang="en-US" dirty="0"/>
              <a:t> classifier, which gives the </a:t>
            </a:r>
            <a:r>
              <a:rPr lang="en-US" b="1" dirty="0"/>
              <a:t>best accuracy: 90.7%</a:t>
            </a:r>
            <a:r>
              <a:rPr lang="en-US" dirty="0"/>
              <a:t> in a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b="1" dirty="0"/>
              <a:t>running time: 56s </a:t>
            </a:r>
            <a:r>
              <a:rPr lang="en-US" dirty="0"/>
              <a:t>(vs. 401s for the base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increased the accuracy by 12.25 points and only took 13.94% of running time as in baseline model.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FC975995-654A-48C8-800F-259CC68502EB}"/>
              </a:ext>
            </a:extLst>
          </p:cNvPr>
          <p:cNvSpPr/>
          <p:nvPr/>
        </p:nvSpPr>
        <p:spPr>
          <a:xfrm>
            <a:off x="251879" y="940128"/>
            <a:ext cx="11787721" cy="1185448"/>
          </a:xfrm>
          <a:prstGeom prst="roundRect">
            <a:avLst>
              <a:gd name="adj" fmla="val 2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2D48DD-7481-41B9-A507-54D44F4BAF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8" r="8782" b="4510"/>
          <a:stretch/>
        </p:blipFill>
        <p:spPr>
          <a:xfrm>
            <a:off x="7006462" y="3806091"/>
            <a:ext cx="5185538" cy="31051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1C5C64-88D9-4F5B-9112-C03BA4EAE66F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994</Words>
  <Application>Microsoft Office PowerPoint</Application>
  <PresentationFormat>Widescreen</PresentationFormat>
  <Paragraphs>104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 Selection of the best predictive model to classify dogs, fried chicken and blueberry muffins </vt:lpstr>
      <vt:lpstr>1) Objective of the study: finding the best predictive model to classify dogs, fried chicken and blueberry muffins</vt:lpstr>
      <vt:lpstr>2) What is the performance of the current model ?</vt:lpstr>
      <vt:lpstr>3) Is there any other classification strategies doing better than GBM on SIFT features ?</vt:lpstr>
      <vt:lpstr>4) Different strategies are possible for feature extraction</vt:lpstr>
      <vt:lpstr>5) What combination of features extraction and classification strategies work the best ?</vt:lpstr>
      <vt:lpstr>6) Recommendation for a reproducible and portable classification engine: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Orians, A.J.</dc:creator>
  <cp:keywords/>
  <dc:description/>
  <cp:lastModifiedBy>Vassily Carantino</cp:lastModifiedBy>
  <cp:revision>41</cp:revision>
  <dcterms:modified xsi:type="dcterms:W3CDTF">2017-11-01T22:02:11Z</dcterms:modified>
  <cp:category/>
</cp:coreProperties>
</file>