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9"/>
  </p:notes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94643"/>
  </p:normalViewPr>
  <p:slideViewPr>
    <p:cSldViewPr snapToGrid="0" snapToObjects="1">
      <p:cViewPr>
        <p:scale>
          <a:sx n="80" d="100"/>
          <a:sy n="80" d="100"/>
        </p:scale>
        <p:origin x="60" y="16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4D0E34-2524-4EE5-9D39-68EB489638CE}"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84160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4D0E34-2524-4EE5-9D39-68EB489638CE}"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24978821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4D0E34-2524-4EE5-9D39-68EB489638CE}"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341157260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4D0E34-2524-4EE5-9D39-68EB489638CE}"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13599001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4D0E34-2524-4EE5-9D39-68EB489638CE}" type="datetimeFigureOut">
              <a:rPr lang="en-US" smtClean="0"/>
              <a:t>10/31/2017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31711549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4D0E34-2524-4EE5-9D39-68EB489638CE}"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33843918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4D0E34-2524-4EE5-9D39-68EB489638CE}" type="datetimeFigureOut">
              <a:rPr lang="en-US" smtClean="0"/>
              <a:t>10/31/2017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30710580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4D0E34-2524-4EE5-9D39-68EB489638CE}" type="datetimeFigureOut">
              <a:rPr lang="en-US" smtClean="0"/>
              <a:t>10/31/2017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22413838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D0E34-2524-4EE5-9D39-68EB489638CE}" type="datetimeFigureOut">
              <a:rPr lang="en-US" smtClean="0"/>
              <a:t>10/31/2017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40968300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4D0E34-2524-4EE5-9D39-68EB489638CE}"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27893760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4D0E34-2524-4EE5-9D39-68EB489638CE}" type="datetimeFigureOut">
              <a:rPr lang="en-US" smtClean="0"/>
              <a:t>10/31/2017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59F55-C583-4D3E-9B74-F55798A49C1B}" type="slidenum">
              <a:rPr lang="en-US" smtClean="0"/>
              <a:t>‹#›</a:t>
            </a:fld>
            <a:endParaRPr lang="en-US"/>
          </a:p>
        </p:txBody>
      </p:sp>
    </p:spTree>
    <p:extLst>
      <p:ext uri="{BB962C8B-B14F-4D97-AF65-F5344CB8AC3E}">
        <p14:creationId xmlns:p14="http://schemas.microsoft.com/office/powerpoint/2010/main" val="4296836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D0E34-2524-4EE5-9D39-68EB489638CE}" type="datetimeFigureOut">
              <a:rPr lang="en-US" smtClean="0"/>
              <a:t>10/31/2017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59F55-C583-4D3E-9B74-F55798A49C1B}" type="slidenum">
              <a:rPr lang="en-US" smtClean="0"/>
              <a:t>‹#›</a:t>
            </a:fld>
            <a:endParaRPr lang="en-US"/>
          </a:p>
        </p:txBody>
      </p:sp>
    </p:spTree>
    <p:extLst>
      <p:ext uri="{BB962C8B-B14F-4D97-AF65-F5344CB8AC3E}">
        <p14:creationId xmlns:p14="http://schemas.microsoft.com/office/powerpoint/2010/main" val="18582741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33983"/>
          </a:xfrm>
        </p:spPr>
        <p:txBody>
          <a:bodyPr>
            <a:normAutofit fontScale="90000"/>
          </a:bodyPr>
          <a:lstStyle/>
          <a:p>
            <a:r>
              <a:rPr lang="en-US" b="1" dirty="0"/>
              <a:t/>
            </a:r>
            <a:br>
              <a:rPr lang="en-US" b="1" dirty="0"/>
            </a:br>
            <a:r>
              <a:rPr lang="en-US" sz="4000" b="1" dirty="0" smtClean="0"/>
              <a:t>Selection of the best predictive model to classify dogs, fried chicken and blueberry </a:t>
            </a:r>
            <a:r>
              <a:rPr lang="en-US" sz="4000" b="1" dirty="0"/>
              <a:t>muffins</a:t>
            </a:r>
            <a:r>
              <a:rPr lang="en-US" b="1" dirty="0"/>
              <a:t/>
            </a:r>
            <a:br>
              <a:rPr lang="en-US" b="1" dirty="0"/>
            </a:br>
            <a:endParaRPr lang="en-US" dirty="0"/>
          </a:p>
        </p:txBody>
      </p:sp>
      <p:sp>
        <p:nvSpPr>
          <p:cNvPr id="3" name="Subtitle 2"/>
          <p:cNvSpPr>
            <a:spLocks noGrp="1"/>
          </p:cNvSpPr>
          <p:nvPr>
            <p:ph type="subTitle" idx="1"/>
          </p:nvPr>
        </p:nvSpPr>
        <p:spPr>
          <a:xfrm>
            <a:off x="1524000" y="1730103"/>
            <a:ext cx="9144000" cy="852486"/>
          </a:xfrm>
        </p:spPr>
        <p:txBody>
          <a:bodyPr>
            <a:normAutofit/>
          </a:bodyPr>
          <a:lstStyle/>
          <a:p>
            <a:r>
              <a:rPr lang="en-US" dirty="0" smtClean="0"/>
              <a:t>Team 7:  </a:t>
            </a:r>
            <a:r>
              <a:rPr lang="en-US" dirty="0" err="1" smtClean="0"/>
              <a:t>Carantino</a:t>
            </a:r>
            <a:r>
              <a:rPr lang="en-US" dirty="0"/>
              <a:t>, </a:t>
            </a:r>
            <a:r>
              <a:rPr lang="en-US" dirty="0" err="1" smtClean="0"/>
              <a:t>Vassily</a:t>
            </a:r>
            <a:r>
              <a:rPr lang="en-US" dirty="0" smtClean="0"/>
              <a:t> / Gao, Xin / </a:t>
            </a:r>
            <a:r>
              <a:rPr lang="en-US" dirty="0"/>
              <a:t>Han, </a:t>
            </a:r>
            <a:r>
              <a:rPr lang="en-US" dirty="0" smtClean="0"/>
              <a:t>Lin /  </a:t>
            </a:r>
            <a:r>
              <a:rPr lang="en-US" dirty="0"/>
              <a:t>Li, </a:t>
            </a:r>
            <a:r>
              <a:rPr lang="en-US" dirty="0" err="1" smtClean="0"/>
              <a:t>Yijia</a:t>
            </a:r>
            <a:r>
              <a:rPr lang="en-US" dirty="0" smtClean="0"/>
              <a:t> / Shi</a:t>
            </a:r>
            <a:r>
              <a:rPr lang="en-US" dirty="0"/>
              <a:t>, Qian</a:t>
            </a: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460216"/>
            <a:ext cx="4094761" cy="3992392"/>
          </a:xfrm>
          <a:prstGeom prst="rect">
            <a:avLst/>
          </a:prstGeom>
        </p:spPr>
      </p:pic>
      <p:sp>
        <p:nvSpPr>
          <p:cNvPr id="13" name="TextBox 12"/>
          <p:cNvSpPr txBox="1"/>
          <p:nvPr/>
        </p:nvSpPr>
        <p:spPr>
          <a:xfrm>
            <a:off x="532262" y="2463835"/>
            <a:ext cx="6136511" cy="4278094"/>
          </a:xfrm>
          <a:prstGeom prst="rect">
            <a:avLst/>
          </a:prstGeom>
          <a:noFill/>
        </p:spPr>
        <p:txBody>
          <a:bodyPr wrap="square" rtlCol="0">
            <a:spAutoFit/>
          </a:bodyPr>
          <a:lstStyle/>
          <a:p>
            <a:r>
              <a:rPr lang="en-US" sz="2000" u="sng" dirty="0" smtClean="0"/>
              <a:t>Presentation Layout:</a:t>
            </a:r>
          </a:p>
          <a:p>
            <a:pPr marL="342900" indent="-342900">
              <a:buAutoNum type="arabicParenR"/>
            </a:pPr>
            <a:endParaRPr lang="en-US" dirty="0" smtClean="0"/>
          </a:p>
          <a:p>
            <a:pPr marL="342900" indent="-342900">
              <a:buAutoNum type="arabicParenR"/>
            </a:pPr>
            <a:r>
              <a:rPr lang="en-US" dirty="0" smtClean="0"/>
              <a:t>Specifying the objective </a:t>
            </a:r>
            <a:r>
              <a:rPr lang="en-US" dirty="0"/>
              <a:t>of the study:</a:t>
            </a:r>
            <a:r>
              <a:rPr lang="en-US" b="1" dirty="0"/>
              <a:t> </a:t>
            </a:r>
            <a:r>
              <a:rPr lang="en-US" dirty="0"/>
              <a:t>finding the best predictive model to classify dogs, fried chicken and blueberry </a:t>
            </a:r>
            <a:r>
              <a:rPr lang="en-US" dirty="0" smtClean="0"/>
              <a:t>muffins</a:t>
            </a:r>
          </a:p>
          <a:p>
            <a:pPr marL="342900" indent="-342900">
              <a:buAutoNum type="arabicParenR"/>
            </a:pPr>
            <a:endParaRPr lang="en-US" dirty="0" smtClean="0"/>
          </a:p>
          <a:p>
            <a:pPr marL="342900" indent="-342900">
              <a:buAutoNum type="arabicParenR"/>
            </a:pPr>
            <a:r>
              <a:rPr lang="en-US" dirty="0" smtClean="0"/>
              <a:t>Improvement strategies for classification using SIFT features</a:t>
            </a:r>
          </a:p>
          <a:p>
            <a:pPr marL="342900" indent="-342900">
              <a:buAutoNum type="arabicParenR"/>
            </a:pPr>
            <a:endParaRPr lang="en-US" dirty="0" smtClean="0"/>
          </a:p>
          <a:p>
            <a:pPr marL="342900" indent="-342900">
              <a:buAutoNum type="arabicParenR"/>
            </a:pPr>
            <a:r>
              <a:rPr lang="en-US" dirty="0" smtClean="0"/>
              <a:t>Exploring other options for feature extraction</a:t>
            </a:r>
          </a:p>
          <a:p>
            <a:pPr marL="342900" indent="-342900">
              <a:buAutoNum type="arabicParenR"/>
            </a:pPr>
            <a:endParaRPr lang="en-US" dirty="0" smtClean="0"/>
          </a:p>
          <a:p>
            <a:pPr marL="342900" indent="-342900">
              <a:buAutoNum type="arabicParenR"/>
            </a:pPr>
            <a:r>
              <a:rPr lang="en-US" dirty="0" smtClean="0"/>
              <a:t>Comparison of different </a:t>
            </a:r>
            <a:r>
              <a:rPr lang="en-US" dirty="0" smtClean="0"/>
              <a:t>strategies combination</a:t>
            </a:r>
          </a:p>
          <a:p>
            <a:pPr marL="342900" indent="-342900">
              <a:buAutoNum type="arabicParenR"/>
            </a:pPr>
            <a:endParaRPr lang="en-US" dirty="0"/>
          </a:p>
          <a:p>
            <a:pPr marL="342900" indent="-342900">
              <a:buAutoNum type="arabicParenR"/>
            </a:pPr>
            <a:r>
              <a:rPr lang="en-US" dirty="0" smtClean="0"/>
              <a:t>Recommendation</a:t>
            </a:r>
            <a:endParaRPr lang="en-US" dirty="0" smtClean="0"/>
          </a:p>
          <a:p>
            <a:pPr marL="342900" indent="-342900">
              <a:buAutoNum type="arabicParenR"/>
            </a:pPr>
            <a:endParaRPr lang="en-US" dirty="0" smtClean="0"/>
          </a:p>
          <a:p>
            <a:pPr marL="342900" indent="-342900">
              <a:buAutoNum type="arabicParenR"/>
            </a:pPr>
            <a:endParaRPr lang="en-US" dirty="0"/>
          </a:p>
        </p:txBody>
      </p:sp>
    </p:spTree>
    <p:extLst>
      <p:ext uri="{BB962C8B-B14F-4D97-AF65-F5344CB8AC3E}">
        <p14:creationId xmlns:p14="http://schemas.microsoft.com/office/powerpoint/2010/main" val="99384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200" dirty="0" smtClean="0"/>
              <a:t>1) Objective </a:t>
            </a:r>
            <a:r>
              <a:rPr lang="en-US" sz="3200" dirty="0" smtClean="0"/>
              <a:t>of the study:</a:t>
            </a:r>
            <a:r>
              <a:rPr lang="en-US" sz="3200" b="1" dirty="0" smtClean="0"/>
              <a:t> </a:t>
            </a:r>
            <a:r>
              <a:rPr lang="en-US" sz="3200" dirty="0"/>
              <a:t>finding the best predictive model to classify dogs, fried chicken and blueberry muffins</a:t>
            </a:r>
          </a:p>
        </p:txBody>
      </p:sp>
      <p:grpSp>
        <p:nvGrpSpPr>
          <p:cNvPr id="4" name="Group 3"/>
          <p:cNvGrpSpPr/>
          <p:nvPr/>
        </p:nvGrpSpPr>
        <p:grpSpPr>
          <a:xfrm>
            <a:off x="204715" y="1614055"/>
            <a:ext cx="4995081" cy="3995173"/>
            <a:chOff x="491319" y="2460216"/>
            <a:chExt cx="11245756" cy="3995173"/>
          </a:xfrm>
        </p:grpSpPr>
        <p:sp>
          <p:nvSpPr>
            <p:cNvPr id="6" name="Rounded Rectangle 5"/>
            <p:cNvSpPr/>
            <p:nvPr/>
          </p:nvSpPr>
          <p:spPr>
            <a:xfrm>
              <a:off x="491319" y="2906973"/>
              <a:ext cx="11245756" cy="3548416"/>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endParaRPr lang="en-US" dirty="0" smtClean="0">
                <a:solidFill>
                  <a:schemeClr val="tx1"/>
                </a:solidFill>
              </a:endParaRPr>
            </a:p>
            <a:p>
              <a:r>
                <a:rPr lang="en-US" dirty="0" smtClean="0">
                  <a:solidFill>
                    <a:schemeClr val="tx1"/>
                  </a:solidFill>
                </a:rPr>
                <a:t>Our interest is not only the predictive power of the model but also:</a:t>
              </a:r>
            </a:p>
            <a:p>
              <a:pPr marL="285750" indent="-285750">
                <a:buFont typeface="Wingdings" panose="05000000000000000000" pitchFamily="2" charset="2"/>
                <a:buChar char="§"/>
              </a:pPr>
              <a:r>
                <a:rPr lang="en-US" dirty="0">
                  <a:solidFill>
                    <a:schemeClr val="tx1"/>
                  </a:solidFill>
                </a:rPr>
                <a:t>t</a:t>
              </a:r>
              <a:r>
                <a:rPr lang="en-US" dirty="0" smtClean="0">
                  <a:solidFill>
                    <a:schemeClr val="tx1"/>
                  </a:solidFill>
                </a:rPr>
                <a:t>he ease of reproducibility</a:t>
              </a:r>
            </a:p>
            <a:p>
              <a:pPr marL="285750" indent="-285750">
                <a:buFont typeface="Wingdings" panose="05000000000000000000" pitchFamily="2" charset="2"/>
                <a:buChar char="§"/>
              </a:pPr>
              <a:r>
                <a:rPr lang="en-US" dirty="0">
                  <a:solidFill>
                    <a:schemeClr val="tx1"/>
                  </a:solidFill>
                </a:rPr>
                <a:t>t</a:t>
              </a:r>
              <a:r>
                <a:rPr lang="en-US" dirty="0" smtClean="0">
                  <a:solidFill>
                    <a:schemeClr val="tx1"/>
                  </a:solidFill>
                </a:rPr>
                <a:t>he portability of the strategy:</a:t>
              </a:r>
            </a:p>
            <a:p>
              <a:pPr marL="742950" lvl="1" indent="-285750">
                <a:buFont typeface="Courier New" panose="02070309020205020404" pitchFamily="49" charset="0"/>
                <a:buChar char="o"/>
              </a:pPr>
              <a:r>
                <a:rPr lang="en-US" dirty="0" smtClean="0">
                  <a:solidFill>
                    <a:schemeClr val="tx1"/>
                  </a:solidFill>
                </a:rPr>
                <a:t>Computational speed </a:t>
              </a:r>
            </a:p>
            <a:p>
              <a:pPr marL="742950" lvl="1" indent="-285750">
                <a:buFont typeface="Courier New" panose="02070309020205020404" pitchFamily="49" charset="0"/>
                <a:buChar char="o"/>
              </a:pPr>
              <a:r>
                <a:rPr lang="en-US" dirty="0" smtClean="0">
                  <a:solidFill>
                    <a:schemeClr val="tx1"/>
                  </a:solidFill>
                </a:rPr>
                <a:t>Memory use</a:t>
              </a:r>
            </a:p>
            <a:p>
              <a:pPr marL="742950" lvl="1" indent="-285750">
                <a:buFont typeface="Courier New" panose="02070309020205020404" pitchFamily="49" charset="0"/>
                <a:buChar char="o"/>
              </a:pPr>
              <a:endParaRPr lang="en-US" dirty="0" smtClean="0">
                <a:solidFill>
                  <a:schemeClr val="tx1"/>
                </a:solidFill>
              </a:endParaRPr>
            </a:p>
            <a:p>
              <a:r>
                <a:rPr lang="en-US" dirty="0" smtClean="0">
                  <a:solidFill>
                    <a:schemeClr val="tx1"/>
                  </a:solidFill>
                </a:rPr>
                <a:t>For this, we can play on two levers: </a:t>
              </a:r>
            </a:p>
            <a:p>
              <a:pPr marL="342900" indent="-342900">
                <a:buFont typeface="Wingdings" panose="05000000000000000000" pitchFamily="2" charset="2"/>
                <a:buChar char="§"/>
              </a:pPr>
              <a:r>
                <a:rPr lang="en-US" dirty="0" smtClean="0">
                  <a:solidFill>
                    <a:schemeClr val="tx1"/>
                  </a:solidFill>
                </a:rPr>
                <a:t>the feature extraction model</a:t>
              </a:r>
            </a:p>
            <a:p>
              <a:pPr marL="342900" indent="-342900">
                <a:buFont typeface="Wingdings" panose="05000000000000000000" pitchFamily="2" charset="2"/>
                <a:buChar char="§"/>
              </a:pPr>
              <a:r>
                <a:rPr lang="en-US" dirty="0">
                  <a:solidFill>
                    <a:schemeClr val="tx1"/>
                  </a:solidFill>
                </a:rPr>
                <a:t>t</a:t>
              </a:r>
              <a:r>
                <a:rPr lang="en-US" dirty="0" smtClean="0">
                  <a:solidFill>
                    <a:schemeClr val="tx1"/>
                  </a:solidFill>
                </a:rPr>
                <a:t>he classification model</a:t>
              </a:r>
            </a:p>
            <a:p>
              <a:endParaRPr lang="en-US" dirty="0" smtClean="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5" name="Rounded Rectangle 4"/>
            <p:cNvSpPr/>
            <p:nvPr/>
          </p:nvSpPr>
          <p:spPr>
            <a:xfrm>
              <a:off x="491319" y="2460216"/>
              <a:ext cx="11245756" cy="607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What is the “best” predictive model ?</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851" y="2060812"/>
            <a:ext cx="6587319" cy="3172420"/>
          </a:xfrm>
          <a:prstGeom prst="rect">
            <a:avLst/>
          </a:prstGeom>
        </p:spPr>
      </p:pic>
      <p:sp>
        <p:nvSpPr>
          <p:cNvPr id="8" name="TextBox 7"/>
          <p:cNvSpPr txBox="1"/>
          <p:nvPr/>
        </p:nvSpPr>
        <p:spPr>
          <a:xfrm>
            <a:off x="423081" y="5868537"/>
            <a:ext cx="11150220" cy="646331"/>
          </a:xfrm>
          <a:prstGeom prst="rect">
            <a:avLst/>
          </a:prstGeom>
          <a:noFill/>
        </p:spPr>
        <p:txBody>
          <a:bodyPr wrap="square" rtlCol="0">
            <a:spAutoFit/>
          </a:bodyPr>
          <a:lstStyle/>
          <a:p>
            <a:pPr marL="285750" indent="-285750">
              <a:buFont typeface="Wingdings" panose="05000000000000000000" pitchFamily="2" charset="2"/>
              <a:buChar char="à"/>
            </a:pPr>
            <a:r>
              <a:rPr lang="en-US" dirty="0" smtClean="0">
                <a:sym typeface="Wingdings" panose="05000000000000000000" pitchFamily="2" charset="2"/>
              </a:rPr>
              <a:t>We are going to find strategies to improve the current model –</a:t>
            </a:r>
            <a:r>
              <a:rPr lang="en-US" dirty="0">
                <a:sym typeface="Wingdings" panose="05000000000000000000" pitchFamily="2" charset="2"/>
              </a:rPr>
              <a:t>using </a:t>
            </a:r>
            <a:r>
              <a:rPr lang="en-US" dirty="0" smtClean="0">
                <a:sym typeface="Wingdings" panose="05000000000000000000" pitchFamily="2" charset="2"/>
              </a:rPr>
              <a:t>boosted </a:t>
            </a:r>
            <a:r>
              <a:rPr lang="en-US" dirty="0">
                <a:sym typeface="Wingdings" panose="05000000000000000000" pitchFamily="2" charset="2"/>
              </a:rPr>
              <a:t>decision stumps on SIFT </a:t>
            </a:r>
            <a:r>
              <a:rPr lang="en-US" dirty="0" smtClean="0">
                <a:sym typeface="Wingdings" panose="05000000000000000000" pitchFamily="2" charset="2"/>
              </a:rPr>
              <a:t>features – with a reasonable reproducibility and portability.</a:t>
            </a:r>
          </a:p>
        </p:txBody>
      </p:sp>
    </p:spTree>
    <p:extLst>
      <p:ext uri="{BB962C8B-B14F-4D97-AF65-F5344CB8AC3E}">
        <p14:creationId xmlns:p14="http://schemas.microsoft.com/office/powerpoint/2010/main" val="4269831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474"/>
            <a:ext cx="10515600" cy="1325563"/>
          </a:xfrm>
        </p:spPr>
        <p:txBody>
          <a:bodyPr>
            <a:normAutofit/>
          </a:bodyPr>
          <a:lstStyle/>
          <a:p>
            <a:r>
              <a:rPr lang="en-US" sz="3200" dirty="0"/>
              <a:t>2) </a:t>
            </a:r>
            <a:r>
              <a:rPr lang="en-US" sz="3200" dirty="0" smtClean="0"/>
              <a:t>Other classification strategies outperform GBM using </a:t>
            </a:r>
            <a:r>
              <a:rPr lang="en-US" sz="3200" dirty="0"/>
              <a:t>SIFT features</a:t>
            </a:r>
          </a:p>
        </p:txBody>
      </p:sp>
      <p:sp>
        <p:nvSpPr>
          <p:cNvPr id="3" name="Rectangle 2"/>
          <p:cNvSpPr/>
          <p:nvPr/>
        </p:nvSpPr>
        <p:spPr>
          <a:xfrm>
            <a:off x="3048000" y="3105835"/>
            <a:ext cx="6096000" cy="646331"/>
          </a:xfrm>
          <a:prstGeom prst="rect">
            <a:avLst/>
          </a:prstGeom>
        </p:spPr>
        <p:txBody>
          <a:bodyPr>
            <a:spAutoFit/>
          </a:bodyPr>
          <a:lstStyle/>
          <a:p>
            <a:r>
              <a:rPr lang="en-US" dirty="0" smtClean="0"/>
              <a:t>For each </a:t>
            </a:r>
            <a:r>
              <a:rPr lang="en-US" dirty="0" err="1" smtClean="0"/>
              <a:t>algoritghm</a:t>
            </a:r>
            <a:r>
              <a:rPr lang="en-US" dirty="0" smtClean="0"/>
              <a:t>, explain the parameters found using CV, and advantage / drawback as compared to GBM</a:t>
            </a:r>
            <a:endParaRPr lang="en-US" dirty="0"/>
          </a:p>
        </p:txBody>
      </p:sp>
    </p:spTree>
    <p:extLst>
      <p:ext uri="{BB962C8B-B14F-4D97-AF65-F5344CB8AC3E}">
        <p14:creationId xmlns:p14="http://schemas.microsoft.com/office/powerpoint/2010/main" val="1189532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474"/>
            <a:ext cx="10515600" cy="1325563"/>
          </a:xfrm>
        </p:spPr>
        <p:txBody>
          <a:bodyPr>
            <a:normAutofit/>
          </a:bodyPr>
          <a:lstStyle/>
          <a:p>
            <a:r>
              <a:rPr lang="en-US" sz="3200" dirty="0" smtClean="0"/>
              <a:t>3) Different strategies are possible for </a:t>
            </a:r>
            <a:r>
              <a:rPr lang="en-US" sz="3200" dirty="0"/>
              <a:t>feature extraction</a:t>
            </a:r>
          </a:p>
        </p:txBody>
      </p:sp>
      <p:sp>
        <p:nvSpPr>
          <p:cNvPr id="3" name="Rectangle 2"/>
          <p:cNvSpPr/>
          <p:nvPr/>
        </p:nvSpPr>
        <p:spPr>
          <a:xfrm>
            <a:off x="3048000" y="3105835"/>
            <a:ext cx="6096000" cy="646331"/>
          </a:xfrm>
          <a:prstGeom prst="rect">
            <a:avLst/>
          </a:prstGeom>
        </p:spPr>
        <p:txBody>
          <a:bodyPr>
            <a:spAutoFit/>
          </a:bodyPr>
          <a:lstStyle/>
          <a:p>
            <a:r>
              <a:rPr lang="en-US" dirty="0" smtClean="0"/>
              <a:t>Explain the different algorithm used for feature extraction here, how do they work, differences, advantage</a:t>
            </a:r>
            <a:endParaRPr lang="en-US" dirty="0"/>
          </a:p>
        </p:txBody>
      </p:sp>
    </p:spTree>
    <p:extLst>
      <p:ext uri="{BB962C8B-B14F-4D97-AF65-F5344CB8AC3E}">
        <p14:creationId xmlns:p14="http://schemas.microsoft.com/office/powerpoint/2010/main" val="1321281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474"/>
            <a:ext cx="10515600" cy="1325563"/>
          </a:xfrm>
        </p:spPr>
        <p:txBody>
          <a:bodyPr>
            <a:normAutofit/>
          </a:bodyPr>
          <a:lstStyle/>
          <a:p>
            <a:r>
              <a:rPr lang="en-US" sz="3200" dirty="0"/>
              <a:t>4</a:t>
            </a:r>
            <a:r>
              <a:rPr lang="en-US" sz="3200" dirty="0" smtClean="0"/>
              <a:t>) What combination of features extraction and classification strategies work the best ?</a:t>
            </a:r>
            <a:endParaRPr lang="en-US" sz="3200" dirty="0"/>
          </a:p>
        </p:txBody>
      </p:sp>
      <p:sp>
        <p:nvSpPr>
          <p:cNvPr id="3" name="TextBox 2"/>
          <p:cNvSpPr txBox="1"/>
          <p:nvPr/>
        </p:nvSpPr>
        <p:spPr>
          <a:xfrm>
            <a:off x="1528011" y="1660358"/>
            <a:ext cx="2600968" cy="369332"/>
          </a:xfrm>
          <a:prstGeom prst="rect">
            <a:avLst/>
          </a:prstGeom>
          <a:noFill/>
        </p:spPr>
        <p:txBody>
          <a:bodyPr wrap="none" rtlCol="0">
            <a:spAutoFit/>
          </a:bodyPr>
          <a:lstStyle/>
          <a:p>
            <a:r>
              <a:rPr lang="en-US" dirty="0" smtClean="0"/>
              <a:t>Insert comparative table !</a:t>
            </a:r>
            <a:endParaRPr lang="en-US" dirty="0"/>
          </a:p>
        </p:txBody>
      </p:sp>
    </p:spTree>
    <p:extLst>
      <p:ext uri="{BB962C8B-B14F-4D97-AF65-F5344CB8AC3E}">
        <p14:creationId xmlns:p14="http://schemas.microsoft.com/office/powerpoint/2010/main" val="717940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474"/>
            <a:ext cx="10515600" cy="1325563"/>
          </a:xfrm>
        </p:spPr>
        <p:txBody>
          <a:bodyPr>
            <a:normAutofit/>
          </a:bodyPr>
          <a:lstStyle/>
          <a:p>
            <a:r>
              <a:rPr lang="en-US" sz="3200" dirty="0"/>
              <a:t>5) Recommendation for a </a:t>
            </a:r>
            <a:r>
              <a:rPr lang="en-US" sz="3200" dirty="0" smtClean="0"/>
              <a:t>reproducible and portable classification engine: </a:t>
            </a:r>
            <a:endParaRPr lang="en-US" sz="3200" dirty="0"/>
          </a:p>
        </p:txBody>
      </p:sp>
      <p:sp>
        <p:nvSpPr>
          <p:cNvPr id="3" name="Rectangle 2"/>
          <p:cNvSpPr/>
          <p:nvPr/>
        </p:nvSpPr>
        <p:spPr>
          <a:xfrm>
            <a:off x="3048000" y="3105835"/>
            <a:ext cx="6096000" cy="646331"/>
          </a:xfrm>
          <a:prstGeom prst="rect">
            <a:avLst/>
          </a:prstGeom>
        </p:spPr>
        <p:txBody>
          <a:bodyPr>
            <a:spAutoFit/>
          </a:bodyPr>
          <a:lstStyle/>
          <a:p>
            <a:r>
              <a:rPr lang="en-US" dirty="0" smtClean="0"/>
              <a:t>Final recommendation, comparison with initial situation, improvement made</a:t>
            </a:r>
            <a:endParaRPr lang="en-US" dirty="0"/>
          </a:p>
        </p:txBody>
      </p:sp>
    </p:spTree>
    <p:extLst>
      <p:ext uri="{BB962C8B-B14F-4D97-AF65-F5344CB8AC3E}">
        <p14:creationId xmlns:p14="http://schemas.microsoft.com/office/powerpoint/2010/main" val="1531075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 In this project, we created a classification engine for images of Dogs, images of Fried Chicken and images of Blueberry Muffins. We set our baseline model using SIFT features and gradient boosting machine(GBM) classifier. Besides the SIFT features, we also used HOG, RGB and HSV to do feature selection. In terms of classifiers, we considered SVM(linear and non-linear), Random Forest, </a:t>
            </a:r>
            <a:r>
              <a:rPr lang="en-US" dirty="0" err="1"/>
              <a:t>XGBoost</a:t>
            </a:r>
            <a:r>
              <a:rPr lang="en-US" dirty="0"/>
              <a:t> and Neural Network. After model evaluation and comparison, the final advanced model we selected is using RGB feature and </a:t>
            </a:r>
            <a:r>
              <a:rPr lang="en-US" dirty="0" err="1"/>
              <a:t>XGBoost</a:t>
            </a:r>
            <a:r>
              <a:rPr lang="en-US" dirty="0"/>
              <a:t> classifier. We increased the accuracy by 12.25% and only took 13.94% of running time as in baseline model.</a:t>
            </a:r>
          </a:p>
        </p:txBody>
      </p:sp>
    </p:spTree>
    <p:extLst>
      <p:ext uri="{BB962C8B-B14F-4D97-AF65-F5344CB8AC3E}">
        <p14:creationId xmlns:p14="http://schemas.microsoft.com/office/powerpoint/2010/main" val="2147194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131</TotalTime>
  <Words>262</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 Selection of the best predictive model to classify dogs, fried chicken and blueberry muffins </vt:lpstr>
      <vt:lpstr>1) Objective of the study: finding the best predictive model to classify dogs, fried chicken and blueberry muffins</vt:lpstr>
      <vt:lpstr>2) Other classification strategies outperform GBM using SIFT features</vt:lpstr>
      <vt:lpstr>3) Different strategies are possible for feature extraction</vt:lpstr>
      <vt:lpstr>4) What combination of features extraction and classification strategies work the best ?</vt:lpstr>
      <vt:lpstr>5) Recommendation for a reproducible and portable classification engine: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a Presentation</dc:title>
  <dc:subject/>
  <dc:creator>Orians, A.J.</dc:creator>
  <cp:keywords/>
  <dc:description/>
  <cp:lastModifiedBy>vc2434</cp:lastModifiedBy>
  <cp:revision>17</cp:revision>
  <dcterms:modified xsi:type="dcterms:W3CDTF">2017-10-31T20:03:36Z</dcterms:modified>
  <cp:category/>
</cp:coreProperties>
</file>