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Open Sans SemiBold"/>
      <p:regular r:id="rId20"/>
      <p:bold r:id="rId21"/>
      <p:italic r:id="rId22"/>
      <p:boldItalic r:id="rId23"/>
    </p:embeddedFont>
    <p:embeddedFont>
      <p:font typeface="Open Sans Light"/>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SemiBold-regular.fntdata"/><Relationship Id="rId22" Type="http://schemas.openxmlformats.org/officeDocument/2006/relationships/font" Target="fonts/OpenSansSemiBold-italic.fntdata"/><Relationship Id="rId21" Type="http://schemas.openxmlformats.org/officeDocument/2006/relationships/font" Target="fonts/OpenSansSemiBold-bold.fntdata"/><Relationship Id="rId24" Type="http://schemas.openxmlformats.org/officeDocument/2006/relationships/font" Target="fonts/OpenSansLight-regular.fntdata"/><Relationship Id="rId23" Type="http://schemas.openxmlformats.org/officeDocument/2006/relationships/font" Target="fonts/OpenSans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Light-italic.fntdata"/><Relationship Id="rId25" Type="http://schemas.openxmlformats.org/officeDocument/2006/relationships/font" Target="fonts/OpenSansLight-bold.fntdata"/><Relationship Id="rId28" Type="http://schemas.openxmlformats.org/officeDocument/2006/relationships/font" Target="fonts/OpenSans-regular.fntdata"/><Relationship Id="rId27" Type="http://schemas.openxmlformats.org/officeDocument/2006/relationships/font" Target="fonts/OpenSans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Our baseline model is here in blue, so we are measuring improvement in performance against the GBM model on SIFT features.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Support Vector Machine with Radial basis function Kernel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We did the same project as every other group - image classification. For this project we did a multiclass image classification, trying to classify fried chicken, dogs, and muffins.</a:t>
            </a:r>
          </a:p>
          <a:p>
            <a:pPr lvl="0">
              <a:spcBef>
                <a:spcPts val="0"/>
              </a:spcBef>
              <a:buNone/>
            </a:pPr>
            <a:r>
              <a:t/>
            </a:r>
            <a:endParaRPr/>
          </a:p>
          <a:p>
            <a:pPr lvl="0">
              <a:spcBef>
                <a:spcPts val="0"/>
              </a:spcBef>
              <a:buNone/>
            </a:pPr>
            <a:r>
              <a:rPr lang="en"/>
              <a:t>So this example doesn’t seem that important, but image classification is a subset of computer vision, which has a lot of practical uses - can be used for image search, facial recognition, on the camera for self driving cars… so it is a very important problem in the world of data science.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first step of image classification is feature extraction, so that we can convert images to a form usable by some of our classifiers.</a:t>
            </a:r>
          </a:p>
          <a:p>
            <a:pPr lvl="0">
              <a:spcBef>
                <a:spcPts val="0"/>
              </a:spcBef>
              <a:buNone/>
            </a:pPr>
            <a:r>
              <a:t/>
            </a:r>
            <a:endParaRPr/>
          </a:p>
          <a:p>
            <a:pPr lvl="0" rtl="0">
              <a:spcBef>
                <a:spcPts val="0"/>
              </a:spcBef>
              <a:buNone/>
            </a:pPr>
            <a:r>
              <a:rPr lang="en"/>
              <a:t>Here are 3 ways to do feature extraction. There is no best way to find the best amount of features, but the things we want to balance...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 first step of image classification is feature extraction, so that we can convert images to a form usable by some of our classifiers.</a:t>
            </a:r>
          </a:p>
          <a:p>
            <a:pPr lvl="0" rtl="0">
              <a:spcBef>
                <a:spcPts val="0"/>
              </a:spcBef>
              <a:buNone/>
            </a:pPr>
            <a:r>
              <a:t/>
            </a:r>
            <a:endParaRPr/>
          </a:p>
          <a:p>
            <a:pPr lvl="0">
              <a:spcBef>
                <a:spcPts val="0"/>
              </a:spcBef>
              <a:buNone/>
            </a:pPr>
            <a:r>
              <a:rPr lang="en"/>
              <a:t>Here are 3 ways to do feature extraction. There is no best way to find the best amount of features, but the things we want to balance</a:t>
            </a:r>
          </a:p>
          <a:p>
            <a:pPr lvl="0">
              <a:spcBef>
                <a:spcPts val="0"/>
              </a:spcBef>
              <a:buNone/>
            </a:pPr>
            <a:r>
              <a:t/>
            </a:r>
            <a:endParaRPr/>
          </a:p>
          <a:p>
            <a:pPr lvl="0" rtl="0">
              <a:spcBef>
                <a:spcPts val="0"/>
              </a:spcBef>
              <a:buNone/>
            </a:pPr>
            <a:r>
              <a:rPr lang="en"/>
              <a:t>We found that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 first step of image classification is feature extraction, so that we can convert images to a form usable by some of our classifiers.</a:t>
            </a:r>
          </a:p>
          <a:p>
            <a:pPr lvl="0" rtl="0">
              <a:spcBef>
                <a:spcPts val="0"/>
              </a:spcBef>
              <a:buNone/>
            </a:pPr>
            <a:r>
              <a:t/>
            </a:r>
            <a:endParaRPr/>
          </a:p>
          <a:p>
            <a:pPr lvl="0" rtl="0">
              <a:spcBef>
                <a:spcPts val="0"/>
              </a:spcBef>
              <a:buNone/>
            </a:pPr>
            <a:r>
              <a:rPr lang="en"/>
              <a:t>Here are 3 ways to do feature extraction. There is no best way to find the best amount of features, but the things we want to balance</a:t>
            </a:r>
          </a:p>
          <a:p>
            <a:pPr lvl="0" rtl="0">
              <a:spcBef>
                <a:spcPts val="0"/>
              </a:spcBef>
              <a:buNone/>
            </a:pPr>
            <a:r>
              <a:t/>
            </a:r>
            <a:endParaRPr/>
          </a:p>
          <a:p>
            <a:pPr lvl="0" rtl="0">
              <a:spcBef>
                <a:spcPts val="0"/>
              </a:spcBef>
              <a:buNone/>
            </a:pPr>
            <a:r>
              <a:rPr lang="en"/>
              <a:t>We found that training time is drastically decreased with less features, without any loss in accuracy, so we decided to use HOG features.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 quick explanation of HOG - Histogram of Gradients.</a:t>
            </a:r>
          </a:p>
          <a:p>
            <a:pPr lvl="0">
              <a:spcBef>
                <a:spcPts val="0"/>
              </a:spcBef>
              <a:buNone/>
            </a:pPr>
            <a:r>
              <a:t/>
            </a:r>
            <a:endParaRPr/>
          </a:p>
          <a:p>
            <a:pPr lvl="0">
              <a:spcBef>
                <a:spcPts val="0"/>
              </a:spcBef>
              <a:buNone/>
            </a:pPr>
            <a:r>
              <a:rPr lang="en"/>
              <a:t>It divides an image into partitions, and in each of these partitions it look for edges of an image… </a:t>
            </a:r>
          </a:p>
          <a:p>
            <a:pPr lvl="0">
              <a:spcBef>
                <a:spcPts val="0"/>
              </a:spcBef>
              <a:buNone/>
            </a:pPr>
            <a:r>
              <a:t/>
            </a:r>
            <a:endParaRPr/>
          </a:p>
          <a:p>
            <a:pPr lvl="0">
              <a:spcBef>
                <a:spcPts val="0"/>
              </a:spcBef>
              <a:buNone/>
            </a:pPr>
            <a:r>
              <a:rPr lang="en"/>
              <a:t>So you can see here on usain bolt’s head it is detecting a edge. It gives the magnitude and also direction.</a:t>
            </a:r>
          </a:p>
          <a:p>
            <a:pPr lvl="0">
              <a:spcBef>
                <a:spcPts val="0"/>
              </a:spcBef>
              <a:buNone/>
            </a:pPr>
            <a:r>
              <a:t/>
            </a:r>
            <a:endParaRPr/>
          </a:p>
          <a:p>
            <a:pPr lvl="0" rtl="0">
              <a:spcBef>
                <a:spcPts val="0"/>
              </a:spcBef>
              <a:buNone/>
            </a:pPr>
            <a:r>
              <a:rPr lang="en"/>
              <a:t>Magnitude is the strength, and direction is the direction. Direction is on a scale from 0 to 180, it is like an absolute direction, which makes sense because you are just concerned with edge detection.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Then it bins each of the magnitudes according to the gradient direction.</a:t>
            </a:r>
          </a:p>
          <a:p>
            <a:pPr lvl="0" rtl="0">
              <a:spcBef>
                <a:spcPts val="0"/>
              </a:spcBef>
              <a:buNone/>
            </a:pPr>
            <a:r>
              <a:t/>
            </a:r>
            <a:endParaRPr/>
          </a:p>
          <a:p>
            <a:pPr lvl="0">
              <a:spcBef>
                <a:spcPts val="0"/>
              </a:spcBef>
              <a:buNone/>
            </a:pPr>
            <a:r>
              <a:rPr lang="en"/>
              <a:t>Note - are up to 180, so the two gradients in opposite direction have the same value… Makes sense because an edge is an edge. 180 shows better performance than scaling it from 0 to 360.</a:t>
            </a:r>
          </a:p>
          <a:p>
            <a:pPr lvl="0">
              <a:spcBef>
                <a:spcPts val="0"/>
              </a:spcBef>
              <a:buNone/>
            </a:pPr>
            <a:r>
              <a:t/>
            </a:r>
            <a:endParaRPr/>
          </a:p>
          <a:p>
            <a:pPr lvl="0" rtl="0">
              <a:spcBef>
                <a:spcPts val="0"/>
              </a:spcBef>
              <a:buNone/>
            </a:pPr>
            <a:r>
              <a:rPr lang="en"/>
              <a:t>If it is on the boundary of gradients then it will split the magnitude.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TZstatsADS/Fall2017-project3-fall2017-project3-grp8" TargetMode="Externa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lgn="l">
              <a:spcBef>
                <a:spcPts val="0"/>
              </a:spcBef>
              <a:buNone/>
            </a:pPr>
            <a:r>
              <a:rPr lang="en">
                <a:solidFill>
                  <a:schemeClr val="accent1"/>
                </a:solidFill>
                <a:latin typeface="Open Sans SemiBold"/>
                <a:ea typeface="Open Sans SemiBold"/>
                <a:cs typeface="Open Sans SemiBold"/>
                <a:sym typeface="Open Sans SemiBold"/>
              </a:rPr>
              <a:t>Image Classification</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lgn="l">
              <a:spcBef>
                <a:spcPts val="0"/>
              </a:spcBef>
              <a:buNone/>
            </a:pPr>
            <a:r>
              <a:rPr lang="en" sz="1800">
                <a:solidFill>
                  <a:schemeClr val="accent1"/>
                </a:solidFill>
                <a:latin typeface="Open Sans Light"/>
                <a:ea typeface="Open Sans Light"/>
                <a:cs typeface="Open Sans Light"/>
                <a:sym typeface="Open Sans Light"/>
              </a:rPr>
              <a:t>Group 8 - Shiqi Duan, Jordan Leung, Jingkai Li, Peter Li, Stephanie Park</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Model Comparison - SIFT</a:t>
            </a:r>
          </a:p>
        </p:txBody>
      </p:sp>
      <p:sp>
        <p:nvSpPr>
          <p:cNvPr id="140" name="Shape 140"/>
          <p:cNvSpPr/>
          <p:nvPr/>
        </p:nvSpPr>
        <p:spPr>
          <a:xfrm>
            <a:off x="385438"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41" name="Shape 141"/>
          <p:cNvSpPr txBox="1"/>
          <p:nvPr/>
        </p:nvSpPr>
        <p:spPr>
          <a:xfrm>
            <a:off x="498538"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GBM</a:t>
            </a:r>
          </a:p>
        </p:txBody>
      </p:sp>
      <p:sp>
        <p:nvSpPr>
          <p:cNvPr id="142" name="Shape 142"/>
          <p:cNvSpPr txBox="1"/>
          <p:nvPr/>
        </p:nvSpPr>
        <p:spPr>
          <a:xfrm>
            <a:off x="385438"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chemeClr val="accent1"/>
                </a:solidFill>
                <a:latin typeface="Open Sans Light"/>
                <a:ea typeface="Open Sans Light"/>
                <a:cs typeface="Open Sans Light"/>
                <a:sym typeface="Open Sans Light"/>
              </a:rPr>
              <a:t>CV error</a:t>
            </a:r>
          </a:p>
          <a:p>
            <a:pPr lvl="0" rtl="0" algn="ctr">
              <a:spcBef>
                <a:spcPts val="0"/>
              </a:spcBef>
              <a:buNone/>
            </a:pPr>
            <a:r>
              <a:rPr lang="en" sz="1200">
                <a:solidFill>
                  <a:schemeClr val="accent1"/>
                </a:solidFill>
                <a:latin typeface="Open Sans Light"/>
                <a:ea typeface="Open Sans Light"/>
                <a:cs typeface="Open Sans Light"/>
                <a:sym typeface="Open Sans Light"/>
              </a:rPr>
              <a:t>23.4%</a:t>
            </a:r>
          </a:p>
          <a:p>
            <a:pPr lvl="0" rtl="0" algn="ctr">
              <a:spcBef>
                <a:spcPts val="0"/>
              </a:spcBef>
              <a:buNone/>
            </a:pPr>
            <a:br>
              <a:rPr lang="en" sz="1200">
                <a:solidFill>
                  <a:schemeClr val="accent1"/>
                </a:solidFill>
                <a:latin typeface="Open Sans Light"/>
                <a:ea typeface="Open Sans Light"/>
                <a:cs typeface="Open Sans Light"/>
                <a:sym typeface="Open Sans Light"/>
              </a:rPr>
            </a:br>
            <a:r>
              <a:rPr lang="en" sz="1200">
                <a:solidFill>
                  <a:schemeClr val="accent1"/>
                </a:solidFill>
                <a:latin typeface="Open Sans Light"/>
                <a:ea typeface="Open Sans Light"/>
                <a:cs typeface="Open Sans Light"/>
                <a:sym typeface="Open Sans Light"/>
              </a:rPr>
              <a:t>Test error</a:t>
            </a:r>
          </a:p>
          <a:p>
            <a:pPr lvl="0" rtl="0" algn="ctr">
              <a:spcBef>
                <a:spcPts val="0"/>
              </a:spcBef>
              <a:buNone/>
            </a:pPr>
            <a:r>
              <a:rPr lang="en" sz="1200">
                <a:solidFill>
                  <a:schemeClr val="accent1"/>
                </a:solidFill>
                <a:latin typeface="Open Sans Light"/>
                <a:ea typeface="Open Sans Light"/>
                <a:cs typeface="Open Sans Light"/>
                <a:sym typeface="Open Sans Light"/>
              </a:rPr>
              <a:t>23.1%</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Train time</a:t>
            </a:r>
          </a:p>
          <a:p>
            <a:pPr lvl="0" rtl="0" algn="ctr">
              <a:spcBef>
                <a:spcPts val="0"/>
              </a:spcBef>
              <a:buNone/>
            </a:pPr>
            <a:r>
              <a:rPr lang="en" sz="1200">
                <a:solidFill>
                  <a:schemeClr val="accent1"/>
                </a:solidFill>
                <a:latin typeface="Open Sans Light"/>
                <a:ea typeface="Open Sans Light"/>
                <a:cs typeface="Open Sans Light"/>
                <a:sym typeface="Open Sans Light"/>
              </a:rPr>
              <a:t>66.9 secs</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Class. Time</a:t>
            </a:r>
          </a:p>
          <a:p>
            <a:pPr lvl="0" rtl="0" algn="ctr">
              <a:spcBef>
                <a:spcPts val="0"/>
              </a:spcBef>
              <a:buNone/>
            </a:pPr>
            <a:r>
              <a:rPr lang="en" sz="1200">
                <a:solidFill>
                  <a:schemeClr val="accent1"/>
                </a:solidFill>
                <a:latin typeface="Open Sans Light"/>
                <a:ea typeface="Open Sans Light"/>
                <a:cs typeface="Open Sans Light"/>
                <a:sym typeface="Open Sans Light"/>
              </a:rPr>
              <a:t>10.8  secs</a:t>
            </a:r>
          </a:p>
        </p:txBody>
      </p:sp>
      <p:sp>
        <p:nvSpPr>
          <p:cNvPr id="143" name="Shape 143"/>
          <p:cNvSpPr/>
          <p:nvPr/>
        </p:nvSpPr>
        <p:spPr>
          <a:xfrm>
            <a:off x="1835963"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44" name="Shape 144"/>
          <p:cNvSpPr txBox="1"/>
          <p:nvPr/>
        </p:nvSpPr>
        <p:spPr>
          <a:xfrm>
            <a:off x="1949063"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SVM</a:t>
            </a:r>
          </a:p>
          <a:p>
            <a:pPr lvl="0" rtl="0" algn="ctr">
              <a:spcBef>
                <a:spcPts val="0"/>
              </a:spcBef>
              <a:buNone/>
            </a:pPr>
            <a:r>
              <a:rPr b="1" lang="en">
                <a:solidFill>
                  <a:srgbClr val="FFFFFF"/>
                </a:solidFill>
                <a:latin typeface="Open Sans"/>
                <a:ea typeface="Open Sans"/>
                <a:cs typeface="Open Sans"/>
                <a:sym typeface="Open Sans"/>
              </a:rPr>
              <a:t>(RBF)</a:t>
            </a:r>
          </a:p>
        </p:txBody>
      </p:sp>
      <p:sp>
        <p:nvSpPr>
          <p:cNvPr id="145" name="Shape 145"/>
          <p:cNvSpPr txBox="1"/>
          <p:nvPr/>
        </p:nvSpPr>
        <p:spPr>
          <a:xfrm>
            <a:off x="1835963"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chemeClr val="accent4"/>
                </a:solidFill>
                <a:latin typeface="Open Sans Light"/>
                <a:ea typeface="Open Sans Light"/>
                <a:cs typeface="Open Sans Light"/>
                <a:sym typeface="Open Sans Light"/>
              </a:rPr>
              <a:t>CV error</a:t>
            </a:r>
          </a:p>
          <a:p>
            <a:pPr lvl="0" rtl="0" algn="ctr">
              <a:spcBef>
                <a:spcPts val="0"/>
              </a:spcBef>
              <a:buNone/>
            </a:pPr>
            <a:r>
              <a:rPr lang="en" sz="1200">
                <a:solidFill>
                  <a:schemeClr val="accent4"/>
                </a:solidFill>
                <a:latin typeface="Open Sans Light"/>
                <a:ea typeface="Open Sans Light"/>
                <a:cs typeface="Open Sans Light"/>
                <a:sym typeface="Open Sans Light"/>
              </a:rPr>
              <a:t>17.7%</a:t>
            </a:r>
          </a:p>
          <a:p>
            <a:pPr lvl="0" rtl="0" algn="ctr">
              <a:spcBef>
                <a:spcPts val="0"/>
              </a:spcBef>
              <a:buNone/>
            </a:pPr>
            <a:br>
              <a:rPr lang="en" sz="1200">
                <a:solidFill>
                  <a:schemeClr val="accent4"/>
                </a:solidFill>
                <a:latin typeface="Open Sans Light"/>
                <a:ea typeface="Open Sans Light"/>
                <a:cs typeface="Open Sans Light"/>
                <a:sym typeface="Open Sans Light"/>
              </a:rPr>
            </a:br>
            <a:r>
              <a:rPr lang="en" sz="1200">
                <a:solidFill>
                  <a:schemeClr val="accent4"/>
                </a:solidFill>
                <a:latin typeface="Open Sans Light"/>
                <a:ea typeface="Open Sans Light"/>
                <a:cs typeface="Open Sans Light"/>
                <a:sym typeface="Open Sans Light"/>
              </a:rPr>
              <a:t>Test error</a:t>
            </a:r>
          </a:p>
          <a:p>
            <a:pPr lvl="0" rtl="0" algn="ctr">
              <a:spcBef>
                <a:spcPts val="0"/>
              </a:spcBef>
              <a:buNone/>
            </a:pPr>
            <a:r>
              <a:rPr lang="en" sz="1200">
                <a:solidFill>
                  <a:schemeClr val="accent4"/>
                </a:solidFill>
                <a:latin typeface="Open Sans Light"/>
                <a:ea typeface="Open Sans Light"/>
                <a:cs typeface="Open Sans Light"/>
                <a:sym typeface="Open Sans Light"/>
              </a:rPr>
              <a:t>17.8%</a:t>
            </a:r>
          </a:p>
          <a:p>
            <a:pPr lvl="0" rtl="0" algn="ctr">
              <a:spcBef>
                <a:spcPts val="0"/>
              </a:spcBef>
              <a:buNone/>
            </a:pPr>
            <a:r>
              <a:t/>
            </a:r>
            <a:endParaRPr sz="1200">
              <a:solidFill>
                <a:schemeClr val="accent4"/>
              </a:solidFill>
              <a:latin typeface="Open Sans Light"/>
              <a:ea typeface="Open Sans Light"/>
              <a:cs typeface="Open Sans Light"/>
              <a:sym typeface="Open Sans Light"/>
            </a:endParaRPr>
          </a:p>
          <a:p>
            <a:pPr lvl="0" rtl="0" algn="ctr">
              <a:spcBef>
                <a:spcPts val="0"/>
              </a:spcBef>
              <a:buNone/>
            </a:pPr>
            <a:r>
              <a:rPr lang="en" sz="1200">
                <a:solidFill>
                  <a:schemeClr val="accent4"/>
                </a:solidFill>
                <a:latin typeface="Open Sans Light"/>
                <a:ea typeface="Open Sans Light"/>
                <a:cs typeface="Open Sans Light"/>
                <a:sym typeface="Open Sans Light"/>
              </a:rPr>
              <a:t>Train time</a:t>
            </a:r>
          </a:p>
          <a:p>
            <a:pPr lvl="0" rtl="0" algn="ctr">
              <a:spcBef>
                <a:spcPts val="0"/>
              </a:spcBef>
              <a:buNone/>
            </a:pPr>
            <a:r>
              <a:rPr lang="en" sz="1200">
                <a:solidFill>
                  <a:schemeClr val="accent4"/>
                </a:solidFill>
                <a:latin typeface="Open Sans Light"/>
                <a:ea typeface="Open Sans Light"/>
                <a:cs typeface="Open Sans Light"/>
                <a:sym typeface="Open Sans Light"/>
              </a:rPr>
              <a:t>57.0secs</a:t>
            </a:r>
          </a:p>
          <a:p>
            <a:pPr lvl="0" rtl="0" algn="ctr">
              <a:spcBef>
                <a:spcPts val="0"/>
              </a:spcBef>
              <a:buNone/>
            </a:pPr>
            <a:r>
              <a:t/>
            </a:r>
            <a:endParaRPr sz="1200">
              <a:solidFill>
                <a:schemeClr val="accent4"/>
              </a:solidFill>
              <a:latin typeface="Open Sans Light"/>
              <a:ea typeface="Open Sans Light"/>
              <a:cs typeface="Open Sans Light"/>
              <a:sym typeface="Open Sans Light"/>
            </a:endParaRPr>
          </a:p>
          <a:p>
            <a:pPr lvl="0" rtl="0" algn="ctr">
              <a:spcBef>
                <a:spcPts val="0"/>
              </a:spcBef>
              <a:buNone/>
            </a:pPr>
            <a:r>
              <a:rPr lang="en" sz="1200">
                <a:solidFill>
                  <a:schemeClr val="accent4"/>
                </a:solidFill>
                <a:latin typeface="Open Sans Light"/>
                <a:ea typeface="Open Sans Light"/>
                <a:cs typeface="Open Sans Light"/>
                <a:sym typeface="Open Sans Light"/>
              </a:rPr>
              <a:t>Class. Time</a:t>
            </a:r>
          </a:p>
          <a:p>
            <a:pPr lvl="0" rtl="0" algn="ctr">
              <a:spcBef>
                <a:spcPts val="0"/>
              </a:spcBef>
              <a:buNone/>
            </a:pPr>
            <a:r>
              <a:rPr lang="en" sz="1200">
                <a:solidFill>
                  <a:schemeClr val="accent4"/>
                </a:solidFill>
                <a:latin typeface="Open Sans Light"/>
                <a:ea typeface="Open Sans Light"/>
                <a:cs typeface="Open Sans Light"/>
                <a:sym typeface="Open Sans Light"/>
              </a:rPr>
              <a:t>5.89 secs</a:t>
            </a:r>
          </a:p>
        </p:txBody>
      </p:sp>
      <p:sp>
        <p:nvSpPr>
          <p:cNvPr id="146" name="Shape 146"/>
          <p:cNvSpPr/>
          <p:nvPr/>
        </p:nvSpPr>
        <p:spPr>
          <a:xfrm>
            <a:off x="3286488"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47" name="Shape 147"/>
          <p:cNvSpPr txBox="1"/>
          <p:nvPr/>
        </p:nvSpPr>
        <p:spPr>
          <a:xfrm>
            <a:off x="3399588"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SVM</a:t>
            </a:r>
            <a:br>
              <a:rPr b="1" lang="en">
                <a:solidFill>
                  <a:srgbClr val="FFFFFF"/>
                </a:solidFill>
                <a:latin typeface="Open Sans"/>
                <a:ea typeface="Open Sans"/>
                <a:cs typeface="Open Sans"/>
                <a:sym typeface="Open Sans"/>
              </a:rPr>
            </a:br>
            <a:r>
              <a:rPr b="1" lang="en">
                <a:solidFill>
                  <a:srgbClr val="FFFFFF"/>
                </a:solidFill>
                <a:latin typeface="Open Sans"/>
                <a:ea typeface="Open Sans"/>
                <a:cs typeface="Open Sans"/>
                <a:sym typeface="Open Sans"/>
              </a:rPr>
              <a:t>(Lin.)</a:t>
            </a:r>
          </a:p>
        </p:txBody>
      </p:sp>
      <p:sp>
        <p:nvSpPr>
          <p:cNvPr id="148" name="Shape 148"/>
          <p:cNvSpPr txBox="1"/>
          <p:nvPr/>
        </p:nvSpPr>
        <p:spPr>
          <a:xfrm>
            <a:off x="3286488"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chemeClr val="accent4"/>
                </a:solidFill>
                <a:latin typeface="Open Sans Light"/>
                <a:ea typeface="Open Sans Light"/>
                <a:cs typeface="Open Sans Light"/>
                <a:sym typeface="Open Sans Light"/>
              </a:rPr>
              <a:t>CV error</a:t>
            </a:r>
          </a:p>
          <a:p>
            <a:pPr lvl="0" rtl="0" algn="ctr">
              <a:spcBef>
                <a:spcPts val="0"/>
              </a:spcBef>
              <a:buNone/>
            </a:pPr>
            <a:r>
              <a:rPr lang="en" sz="1200">
                <a:solidFill>
                  <a:schemeClr val="accent4"/>
                </a:solidFill>
                <a:latin typeface="Open Sans Light"/>
                <a:ea typeface="Open Sans Light"/>
                <a:cs typeface="Open Sans Light"/>
                <a:sym typeface="Open Sans Light"/>
              </a:rPr>
              <a:t>30.6%</a:t>
            </a:r>
          </a:p>
          <a:p>
            <a:pPr lvl="0" rtl="0" algn="ctr">
              <a:spcBef>
                <a:spcPts val="0"/>
              </a:spcBef>
              <a:buNone/>
            </a:pPr>
            <a:br>
              <a:rPr lang="en" sz="1200">
                <a:solidFill>
                  <a:schemeClr val="accent4"/>
                </a:solidFill>
                <a:latin typeface="Open Sans Light"/>
                <a:ea typeface="Open Sans Light"/>
                <a:cs typeface="Open Sans Light"/>
                <a:sym typeface="Open Sans Light"/>
              </a:rPr>
            </a:br>
            <a:r>
              <a:rPr lang="en" sz="1200">
                <a:solidFill>
                  <a:schemeClr val="accent4"/>
                </a:solidFill>
                <a:latin typeface="Open Sans Light"/>
                <a:ea typeface="Open Sans Light"/>
                <a:cs typeface="Open Sans Light"/>
                <a:sym typeface="Open Sans Light"/>
              </a:rPr>
              <a:t>Test error</a:t>
            </a:r>
          </a:p>
          <a:p>
            <a:pPr lvl="0" rtl="0" algn="ctr">
              <a:spcBef>
                <a:spcPts val="0"/>
              </a:spcBef>
              <a:buNone/>
            </a:pPr>
            <a:r>
              <a:rPr lang="en" sz="1200">
                <a:solidFill>
                  <a:schemeClr val="accent4"/>
                </a:solidFill>
                <a:latin typeface="Open Sans Light"/>
                <a:ea typeface="Open Sans Light"/>
                <a:cs typeface="Open Sans Light"/>
                <a:sym typeface="Open Sans Light"/>
              </a:rPr>
              <a:t>17.9%</a:t>
            </a:r>
          </a:p>
          <a:p>
            <a:pPr lvl="0" rtl="0" algn="ctr">
              <a:spcBef>
                <a:spcPts val="0"/>
              </a:spcBef>
              <a:buNone/>
            </a:pPr>
            <a:r>
              <a:t/>
            </a:r>
            <a:endParaRPr sz="1200">
              <a:solidFill>
                <a:schemeClr val="accent4"/>
              </a:solidFill>
              <a:latin typeface="Open Sans Light"/>
              <a:ea typeface="Open Sans Light"/>
              <a:cs typeface="Open Sans Light"/>
              <a:sym typeface="Open Sans Light"/>
            </a:endParaRPr>
          </a:p>
          <a:p>
            <a:pPr lvl="0" rtl="0" algn="ctr">
              <a:spcBef>
                <a:spcPts val="0"/>
              </a:spcBef>
              <a:buNone/>
            </a:pPr>
            <a:r>
              <a:rPr lang="en" sz="1200">
                <a:solidFill>
                  <a:schemeClr val="accent4"/>
                </a:solidFill>
                <a:latin typeface="Open Sans Light"/>
                <a:ea typeface="Open Sans Light"/>
                <a:cs typeface="Open Sans Light"/>
                <a:sym typeface="Open Sans Light"/>
              </a:rPr>
              <a:t>Train time</a:t>
            </a:r>
          </a:p>
          <a:p>
            <a:pPr lvl="0" rtl="0" algn="ctr">
              <a:spcBef>
                <a:spcPts val="0"/>
              </a:spcBef>
              <a:buNone/>
            </a:pPr>
            <a:r>
              <a:rPr lang="en" sz="1200">
                <a:solidFill>
                  <a:schemeClr val="accent4"/>
                </a:solidFill>
                <a:latin typeface="Open Sans Light"/>
                <a:ea typeface="Open Sans Light"/>
                <a:cs typeface="Open Sans Light"/>
                <a:sym typeface="Open Sans Light"/>
              </a:rPr>
              <a:t>62.3 secs</a:t>
            </a:r>
          </a:p>
          <a:p>
            <a:pPr lvl="0" rtl="0" algn="ctr">
              <a:spcBef>
                <a:spcPts val="0"/>
              </a:spcBef>
              <a:buNone/>
            </a:pPr>
            <a:r>
              <a:t/>
            </a:r>
            <a:endParaRPr sz="1200">
              <a:solidFill>
                <a:schemeClr val="accent4"/>
              </a:solidFill>
              <a:latin typeface="Open Sans Light"/>
              <a:ea typeface="Open Sans Light"/>
              <a:cs typeface="Open Sans Light"/>
              <a:sym typeface="Open Sans Light"/>
            </a:endParaRPr>
          </a:p>
          <a:p>
            <a:pPr lvl="0" rtl="0" algn="ctr">
              <a:spcBef>
                <a:spcPts val="0"/>
              </a:spcBef>
              <a:buNone/>
            </a:pPr>
            <a:r>
              <a:rPr lang="en" sz="1200">
                <a:solidFill>
                  <a:schemeClr val="accent4"/>
                </a:solidFill>
                <a:latin typeface="Open Sans Light"/>
                <a:ea typeface="Open Sans Light"/>
                <a:cs typeface="Open Sans Light"/>
                <a:sym typeface="Open Sans Light"/>
              </a:rPr>
              <a:t>Class. Time</a:t>
            </a:r>
          </a:p>
          <a:p>
            <a:pPr lvl="0" rtl="0" algn="ctr">
              <a:spcBef>
                <a:spcPts val="0"/>
              </a:spcBef>
              <a:buNone/>
            </a:pPr>
            <a:r>
              <a:rPr lang="en" sz="1200">
                <a:solidFill>
                  <a:schemeClr val="accent4"/>
                </a:solidFill>
                <a:latin typeface="Open Sans Light"/>
                <a:ea typeface="Open Sans Light"/>
                <a:cs typeface="Open Sans Light"/>
                <a:sym typeface="Open Sans Light"/>
              </a:rPr>
              <a:t>5.9 secs</a:t>
            </a:r>
          </a:p>
        </p:txBody>
      </p:sp>
      <p:sp>
        <p:nvSpPr>
          <p:cNvPr id="149" name="Shape 149"/>
          <p:cNvSpPr/>
          <p:nvPr/>
        </p:nvSpPr>
        <p:spPr>
          <a:xfrm>
            <a:off x="4737013"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50" name="Shape 150"/>
          <p:cNvSpPr txBox="1"/>
          <p:nvPr/>
        </p:nvSpPr>
        <p:spPr>
          <a:xfrm>
            <a:off x="4850113"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LOG</a:t>
            </a:r>
          </a:p>
        </p:txBody>
      </p:sp>
      <p:sp>
        <p:nvSpPr>
          <p:cNvPr id="151" name="Shape 151"/>
          <p:cNvSpPr txBox="1"/>
          <p:nvPr/>
        </p:nvSpPr>
        <p:spPr>
          <a:xfrm>
            <a:off x="4737013"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chemeClr val="accent1"/>
                </a:solidFill>
                <a:latin typeface="Open Sans Light"/>
                <a:ea typeface="Open Sans Light"/>
                <a:cs typeface="Open Sans Light"/>
                <a:sym typeface="Open Sans Light"/>
              </a:rPr>
              <a:t>CV error</a:t>
            </a:r>
          </a:p>
          <a:p>
            <a:pPr lvl="0" rtl="0" algn="ctr">
              <a:spcBef>
                <a:spcPts val="0"/>
              </a:spcBef>
              <a:buNone/>
            </a:pPr>
            <a:r>
              <a:rPr lang="en" sz="1200">
                <a:solidFill>
                  <a:schemeClr val="accent1"/>
                </a:solidFill>
                <a:latin typeface="Open Sans Light"/>
                <a:ea typeface="Open Sans Light"/>
                <a:cs typeface="Open Sans Light"/>
                <a:sym typeface="Open Sans Light"/>
              </a:rPr>
              <a:t>27.3%</a:t>
            </a:r>
          </a:p>
          <a:p>
            <a:pPr lvl="0" rtl="0" algn="ctr">
              <a:spcBef>
                <a:spcPts val="0"/>
              </a:spcBef>
              <a:buNone/>
            </a:pPr>
            <a:br>
              <a:rPr lang="en" sz="1200">
                <a:solidFill>
                  <a:srgbClr val="FF0000"/>
                </a:solidFill>
                <a:latin typeface="Open Sans Light"/>
                <a:ea typeface="Open Sans Light"/>
                <a:cs typeface="Open Sans Light"/>
                <a:sym typeface="Open Sans Light"/>
              </a:rPr>
            </a:br>
            <a:r>
              <a:rPr lang="en" sz="1200">
                <a:solidFill>
                  <a:schemeClr val="accent1"/>
                </a:solidFill>
                <a:latin typeface="Open Sans Light"/>
                <a:ea typeface="Open Sans Light"/>
                <a:cs typeface="Open Sans Light"/>
                <a:sym typeface="Open Sans Light"/>
              </a:rPr>
              <a:t>Test error</a:t>
            </a:r>
          </a:p>
          <a:p>
            <a:pPr lvl="0" rtl="0" algn="ctr">
              <a:spcBef>
                <a:spcPts val="0"/>
              </a:spcBef>
              <a:buNone/>
            </a:pPr>
            <a:r>
              <a:rPr lang="en" sz="1200">
                <a:solidFill>
                  <a:schemeClr val="accent1"/>
                </a:solidFill>
                <a:latin typeface="Open Sans Light"/>
                <a:ea typeface="Open Sans Light"/>
                <a:cs typeface="Open Sans Light"/>
                <a:sym typeface="Open Sans Light"/>
              </a:rPr>
              <a:t>27.2%</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Train time</a:t>
            </a:r>
          </a:p>
          <a:p>
            <a:pPr lvl="0" rtl="0" algn="ctr">
              <a:spcBef>
                <a:spcPts val="0"/>
              </a:spcBef>
              <a:buNone/>
            </a:pPr>
            <a:r>
              <a:rPr lang="en" sz="1200">
                <a:solidFill>
                  <a:schemeClr val="accent1"/>
                </a:solidFill>
                <a:latin typeface="Open Sans Light"/>
                <a:ea typeface="Open Sans Light"/>
                <a:cs typeface="Open Sans Light"/>
                <a:sym typeface="Open Sans Light"/>
              </a:rPr>
              <a:t>190.9 secs</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Class. Time</a:t>
            </a:r>
          </a:p>
          <a:p>
            <a:pPr lvl="0" rtl="0" algn="ctr">
              <a:spcBef>
                <a:spcPts val="0"/>
              </a:spcBef>
              <a:buNone/>
            </a:pPr>
            <a:r>
              <a:rPr lang="en" sz="1200">
                <a:solidFill>
                  <a:schemeClr val="accent1"/>
                </a:solidFill>
                <a:latin typeface="Open Sans Light"/>
                <a:ea typeface="Open Sans Light"/>
                <a:cs typeface="Open Sans Light"/>
                <a:sym typeface="Open Sans Light"/>
              </a:rPr>
              <a:t>3.1 secs</a:t>
            </a:r>
          </a:p>
        </p:txBody>
      </p:sp>
      <p:sp>
        <p:nvSpPr>
          <p:cNvPr id="152" name="Shape 152"/>
          <p:cNvSpPr/>
          <p:nvPr/>
        </p:nvSpPr>
        <p:spPr>
          <a:xfrm>
            <a:off x="6187538"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53" name="Shape 153"/>
          <p:cNvSpPr txBox="1"/>
          <p:nvPr/>
        </p:nvSpPr>
        <p:spPr>
          <a:xfrm>
            <a:off x="6300638"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XGB</a:t>
            </a:r>
          </a:p>
        </p:txBody>
      </p:sp>
      <p:sp>
        <p:nvSpPr>
          <p:cNvPr id="154" name="Shape 154"/>
          <p:cNvSpPr txBox="1"/>
          <p:nvPr/>
        </p:nvSpPr>
        <p:spPr>
          <a:xfrm>
            <a:off x="6187538"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chemeClr val="accent1"/>
                </a:solidFill>
                <a:latin typeface="Open Sans Light"/>
                <a:ea typeface="Open Sans Light"/>
                <a:cs typeface="Open Sans Light"/>
                <a:sym typeface="Open Sans Light"/>
              </a:rPr>
              <a:t>CV error</a:t>
            </a:r>
          </a:p>
          <a:p>
            <a:pPr lvl="0" rtl="0" algn="ctr">
              <a:spcBef>
                <a:spcPts val="0"/>
              </a:spcBef>
              <a:buNone/>
            </a:pPr>
            <a:r>
              <a:rPr lang="en" sz="1200">
                <a:solidFill>
                  <a:schemeClr val="accent1"/>
                </a:solidFill>
                <a:latin typeface="Open Sans Light"/>
                <a:ea typeface="Open Sans Light"/>
                <a:cs typeface="Open Sans Light"/>
                <a:sym typeface="Open Sans Light"/>
              </a:rPr>
              <a:t>20.1%</a:t>
            </a:r>
          </a:p>
          <a:p>
            <a:pPr lvl="0" rtl="0" algn="ctr">
              <a:spcBef>
                <a:spcPts val="0"/>
              </a:spcBef>
              <a:buNone/>
            </a:pPr>
            <a:br>
              <a:rPr lang="en" sz="1200">
                <a:solidFill>
                  <a:srgbClr val="FF0000"/>
                </a:solidFill>
                <a:latin typeface="Open Sans Light"/>
                <a:ea typeface="Open Sans Light"/>
                <a:cs typeface="Open Sans Light"/>
                <a:sym typeface="Open Sans Light"/>
              </a:rPr>
            </a:br>
            <a:r>
              <a:rPr lang="en" sz="1200">
                <a:solidFill>
                  <a:schemeClr val="accent1"/>
                </a:solidFill>
                <a:latin typeface="Open Sans Light"/>
                <a:ea typeface="Open Sans Light"/>
                <a:cs typeface="Open Sans Light"/>
                <a:sym typeface="Open Sans Light"/>
              </a:rPr>
              <a:t>Test error</a:t>
            </a:r>
          </a:p>
          <a:p>
            <a:pPr lvl="0" rtl="0" algn="ctr">
              <a:spcBef>
                <a:spcPts val="0"/>
              </a:spcBef>
              <a:buNone/>
            </a:pPr>
            <a:r>
              <a:rPr lang="en" sz="1200">
                <a:solidFill>
                  <a:schemeClr val="accent1"/>
                </a:solidFill>
                <a:latin typeface="Open Sans Light"/>
                <a:ea typeface="Open Sans Light"/>
                <a:cs typeface="Open Sans Light"/>
                <a:sym typeface="Open Sans Light"/>
              </a:rPr>
              <a:t>17.6%</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Train time</a:t>
            </a:r>
          </a:p>
          <a:p>
            <a:pPr lvl="0" rtl="0" algn="ctr">
              <a:spcBef>
                <a:spcPts val="0"/>
              </a:spcBef>
              <a:buNone/>
            </a:pPr>
            <a:r>
              <a:rPr lang="en" sz="1200">
                <a:solidFill>
                  <a:schemeClr val="accent1"/>
                </a:solidFill>
                <a:latin typeface="Open Sans Light"/>
                <a:ea typeface="Open Sans Light"/>
                <a:cs typeface="Open Sans Light"/>
                <a:sym typeface="Open Sans Light"/>
              </a:rPr>
              <a:t>245.6 secs</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Class. Time</a:t>
            </a:r>
          </a:p>
          <a:p>
            <a:pPr lvl="0" rtl="0" algn="ctr">
              <a:spcBef>
                <a:spcPts val="0"/>
              </a:spcBef>
              <a:buNone/>
            </a:pPr>
            <a:r>
              <a:rPr lang="en" sz="1200">
                <a:solidFill>
                  <a:schemeClr val="accent1"/>
                </a:solidFill>
                <a:latin typeface="Open Sans Light"/>
                <a:ea typeface="Open Sans Light"/>
                <a:cs typeface="Open Sans Light"/>
                <a:sym typeface="Open Sans Light"/>
              </a:rPr>
              <a:t>1.0 secs</a:t>
            </a:r>
          </a:p>
        </p:txBody>
      </p:sp>
      <p:sp>
        <p:nvSpPr>
          <p:cNvPr id="155" name="Shape 155"/>
          <p:cNvSpPr/>
          <p:nvPr/>
        </p:nvSpPr>
        <p:spPr>
          <a:xfrm>
            <a:off x="7638063"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56" name="Shape 156"/>
          <p:cNvSpPr txBox="1"/>
          <p:nvPr/>
        </p:nvSpPr>
        <p:spPr>
          <a:xfrm>
            <a:off x="7751163"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RF</a:t>
            </a:r>
          </a:p>
        </p:txBody>
      </p:sp>
      <p:sp>
        <p:nvSpPr>
          <p:cNvPr id="157" name="Shape 157"/>
          <p:cNvSpPr txBox="1"/>
          <p:nvPr/>
        </p:nvSpPr>
        <p:spPr>
          <a:xfrm>
            <a:off x="7638063"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chemeClr val="accent1"/>
                </a:solidFill>
                <a:latin typeface="Open Sans Light"/>
                <a:ea typeface="Open Sans Light"/>
                <a:cs typeface="Open Sans Light"/>
                <a:sym typeface="Open Sans Light"/>
              </a:rPr>
              <a:t>CV error</a:t>
            </a:r>
          </a:p>
          <a:p>
            <a:pPr lvl="0" rtl="0" algn="ctr">
              <a:spcBef>
                <a:spcPts val="0"/>
              </a:spcBef>
              <a:buNone/>
            </a:pPr>
            <a:r>
              <a:rPr lang="en" sz="1200">
                <a:solidFill>
                  <a:schemeClr val="accent1"/>
                </a:solidFill>
                <a:latin typeface="Open Sans Light"/>
                <a:ea typeface="Open Sans Light"/>
                <a:cs typeface="Open Sans Light"/>
                <a:sym typeface="Open Sans Light"/>
              </a:rPr>
              <a:t>24.8%</a:t>
            </a:r>
          </a:p>
          <a:p>
            <a:pPr lvl="0" rtl="0" algn="ctr">
              <a:spcBef>
                <a:spcPts val="0"/>
              </a:spcBef>
              <a:buNone/>
            </a:pPr>
            <a:br>
              <a:rPr lang="en" sz="1200">
                <a:solidFill>
                  <a:schemeClr val="accent1"/>
                </a:solidFill>
                <a:latin typeface="Open Sans Light"/>
                <a:ea typeface="Open Sans Light"/>
                <a:cs typeface="Open Sans Light"/>
                <a:sym typeface="Open Sans Light"/>
              </a:rPr>
            </a:br>
            <a:r>
              <a:rPr lang="en" sz="1200">
                <a:solidFill>
                  <a:schemeClr val="accent1"/>
                </a:solidFill>
                <a:latin typeface="Open Sans Light"/>
                <a:ea typeface="Open Sans Light"/>
                <a:cs typeface="Open Sans Light"/>
                <a:sym typeface="Open Sans Light"/>
              </a:rPr>
              <a:t>Test error</a:t>
            </a:r>
          </a:p>
          <a:p>
            <a:pPr lvl="0" rtl="0" algn="ctr">
              <a:spcBef>
                <a:spcPts val="0"/>
              </a:spcBef>
              <a:buNone/>
            </a:pPr>
            <a:r>
              <a:rPr lang="en" sz="1200">
                <a:solidFill>
                  <a:schemeClr val="accent1"/>
                </a:solidFill>
                <a:latin typeface="Open Sans Light"/>
                <a:ea typeface="Open Sans Light"/>
                <a:cs typeface="Open Sans Light"/>
                <a:sym typeface="Open Sans Light"/>
              </a:rPr>
              <a:t>25.0%</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Train time</a:t>
            </a:r>
          </a:p>
          <a:p>
            <a:pPr lvl="0" rtl="0" algn="ctr">
              <a:spcBef>
                <a:spcPts val="0"/>
              </a:spcBef>
              <a:buNone/>
            </a:pPr>
            <a:r>
              <a:rPr lang="en" sz="1200">
                <a:solidFill>
                  <a:schemeClr val="accent1"/>
                </a:solidFill>
                <a:latin typeface="Open Sans Light"/>
                <a:ea typeface="Open Sans Light"/>
                <a:cs typeface="Open Sans Light"/>
                <a:sym typeface="Open Sans Light"/>
              </a:rPr>
              <a:t>235.6 secs</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Class. Time</a:t>
            </a:r>
          </a:p>
          <a:p>
            <a:pPr lvl="0" rtl="0" algn="ctr">
              <a:spcBef>
                <a:spcPts val="0"/>
              </a:spcBef>
              <a:buNone/>
            </a:pPr>
            <a:r>
              <a:rPr lang="en" sz="1200">
                <a:solidFill>
                  <a:schemeClr val="accent1"/>
                </a:solidFill>
                <a:latin typeface="Open Sans Light"/>
                <a:ea typeface="Open Sans Light"/>
                <a:cs typeface="Open Sans Light"/>
                <a:sym typeface="Open Sans Light"/>
              </a:rPr>
              <a:t>0.27 secs</a:t>
            </a:r>
          </a:p>
        </p:txBody>
      </p:sp>
      <p:sp>
        <p:nvSpPr>
          <p:cNvPr id="158" name="Shape 158"/>
          <p:cNvSpPr/>
          <p:nvPr/>
        </p:nvSpPr>
        <p:spPr>
          <a:xfrm>
            <a:off x="220450" y="1017725"/>
            <a:ext cx="1450500" cy="3850500"/>
          </a:xfrm>
          <a:prstGeom prst="roundRect">
            <a:avLst>
              <a:gd fmla="val 16667" name="adj"/>
            </a:avLst>
          </a:prstGeom>
          <a:noFill/>
          <a:ln cap="flat" cmpd="sng" w="38100">
            <a:solidFill>
              <a:srgbClr val="0099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Model Comparison - HOG</a:t>
            </a:r>
          </a:p>
        </p:txBody>
      </p:sp>
      <p:sp>
        <p:nvSpPr>
          <p:cNvPr id="164" name="Shape 164"/>
          <p:cNvSpPr/>
          <p:nvPr/>
        </p:nvSpPr>
        <p:spPr>
          <a:xfrm>
            <a:off x="385438"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65" name="Shape 165"/>
          <p:cNvSpPr txBox="1"/>
          <p:nvPr/>
        </p:nvSpPr>
        <p:spPr>
          <a:xfrm>
            <a:off x="498538"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GBM</a:t>
            </a:r>
          </a:p>
        </p:txBody>
      </p:sp>
      <p:sp>
        <p:nvSpPr>
          <p:cNvPr id="166" name="Shape 166"/>
          <p:cNvSpPr txBox="1"/>
          <p:nvPr/>
        </p:nvSpPr>
        <p:spPr>
          <a:xfrm>
            <a:off x="385438"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E6FF00"/>
                </a:solidFill>
                <a:latin typeface="Open Sans Light"/>
                <a:ea typeface="Open Sans Light"/>
                <a:cs typeface="Open Sans Light"/>
                <a:sym typeface="Open Sans Light"/>
              </a:rPr>
              <a:t>CV error</a:t>
            </a:r>
          </a:p>
          <a:p>
            <a:pPr lvl="0" rtl="0" algn="ctr">
              <a:spcBef>
                <a:spcPts val="0"/>
              </a:spcBef>
              <a:buNone/>
            </a:pPr>
            <a:r>
              <a:rPr lang="en" sz="1200">
                <a:solidFill>
                  <a:srgbClr val="E6FF00"/>
                </a:solidFill>
                <a:latin typeface="Open Sans Light"/>
                <a:ea typeface="Open Sans Light"/>
                <a:cs typeface="Open Sans Light"/>
                <a:sym typeface="Open Sans Light"/>
              </a:rPr>
              <a:t>24.1%</a:t>
            </a:r>
          </a:p>
          <a:p>
            <a:pPr lvl="0" rtl="0" algn="ctr">
              <a:spcBef>
                <a:spcPts val="0"/>
              </a:spcBef>
              <a:buNone/>
            </a:pPr>
            <a:br>
              <a:rPr lang="en" sz="1200">
                <a:solidFill>
                  <a:srgbClr val="FF0000"/>
                </a:solidFill>
                <a:latin typeface="Open Sans Light"/>
                <a:ea typeface="Open Sans Light"/>
                <a:cs typeface="Open Sans Light"/>
                <a:sym typeface="Open Sans Light"/>
              </a:rPr>
            </a:br>
            <a:r>
              <a:rPr lang="en" sz="1200">
                <a:solidFill>
                  <a:srgbClr val="00FF66"/>
                </a:solidFill>
                <a:latin typeface="Open Sans Light"/>
                <a:ea typeface="Open Sans Light"/>
                <a:cs typeface="Open Sans Light"/>
                <a:sym typeface="Open Sans Light"/>
              </a:rPr>
              <a:t>Test error</a:t>
            </a:r>
          </a:p>
          <a:p>
            <a:pPr lvl="0" rtl="0" algn="ctr">
              <a:spcBef>
                <a:spcPts val="0"/>
              </a:spcBef>
              <a:buNone/>
            </a:pPr>
            <a:r>
              <a:rPr lang="en" sz="1200">
                <a:solidFill>
                  <a:srgbClr val="00FF66"/>
                </a:solidFill>
                <a:latin typeface="Open Sans Light"/>
                <a:ea typeface="Open Sans Light"/>
                <a:cs typeface="Open Sans Light"/>
                <a:sym typeface="Open Sans Light"/>
              </a:rPr>
              <a:t>26.4%</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16.7 secs</a:t>
            </a:r>
          </a:p>
          <a:p>
            <a:pPr lvl="0" rtl="0" algn="ctr">
              <a:spcBef>
                <a:spcPts val="0"/>
              </a:spcBef>
              <a:buNone/>
            </a:pPr>
            <a:r>
              <a:t/>
            </a:r>
            <a:endParaRPr sz="1200">
              <a:solidFill>
                <a:srgbClr val="00FF66"/>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0.9 </a:t>
            </a:r>
            <a:r>
              <a:rPr lang="en" sz="1200">
                <a:solidFill>
                  <a:srgbClr val="00FF66"/>
                </a:solidFill>
                <a:latin typeface="Open Sans Light"/>
                <a:ea typeface="Open Sans Light"/>
                <a:cs typeface="Open Sans Light"/>
                <a:sym typeface="Open Sans Light"/>
              </a:rPr>
              <a:t>secs</a:t>
            </a:r>
          </a:p>
        </p:txBody>
      </p:sp>
      <p:sp>
        <p:nvSpPr>
          <p:cNvPr id="167" name="Shape 167"/>
          <p:cNvSpPr/>
          <p:nvPr/>
        </p:nvSpPr>
        <p:spPr>
          <a:xfrm>
            <a:off x="1835963"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68" name="Shape 168"/>
          <p:cNvSpPr txBox="1"/>
          <p:nvPr/>
        </p:nvSpPr>
        <p:spPr>
          <a:xfrm>
            <a:off x="1949063"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SVM</a:t>
            </a:r>
          </a:p>
          <a:p>
            <a:pPr lvl="0" rtl="0" algn="ctr">
              <a:spcBef>
                <a:spcPts val="0"/>
              </a:spcBef>
              <a:buNone/>
            </a:pPr>
            <a:r>
              <a:rPr b="1" lang="en">
                <a:solidFill>
                  <a:srgbClr val="FFFFFF"/>
                </a:solidFill>
                <a:latin typeface="Open Sans"/>
                <a:ea typeface="Open Sans"/>
                <a:cs typeface="Open Sans"/>
                <a:sym typeface="Open Sans"/>
              </a:rPr>
              <a:t>(RBF)</a:t>
            </a:r>
          </a:p>
        </p:txBody>
      </p:sp>
      <p:sp>
        <p:nvSpPr>
          <p:cNvPr id="169" name="Shape 169"/>
          <p:cNvSpPr txBox="1"/>
          <p:nvPr/>
        </p:nvSpPr>
        <p:spPr>
          <a:xfrm>
            <a:off x="1835963"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FF1A00"/>
                </a:solidFill>
                <a:latin typeface="Open Sans Light"/>
                <a:ea typeface="Open Sans Light"/>
                <a:cs typeface="Open Sans Light"/>
                <a:sym typeface="Open Sans Light"/>
              </a:rPr>
              <a:t>CV error</a:t>
            </a:r>
          </a:p>
          <a:p>
            <a:pPr lvl="0" rtl="0" algn="ctr">
              <a:spcBef>
                <a:spcPts val="0"/>
              </a:spcBef>
              <a:buNone/>
            </a:pPr>
            <a:r>
              <a:rPr lang="en" sz="1200">
                <a:solidFill>
                  <a:srgbClr val="FF1A00"/>
                </a:solidFill>
                <a:latin typeface="Open Sans Light"/>
                <a:ea typeface="Open Sans Light"/>
                <a:cs typeface="Open Sans Light"/>
                <a:sym typeface="Open Sans Light"/>
              </a:rPr>
              <a:t>21.5%</a:t>
            </a:r>
          </a:p>
          <a:p>
            <a:pPr lvl="0" rtl="0" algn="ctr">
              <a:spcBef>
                <a:spcPts val="0"/>
              </a:spcBef>
              <a:buNone/>
            </a:pPr>
            <a:br>
              <a:rPr lang="en" sz="1200">
                <a:solidFill>
                  <a:schemeClr val="accent1"/>
                </a:solidFill>
                <a:latin typeface="Open Sans Light"/>
                <a:ea typeface="Open Sans Light"/>
                <a:cs typeface="Open Sans Light"/>
                <a:sym typeface="Open Sans Light"/>
              </a:rPr>
            </a:br>
            <a:r>
              <a:rPr lang="en" sz="1200">
                <a:solidFill>
                  <a:srgbClr val="E6FF00"/>
                </a:solidFill>
                <a:latin typeface="Open Sans Light"/>
                <a:ea typeface="Open Sans Light"/>
                <a:cs typeface="Open Sans Light"/>
                <a:sym typeface="Open Sans Light"/>
              </a:rPr>
              <a:t>Test error</a:t>
            </a:r>
          </a:p>
          <a:p>
            <a:pPr lvl="0" rtl="0" algn="ctr">
              <a:spcBef>
                <a:spcPts val="0"/>
              </a:spcBef>
              <a:buNone/>
            </a:pPr>
            <a:r>
              <a:rPr lang="en" sz="1200">
                <a:solidFill>
                  <a:srgbClr val="E6FF00"/>
                </a:solidFill>
                <a:latin typeface="Open Sans Light"/>
                <a:ea typeface="Open Sans Light"/>
                <a:cs typeface="Open Sans Light"/>
                <a:sym typeface="Open Sans Light"/>
              </a:rPr>
              <a:t>20.0%</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1.4 secs</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0.15 secs</a:t>
            </a:r>
          </a:p>
        </p:txBody>
      </p:sp>
      <p:sp>
        <p:nvSpPr>
          <p:cNvPr id="170" name="Shape 170"/>
          <p:cNvSpPr/>
          <p:nvPr/>
        </p:nvSpPr>
        <p:spPr>
          <a:xfrm>
            <a:off x="3286488"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71" name="Shape 171"/>
          <p:cNvSpPr txBox="1"/>
          <p:nvPr/>
        </p:nvSpPr>
        <p:spPr>
          <a:xfrm>
            <a:off x="3399588"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SVM</a:t>
            </a:r>
            <a:br>
              <a:rPr b="1" lang="en">
                <a:solidFill>
                  <a:srgbClr val="FFFFFF"/>
                </a:solidFill>
                <a:latin typeface="Open Sans"/>
                <a:ea typeface="Open Sans"/>
                <a:cs typeface="Open Sans"/>
                <a:sym typeface="Open Sans"/>
              </a:rPr>
            </a:br>
            <a:r>
              <a:rPr b="1" lang="en">
                <a:solidFill>
                  <a:srgbClr val="FFFFFF"/>
                </a:solidFill>
                <a:latin typeface="Open Sans"/>
                <a:ea typeface="Open Sans"/>
                <a:cs typeface="Open Sans"/>
                <a:sym typeface="Open Sans"/>
              </a:rPr>
              <a:t>(Lin.)</a:t>
            </a:r>
          </a:p>
        </p:txBody>
      </p:sp>
      <p:sp>
        <p:nvSpPr>
          <p:cNvPr id="172" name="Shape 172"/>
          <p:cNvSpPr txBox="1"/>
          <p:nvPr/>
        </p:nvSpPr>
        <p:spPr>
          <a:xfrm>
            <a:off x="3286488"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E6FF00"/>
                </a:solidFill>
                <a:latin typeface="Open Sans Light"/>
                <a:ea typeface="Open Sans Light"/>
                <a:cs typeface="Open Sans Light"/>
                <a:sym typeface="Open Sans Light"/>
              </a:rPr>
              <a:t>CV error</a:t>
            </a:r>
          </a:p>
          <a:p>
            <a:pPr lvl="0" rtl="0" algn="ctr">
              <a:spcBef>
                <a:spcPts val="0"/>
              </a:spcBef>
              <a:buNone/>
            </a:pPr>
            <a:r>
              <a:rPr lang="en" sz="1200">
                <a:solidFill>
                  <a:srgbClr val="E6FF00"/>
                </a:solidFill>
                <a:latin typeface="Open Sans Light"/>
                <a:ea typeface="Open Sans Light"/>
                <a:cs typeface="Open Sans Light"/>
                <a:sym typeface="Open Sans Light"/>
              </a:rPr>
              <a:t>31.2%</a:t>
            </a:r>
          </a:p>
          <a:p>
            <a:pPr lvl="0" rtl="0" algn="ctr">
              <a:spcBef>
                <a:spcPts val="0"/>
              </a:spcBef>
              <a:buNone/>
            </a:pPr>
            <a:br>
              <a:rPr lang="en" sz="1200">
                <a:solidFill>
                  <a:schemeClr val="accent4"/>
                </a:solidFill>
                <a:latin typeface="Open Sans Light"/>
                <a:ea typeface="Open Sans Light"/>
                <a:cs typeface="Open Sans Light"/>
                <a:sym typeface="Open Sans Light"/>
              </a:rPr>
            </a:br>
            <a:r>
              <a:rPr lang="en" sz="1200">
                <a:solidFill>
                  <a:srgbClr val="FF1A00"/>
                </a:solidFill>
                <a:latin typeface="Open Sans Light"/>
                <a:ea typeface="Open Sans Light"/>
                <a:cs typeface="Open Sans Light"/>
                <a:sym typeface="Open Sans Light"/>
              </a:rPr>
              <a:t>Test error</a:t>
            </a:r>
          </a:p>
          <a:p>
            <a:pPr lvl="0" rtl="0" algn="ctr">
              <a:spcBef>
                <a:spcPts val="0"/>
              </a:spcBef>
              <a:buNone/>
            </a:pPr>
            <a:r>
              <a:rPr lang="en" sz="1200">
                <a:solidFill>
                  <a:srgbClr val="FF1A00"/>
                </a:solidFill>
                <a:latin typeface="Open Sans Light"/>
                <a:ea typeface="Open Sans Light"/>
                <a:cs typeface="Open Sans Light"/>
                <a:sym typeface="Open Sans Light"/>
              </a:rPr>
              <a:t>29.6%</a:t>
            </a:r>
          </a:p>
          <a:p>
            <a:pPr lvl="0" rtl="0" algn="ctr">
              <a:spcBef>
                <a:spcPts val="0"/>
              </a:spcBef>
              <a:buNone/>
            </a:pPr>
            <a:r>
              <a:t/>
            </a:r>
            <a:endParaRPr sz="1200">
              <a:solidFill>
                <a:schemeClr val="accent4"/>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1.1 secs</a:t>
            </a:r>
          </a:p>
          <a:p>
            <a:pPr lvl="0" rtl="0" algn="ctr">
              <a:spcBef>
                <a:spcPts val="0"/>
              </a:spcBef>
              <a:buNone/>
            </a:pPr>
            <a:r>
              <a:t/>
            </a:r>
            <a:endParaRPr sz="1200">
              <a:solidFill>
                <a:srgbClr val="00FF66"/>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0.1 secs</a:t>
            </a:r>
          </a:p>
        </p:txBody>
      </p:sp>
      <p:sp>
        <p:nvSpPr>
          <p:cNvPr id="173" name="Shape 173"/>
          <p:cNvSpPr/>
          <p:nvPr/>
        </p:nvSpPr>
        <p:spPr>
          <a:xfrm>
            <a:off x="4737013"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74" name="Shape 174"/>
          <p:cNvSpPr txBox="1"/>
          <p:nvPr/>
        </p:nvSpPr>
        <p:spPr>
          <a:xfrm>
            <a:off x="4850113"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LOG</a:t>
            </a:r>
          </a:p>
        </p:txBody>
      </p:sp>
      <p:sp>
        <p:nvSpPr>
          <p:cNvPr id="175" name="Shape 175"/>
          <p:cNvSpPr txBox="1"/>
          <p:nvPr/>
        </p:nvSpPr>
        <p:spPr>
          <a:xfrm>
            <a:off x="4737013"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00FF66"/>
                </a:solidFill>
                <a:latin typeface="Open Sans Light"/>
                <a:ea typeface="Open Sans Light"/>
                <a:cs typeface="Open Sans Light"/>
                <a:sym typeface="Open Sans Light"/>
              </a:rPr>
              <a:t>CV error</a:t>
            </a:r>
          </a:p>
          <a:p>
            <a:pPr lvl="0" rtl="0" algn="ctr">
              <a:spcBef>
                <a:spcPts val="0"/>
              </a:spcBef>
              <a:buNone/>
            </a:pPr>
            <a:r>
              <a:rPr lang="en" sz="1200">
                <a:solidFill>
                  <a:srgbClr val="00FF66"/>
                </a:solidFill>
                <a:latin typeface="Open Sans Light"/>
                <a:ea typeface="Open Sans Light"/>
                <a:cs typeface="Open Sans Light"/>
                <a:sym typeface="Open Sans Light"/>
              </a:rPr>
              <a:t>21.9%</a:t>
            </a:r>
          </a:p>
          <a:p>
            <a:pPr lvl="0" rtl="0" algn="ctr">
              <a:spcBef>
                <a:spcPts val="0"/>
              </a:spcBef>
              <a:buNone/>
            </a:pPr>
            <a:br>
              <a:rPr lang="en" sz="1200">
                <a:solidFill>
                  <a:schemeClr val="accent1"/>
                </a:solidFill>
                <a:latin typeface="Open Sans Light"/>
                <a:ea typeface="Open Sans Light"/>
                <a:cs typeface="Open Sans Light"/>
                <a:sym typeface="Open Sans Light"/>
              </a:rPr>
            </a:br>
            <a:r>
              <a:rPr lang="en" sz="1200">
                <a:solidFill>
                  <a:srgbClr val="00FF66"/>
                </a:solidFill>
                <a:latin typeface="Open Sans Light"/>
                <a:ea typeface="Open Sans Light"/>
                <a:cs typeface="Open Sans Light"/>
                <a:sym typeface="Open Sans Light"/>
              </a:rPr>
              <a:t>Test error</a:t>
            </a:r>
          </a:p>
          <a:p>
            <a:pPr lvl="0" rtl="0" algn="ctr">
              <a:spcBef>
                <a:spcPts val="0"/>
              </a:spcBef>
              <a:buNone/>
            </a:pPr>
            <a:r>
              <a:rPr lang="en" sz="1200">
                <a:solidFill>
                  <a:srgbClr val="00FF66"/>
                </a:solidFill>
                <a:latin typeface="Open Sans Light"/>
                <a:ea typeface="Open Sans Light"/>
                <a:cs typeface="Open Sans Light"/>
                <a:sym typeface="Open Sans Light"/>
              </a:rPr>
              <a:t>22.8%</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0.6 secs</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0.01 secs</a:t>
            </a:r>
          </a:p>
        </p:txBody>
      </p:sp>
      <p:sp>
        <p:nvSpPr>
          <p:cNvPr id="176" name="Shape 176"/>
          <p:cNvSpPr/>
          <p:nvPr/>
        </p:nvSpPr>
        <p:spPr>
          <a:xfrm>
            <a:off x="6187538"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77" name="Shape 177"/>
          <p:cNvSpPr txBox="1"/>
          <p:nvPr/>
        </p:nvSpPr>
        <p:spPr>
          <a:xfrm>
            <a:off x="6300638"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XGB</a:t>
            </a:r>
          </a:p>
        </p:txBody>
      </p:sp>
      <p:sp>
        <p:nvSpPr>
          <p:cNvPr id="178" name="Shape 178"/>
          <p:cNvSpPr txBox="1"/>
          <p:nvPr/>
        </p:nvSpPr>
        <p:spPr>
          <a:xfrm>
            <a:off x="6187538"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E6FF00"/>
                </a:solidFill>
                <a:latin typeface="Open Sans Light"/>
                <a:ea typeface="Open Sans Light"/>
                <a:cs typeface="Open Sans Light"/>
                <a:sym typeface="Open Sans Light"/>
              </a:rPr>
              <a:t>CV error</a:t>
            </a:r>
          </a:p>
          <a:p>
            <a:pPr lvl="0" rtl="0" algn="ctr">
              <a:spcBef>
                <a:spcPts val="0"/>
              </a:spcBef>
              <a:buNone/>
            </a:pPr>
            <a:r>
              <a:rPr lang="en" sz="1200">
                <a:solidFill>
                  <a:srgbClr val="E6FF00"/>
                </a:solidFill>
                <a:latin typeface="Open Sans Light"/>
                <a:ea typeface="Open Sans Light"/>
                <a:cs typeface="Open Sans Light"/>
                <a:sym typeface="Open Sans Light"/>
              </a:rPr>
              <a:t>20.5%</a:t>
            </a:r>
          </a:p>
          <a:p>
            <a:pPr lvl="0" rtl="0" algn="ctr">
              <a:spcBef>
                <a:spcPts val="0"/>
              </a:spcBef>
              <a:buNone/>
            </a:pPr>
            <a:br>
              <a:rPr lang="en" sz="1200">
                <a:solidFill>
                  <a:srgbClr val="FF0000"/>
                </a:solidFill>
                <a:latin typeface="Open Sans Light"/>
                <a:ea typeface="Open Sans Light"/>
                <a:cs typeface="Open Sans Light"/>
                <a:sym typeface="Open Sans Light"/>
              </a:rPr>
            </a:br>
            <a:r>
              <a:rPr lang="en" sz="1200">
                <a:solidFill>
                  <a:srgbClr val="E6FF00"/>
                </a:solidFill>
                <a:latin typeface="Open Sans Light"/>
                <a:ea typeface="Open Sans Light"/>
                <a:cs typeface="Open Sans Light"/>
                <a:sym typeface="Open Sans Light"/>
              </a:rPr>
              <a:t>Test error</a:t>
            </a:r>
          </a:p>
          <a:p>
            <a:pPr lvl="0" rtl="0" algn="ctr">
              <a:spcBef>
                <a:spcPts val="0"/>
              </a:spcBef>
              <a:buNone/>
            </a:pPr>
            <a:r>
              <a:rPr lang="en" sz="1200">
                <a:solidFill>
                  <a:srgbClr val="E6FF00"/>
                </a:solidFill>
                <a:latin typeface="Open Sans Light"/>
                <a:ea typeface="Open Sans Light"/>
                <a:cs typeface="Open Sans Light"/>
                <a:sym typeface="Open Sans Light"/>
              </a:rPr>
              <a:t>20.9%</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5.0 secs</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0.5 secs</a:t>
            </a:r>
          </a:p>
        </p:txBody>
      </p:sp>
      <p:sp>
        <p:nvSpPr>
          <p:cNvPr id="179" name="Shape 179"/>
          <p:cNvSpPr/>
          <p:nvPr/>
        </p:nvSpPr>
        <p:spPr>
          <a:xfrm>
            <a:off x="7638063"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80" name="Shape 180"/>
          <p:cNvSpPr txBox="1"/>
          <p:nvPr/>
        </p:nvSpPr>
        <p:spPr>
          <a:xfrm>
            <a:off x="7751163"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RF</a:t>
            </a:r>
          </a:p>
        </p:txBody>
      </p:sp>
      <p:sp>
        <p:nvSpPr>
          <p:cNvPr id="181" name="Shape 181"/>
          <p:cNvSpPr txBox="1"/>
          <p:nvPr/>
        </p:nvSpPr>
        <p:spPr>
          <a:xfrm>
            <a:off x="7638063"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00FF66"/>
                </a:solidFill>
                <a:latin typeface="Open Sans Light"/>
                <a:ea typeface="Open Sans Light"/>
                <a:cs typeface="Open Sans Light"/>
                <a:sym typeface="Open Sans Light"/>
              </a:rPr>
              <a:t>CV error</a:t>
            </a:r>
          </a:p>
          <a:p>
            <a:pPr lvl="0" rtl="0" algn="ctr">
              <a:spcBef>
                <a:spcPts val="0"/>
              </a:spcBef>
              <a:buNone/>
            </a:pPr>
            <a:r>
              <a:rPr lang="en" sz="1200">
                <a:solidFill>
                  <a:srgbClr val="00FF66"/>
                </a:solidFill>
                <a:latin typeface="Open Sans Light"/>
                <a:ea typeface="Open Sans Light"/>
                <a:cs typeface="Open Sans Light"/>
                <a:sym typeface="Open Sans Light"/>
              </a:rPr>
              <a:t>19.8%</a:t>
            </a:r>
          </a:p>
          <a:p>
            <a:pPr lvl="0" rtl="0" algn="ctr">
              <a:spcBef>
                <a:spcPts val="0"/>
              </a:spcBef>
              <a:buNone/>
            </a:pPr>
            <a:br>
              <a:rPr lang="en" sz="1200">
                <a:solidFill>
                  <a:schemeClr val="accent1"/>
                </a:solidFill>
                <a:latin typeface="Open Sans Light"/>
                <a:ea typeface="Open Sans Light"/>
                <a:cs typeface="Open Sans Light"/>
                <a:sym typeface="Open Sans Light"/>
              </a:rPr>
            </a:br>
            <a:r>
              <a:rPr lang="en" sz="1200">
                <a:solidFill>
                  <a:srgbClr val="E6FF00"/>
                </a:solidFill>
                <a:latin typeface="Open Sans Light"/>
                <a:ea typeface="Open Sans Light"/>
                <a:cs typeface="Open Sans Light"/>
                <a:sym typeface="Open Sans Light"/>
              </a:rPr>
              <a:t>Test error</a:t>
            </a:r>
          </a:p>
          <a:p>
            <a:pPr lvl="0" rtl="0" algn="ctr">
              <a:spcBef>
                <a:spcPts val="0"/>
              </a:spcBef>
              <a:buNone/>
            </a:pPr>
            <a:r>
              <a:rPr lang="en" sz="1200">
                <a:solidFill>
                  <a:srgbClr val="E6FF00"/>
                </a:solidFill>
                <a:latin typeface="Open Sans Light"/>
                <a:ea typeface="Open Sans Light"/>
                <a:cs typeface="Open Sans Light"/>
                <a:sym typeface="Open Sans Light"/>
              </a:rPr>
              <a:t>25.1%</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34.4 secs</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0.1 secs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Model Comparison - HOG</a:t>
            </a:r>
          </a:p>
        </p:txBody>
      </p:sp>
      <p:sp>
        <p:nvSpPr>
          <p:cNvPr id="187" name="Shape 187"/>
          <p:cNvSpPr/>
          <p:nvPr/>
        </p:nvSpPr>
        <p:spPr>
          <a:xfrm>
            <a:off x="385438"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88" name="Shape 188"/>
          <p:cNvSpPr txBox="1"/>
          <p:nvPr/>
        </p:nvSpPr>
        <p:spPr>
          <a:xfrm>
            <a:off x="498538"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GBM</a:t>
            </a:r>
          </a:p>
        </p:txBody>
      </p:sp>
      <p:sp>
        <p:nvSpPr>
          <p:cNvPr id="189" name="Shape 189"/>
          <p:cNvSpPr txBox="1"/>
          <p:nvPr/>
        </p:nvSpPr>
        <p:spPr>
          <a:xfrm>
            <a:off x="385438"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E6FF00"/>
                </a:solidFill>
                <a:latin typeface="Open Sans Light"/>
                <a:ea typeface="Open Sans Light"/>
                <a:cs typeface="Open Sans Light"/>
                <a:sym typeface="Open Sans Light"/>
              </a:rPr>
              <a:t>CV error</a:t>
            </a:r>
          </a:p>
          <a:p>
            <a:pPr lvl="0" rtl="0" algn="ctr">
              <a:spcBef>
                <a:spcPts val="0"/>
              </a:spcBef>
              <a:buNone/>
            </a:pPr>
            <a:r>
              <a:rPr lang="en" sz="1200">
                <a:solidFill>
                  <a:srgbClr val="E6FF00"/>
                </a:solidFill>
                <a:latin typeface="Open Sans Light"/>
                <a:ea typeface="Open Sans Light"/>
                <a:cs typeface="Open Sans Light"/>
                <a:sym typeface="Open Sans Light"/>
              </a:rPr>
              <a:t>24.1%</a:t>
            </a:r>
          </a:p>
          <a:p>
            <a:pPr lvl="0" rtl="0" algn="ctr">
              <a:spcBef>
                <a:spcPts val="0"/>
              </a:spcBef>
              <a:buNone/>
            </a:pPr>
            <a:br>
              <a:rPr lang="en" sz="1200">
                <a:solidFill>
                  <a:srgbClr val="FF0000"/>
                </a:solidFill>
                <a:latin typeface="Open Sans Light"/>
                <a:ea typeface="Open Sans Light"/>
                <a:cs typeface="Open Sans Light"/>
                <a:sym typeface="Open Sans Light"/>
              </a:rPr>
            </a:br>
            <a:r>
              <a:rPr lang="en" sz="1200">
                <a:solidFill>
                  <a:srgbClr val="00FF66"/>
                </a:solidFill>
                <a:latin typeface="Open Sans Light"/>
                <a:ea typeface="Open Sans Light"/>
                <a:cs typeface="Open Sans Light"/>
                <a:sym typeface="Open Sans Light"/>
              </a:rPr>
              <a:t>Test error</a:t>
            </a:r>
          </a:p>
          <a:p>
            <a:pPr lvl="0" rtl="0" algn="ctr">
              <a:spcBef>
                <a:spcPts val="0"/>
              </a:spcBef>
              <a:buNone/>
            </a:pPr>
            <a:r>
              <a:rPr lang="en" sz="1200">
                <a:solidFill>
                  <a:srgbClr val="00FF66"/>
                </a:solidFill>
                <a:latin typeface="Open Sans Light"/>
                <a:ea typeface="Open Sans Light"/>
                <a:cs typeface="Open Sans Light"/>
                <a:sym typeface="Open Sans Light"/>
              </a:rPr>
              <a:t>26.4%</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16.7 secs</a:t>
            </a:r>
          </a:p>
          <a:p>
            <a:pPr lvl="0" rtl="0" algn="ctr">
              <a:spcBef>
                <a:spcPts val="0"/>
              </a:spcBef>
              <a:buNone/>
            </a:pPr>
            <a:r>
              <a:t/>
            </a:r>
            <a:endParaRPr sz="1200">
              <a:solidFill>
                <a:srgbClr val="00FF66"/>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0.9 secs</a:t>
            </a:r>
          </a:p>
        </p:txBody>
      </p:sp>
      <p:sp>
        <p:nvSpPr>
          <p:cNvPr id="190" name="Shape 190"/>
          <p:cNvSpPr/>
          <p:nvPr/>
        </p:nvSpPr>
        <p:spPr>
          <a:xfrm>
            <a:off x="1835963"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91" name="Shape 191"/>
          <p:cNvSpPr txBox="1"/>
          <p:nvPr/>
        </p:nvSpPr>
        <p:spPr>
          <a:xfrm>
            <a:off x="1949063"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SVM</a:t>
            </a:r>
          </a:p>
          <a:p>
            <a:pPr lvl="0" rtl="0" algn="ctr">
              <a:spcBef>
                <a:spcPts val="0"/>
              </a:spcBef>
              <a:buNone/>
            </a:pPr>
            <a:r>
              <a:rPr b="1" lang="en">
                <a:solidFill>
                  <a:srgbClr val="FFFFFF"/>
                </a:solidFill>
                <a:latin typeface="Open Sans"/>
                <a:ea typeface="Open Sans"/>
                <a:cs typeface="Open Sans"/>
                <a:sym typeface="Open Sans"/>
              </a:rPr>
              <a:t>(RBF)</a:t>
            </a:r>
          </a:p>
        </p:txBody>
      </p:sp>
      <p:sp>
        <p:nvSpPr>
          <p:cNvPr id="192" name="Shape 192"/>
          <p:cNvSpPr txBox="1"/>
          <p:nvPr/>
        </p:nvSpPr>
        <p:spPr>
          <a:xfrm>
            <a:off x="1835963"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FF1A00"/>
                </a:solidFill>
                <a:latin typeface="Open Sans Light"/>
                <a:ea typeface="Open Sans Light"/>
                <a:cs typeface="Open Sans Light"/>
                <a:sym typeface="Open Sans Light"/>
              </a:rPr>
              <a:t>CV error</a:t>
            </a:r>
          </a:p>
          <a:p>
            <a:pPr lvl="0" rtl="0" algn="ctr">
              <a:spcBef>
                <a:spcPts val="0"/>
              </a:spcBef>
              <a:buNone/>
            </a:pPr>
            <a:r>
              <a:rPr lang="en" sz="1200">
                <a:solidFill>
                  <a:srgbClr val="FF1A00"/>
                </a:solidFill>
                <a:latin typeface="Open Sans Light"/>
                <a:ea typeface="Open Sans Light"/>
                <a:cs typeface="Open Sans Light"/>
                <a:sym typeface="Open Sans Light"/>
              </a:rPr>
              <a:t>21.5%</a:t>
            </a:r>
          </a:p>
          <a:p>
            <a:pPr lvl="0" rtl="0" algn="ctr">
              <a:spcBef>
                <a:spcPts val="0"/>
              </a:spcBef>
              <a:buNone/>
            </a:pPr>
            <a:br>
              <a:rPr lang="en" sz="1200">
                <a:solidFill>
                  <a:schemeClr val="accent1"/>
                </a:solidFill>
                <a:latin typeface="Open Sans Light"/>
                <a:ea typeface="Open Sans Light"/>
                <a:cs typeface="Open Sans Light"/>
                <a:sym typeface="Open Sans Light"/>
              </a:rPr>
            </a:br>
            <a:r>
              <a:rPr lang="en" sz="1200">
                <a:solidFill>
                  <a:srgbClr val="E6FF00"/>
                </a:solidFill>
                <a:latin typeface="Open Sans Light"/>
                <a:ea typeface="Open Sans Light"/>
                <a:cs typeface="Open Sans Light"/>
                <a:sym typeface="Open Sans Light"/>
              </a:rPr>
              <a:t>Test error</a:t>
            </a:r>
          </a:p>
          <a:p>
            <a:pPr lvl="0" rtl="0" algn="ctr">
              <a:spcBef>
                <a:spcPts val="0"/>
              </a:spcBef>
              <a:buNone/>
            </a:pPr>
            <a:r>
              <a:rPr lang="en" sz="1200">
                <a:solidFill>
                  <a:srgbClr val="E6FF00"/>
                </a:solidFill>
                <a:latin typeface="Open Sans Light"/>
                <a:ea typeface="Open Sans Light"/>
                <a:cs typeface="Open Sans Light"/>
                <a:sym typeface="Open Sans Light"/>
              </a:rPr>
              <a:t>20.0%</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1.4 secs</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0.15 secs</a:t>
            </a:r>
          </a:p>
        </p:txBody>
      </p:sp>
      <p:sp>
        <p:nvSpPr>
          <p:cNvPr id="193" name="Shape 193"/>
          <p:cNvSpPr/>
          <p:nvPr/>
        </p:nvSpPr>
        <p:spPr>
          <a:xfrm>
            <a:off x="3286488"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94" name="Shape 194"/>
          <p:cNvSpPr txBox="1"/>
          <p:nvPr/>
        </p:nvSpPr>
        <p:spPr>
          <a:xfrm>
            <a:off x="3399588"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SVM</a:t>
            </a:r>
            <a:br>
              <a:rPr b="1" lang="en">
                <a:solidFill>
                  <a:srgbClr val="FFFFFF"/>
                </a:solidFill>
                <a:latin typeface="Open Sans"/>
                <a:ea typeface="Open Sans"/>
                <a:cs typeface="Open Sans"/>
                <a:sym typeface="Open Sans"/>
              </a:rPr>
            </a:br>
            <a:r>
              <a:rPr b="1" lang="en">
                <a:solidFill>
                  <a:srgbClr val="FFFFFF"/>
                </a:solidFill>
                <a:latin typeface="Open Sans"/>
                <a:ea typeface="Open Sans"/>
                <a:cs typeface="Open Sans"/>
                <a:sym typeface="Open Sans"/>
              </a:rPr>
              <a:t>(Lin.)</a:t>
            </a:r>
          </a:p>
        </p:txBody>
      </p:sp>
      <p:sp>
        <p:nvSpPr>
          <p:cNvPr id="195" name="Shape 195"/>
          <p:cNvSpPr txBox="1"/>
          <p:nvPr/>
        </p:nvSpPr>
        <p:spPr>
          <a:xfrm>
            <a:off x="3286488"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E6FF00"/>
                </a:solidFill>
                <a:latin typeface="Open Sans Light"/>
                <a:ea typeface="Open Sans Light"/>
                <a:cs typeface="Open Sans Light"/>
                <a:sym typeface="Open Sans Light"/>
              </a:rPr>
              <a:t>CV error</a:t>
            </a:r>
          </a:p>
          <a:p>
            <a:pPr lvl="0" rtl="0" algn="ctr">
              <a:spcBef>
                <a:spcPts val="0"/>
              </a:spcBef>
              <a:buNone/>
            </a:pPr>
            <a:r>
              <a:rPr lang="en" sz="1200">
                <a:solidFill>
                  <a:srgbClr val="E6FF00"/>
                </a:solidFill>
                <a:latin typeface="Open Sans Light"/>
                <a:ea typeface="Open Sans Light"/>
                <a:cs typeface="Open Sans Light"/>
                <a:sym typeface="Open Sans Light"/>
              </a:rPr>
              <a:t>31.2%</a:t>
            </a:r>
          </a:p>
          <a:p>
            <a:pPr lvl="0" rtl="0" algn="ctr">
              <a:spcBef>
                <a:spcPts val="0"/>
              </a:spcBef>
              <a:buNone/>
            </a:pPr>
            <a:br>
              <a:rPr lang="en" sz="1200">
                <a:solidFill>
                  <a:schemeClr val="accent4"/>
                </a:solidFill>
                <a:latin typeface="Open Sans Light"/>
                <a:ea typeface="Open Sans Light"/>
                <a:cs typeface="Open Sans Light"/>
                <a:sym typeface="Open Sans Light"/>
              </a:rPr>
            </a:br>
            <a:r>
              <a:rPr lang="en" sz="1200">
                <a:solidFill>
                  <a:srgbClr val="FF1A00"/>
                </a:solidFill>
                <a:latin typeface="Open Sans Light"/>
                <a:ea typeface="Open Sans Light"/>
                <a:cs typeface="Open Sans Light"/>
                <a:sym typeface="Open Sans Light"/>
              </a:rPr>
              <a:t>Test error</a:t>
            </a:r>
          </a:p>
          <a:p>
            <a:pPr lvl="0" rtl="0" algn="ctr">
              <a:spcBef>
                <a:spcPts val="0"/>
              </a:spcBef>
              <a:buNone/>
            </a:pPr>
            <a:r>
              <a:rPr lang="en" sz="1200">
                <a:solidFill>
                  <a:srgbClr val="FF1A00"/>
                </a:solidFill>
                <a:latin typeface="Open Sans Light"/>
                <a:ea typeface="Open Sans Light"/>
                <a:cs typeface="Open Sans Light"/>
                <a:sym typeface="Open Sans Light"/>
              </a:rPr>
              <a:t>29.6%</a:t>
            </a:r>
          </a:p>
          <a:p>
            <a:pPr lvl="0" rtl="0" algn="ctr">
              <a:spcBef>
                <a:spcPts val="0"/>
              </a:spcBef>
              <a:buNone/>
            </a:pPr>
            <a:r>
              <a:t/>
            </a:r>
            <a:endParaRPr sz="1200">
              <a:solidFill>
                <a:schemeClr val="accent4"/>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1.1 secs</a:t>
            </a:r>
          </a:p>
          <a:p>
            <a:pPr lvl="0" rtl="0" algn="ctr">
              <a:spcBef>
                <a:spcPts val="0"/>
              </a:spcBef>
              <a:buNone/>
            </a:pPr>
            <a:r>
              <a:t/>
            </a:r>
            <a:endParaRPr sz="1200">
              <a:solidFill>
                <a:srgbClr val="00FF66"/>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0.1 secs</a:t>
            </a:r>
          </a:p>
        </p:txBody>
      </p:sp>
      <p:sp>
        <p:nvSpPr>
          <p:cNvPr id="196" name="Shape 196"/>
          <p:cNvSpPr/>
          <p:nvPr/>
        </p:nvSpPr>
        <p:spPr>
          <a:xfrm>
            <a:off x="4737013"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97" name="Shape 197"/>
          <p:cNvSpPr txBox="1"/>
          <p:nvPr/>
        </p:nvSpPr>
        <p:spPr>
          <a:xfrm>
            <a:off x="4850113"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LOG</a:t>
            </a:r>
          </a:p>
        </p:txBody>
      </p:sp>
      <p:sp>
        <p:nvSpPr>
          <p:cNvPr id="198" name="Shape 198"/>
          <p:cNvSpPr txBox="1"/>
          <p:nvPr/>
        </p:nvSpPr>
        <p:spPr>
          <a:xfrm>
            <a:off x="4737013"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00FF66"/>
                </a:solidFill>
                <a:latin typeface="Open Sans Light"/>
                <a:ea typeface="Open Sans Light"/>
                <a:cs typeface="Open Sans Light"/>
                <a:sym typeface="Open Sans Light"/>
              </a:rPr>
              <a:t>CV error</a:t>
            </a:r>
          </a:p>
          <a:p>
            <a:pPr lvl="0" rtl="0" algn="ctr">
              <a:spcBef>
                <a:spcPts val="0"/>
              </a:spcBef>
              <a:buNone/>
            </a:pPr>
            <a:r>
              <a:rPr lang="en" sz="1200">
                <a:solidFill>
                  <a:srgbClr val="00FF66"/>
                </a:solidFill>
                <a:latin typeface="Open Sans Light"/>
                <a:ea typeface="Open Sans Light"/>
                <a:cs typeface="Open Sans Light"/>
                <a:sym typeface="Open Sans Light"/>
              </a:rPr>
              <a:t>21.9%</a:t>
            </a:r>
          </a:p>
          <a:p>
            <a:pPr lvl="0" rtl="0" algn="ctr">
              <a:spcBef>
                <a:spcPts val="0"/>
              </a:spcBef>
              <a:buNone/>
            </a:pPr>
            <a:br>
              <a:rPr lang="en" sz="1200">
                <a:solidFill>
                  <a:schemeClr val="accent1"/>
                </a:solidFill>
                <a:latin typeface="Open Sans Light"/>
                <a:ea typeface="Open Sans Light"/>
                <a:cs typeface="Open Sans Light"/>
                <a:sym typeface="Open Sans Light"/>
              </a:rPr>
            </a:br>
            <a:r>
              <a:rPr lang="en" sz="1200">
                <a:solidFill>
                  <a:srgbClr val="00FF66"/>
                </a:solidFill>
                <a:latin typeface="Open Sans Light"/>
                <a:ea typeface="Open Sans Light"/>
                <a:cs typeface="Open Sans Light"/>
                <a:sym typeface="Open Sans Light"/>
              </a:rPr>
              <a:t>Test error</a:t>
            </a:r>
          </a:p>
          <a:p>
            <a:pPr lvl="0" rtl="0" algn="ctr">
              <a:spcBef>
                <a:spcPts val="0"/>
              </a:spcBef>
              <a:buNone/>
            </a:pPr>
            <a:r>
              <a:rPr lang="en" sz="1200">
                <a:solidFill>
                  <a:srgbClr val="00FF66"/>
                </a:solidFill>
                <a:latin typeface="Open Sans Light"/>
                <a:ea typeface="Open Sans Light"/>
                <a:cs typeface="Open Sans Light"/>
                <a:sym typeface="Open Sans Light"/>
              </a:rPr>
              <a:t>22.8%</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0.6 secs</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0.01 secs</a:t>
            </a:r>
          </a:p>
        </p:txBody>
      </p:sp>
      <p:sp>
        <p:nvSpPr>
          <p:cNvPr id="199" name="Shape 199"/>
          <p:cNvSpPr/>
          <p:nvPr/>
        </p:nvSpPr>
        <p:spPr>
          <a:xfrm>
            <a:off x="6187538"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200" name="Shape 200"/>
          <p:cNvSpPr txBox="1"/>
          <p:nvPr/>
        </p:nvSpPr>
        <p:spPr>
          <a:xfrm>
            <a:off x="6300638"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XGB</a:t>
            </a:r>
          </a:p>
        </p:txBody>
      </p:sp>
      <p:sp>
        <p:nvSpPr>
          <p:cNvPr id="201" name="Shape 201"/>
          <p:cNvSpPr txBox="1"/>
          <p:nvPr/>
        </p:nvSpPr>
        <p:spPr>
          <a:xfrm>
            <a:off x="6187538"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E6FF00"/>
                </a:solidFill>
                <a:latin typeface="Open Sans Light"/>
                <a:ea typeface="Open Sans Light"/>
                <a:cs typeface="Open Sans Light"/>
                <a:sym typeface="Open Sans Light"/>
              </a:rPr>
              <a:t>CV error</a:t>
            </a:r>
          </a:p>
          <a:p>
            <a:pPr lvl="0" rtl="0" algn="ctr">
              <a:spcBef>
                <a:spcPts val="0"/>
              </a:spcBef>
              <a:buNone/>
            </a:pPr>
            <a:r>
              <a:rPr lang="en" sz="1200">
                <a:solidFill>
                  <a:srgbClr val="E6FF00"/>
                </a:solidFill>
                <a:latin typeface="Open Sans Light"/>
                <a:ea typeface="Open Sans Light"/>
                <a:cs typeface="Open Sans Light"/>
                <a:sym typeface="Open Sans Light"/>
              </a:rPr>
              <a:t>20.5%</a:t>
            </a:r>
          </a:p>
          <a:p>
            <a:pPr lvl="0" rtl="0" algn="ctr">
              <a:spcBef>
                <a:spcPts val="0"/>
              </a:spcBef>
              <a:buNone/>
            </a:pPr>
            <a:br>
              <a:rPr lang="en" sz="1200">
                <a:solidFill>
                  <a:srgbClr val="FF0000"/>
                </a:solidFill>
                <a:latin typeface="Open Sans Light"/>
                <a:ea typeface="Open Sans Light"/>
                <a:cs typeface="Open Sans Light"/>
                <a:sym typeface="Open Sans Light"/>
              </a:rPr>
            </a:br>
            <a:r>
              <a:rPr lang="en" sz="1200">
                <a:solidFill>
                  <a:srgbClr val="E6FF00"/>
                </a:solidFill>
                <a:latin typeface="Open Sans Light"/>
                <a:ea typeface="Open Sans Light"/>
                <a:cs typeface="Open Sans Light"/>
                <a:sym typeface="Open Sans Light"/>
              </a:rPr>
              <a:t>Test error</a:t>
            </a:r>
          </a:p>
          <a:p>
            <a:pPr lvl="0" rtl="0" algn="ctr">
              <a:spcBef>
                <a:spcPts val="0"/>
              </a:spcBef>
              <a:buNone/>
            </a:pPr>
            <a:r>
              <a:rPr lang="en" sz="1200">
                <a:solidFill>
                  <a:srgbClr val="E6FF00"/>
                </a:solidFill>
                <a:latin typeface="Open Sans Light"/>
                <a:ea typeface="Open Sans Light"/>
                <a:cs typeface="Open Sans Light"/>
                <a:sym typeface="Open Sans Light"/>
              </a:rPr>
              <a:t>20.9%</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5.0 secs</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0.5 secs</a:t>
            </a:r>
          </a:p>
        </p:txBody>
      </p:sp>
      <p:sp>
        <p:nvSpPr>
          <p:cNvPr id="202" name="Shape 202"/>
          <p:cNvSpPr/>
          <p:nvPr/>
        </p:nvSpPr>
        <p:spPr>
          <a:xfrm>
            <a:off x="7638063"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203" name="Shape 203"/>
          <p:cNvSpPr txBox="1"/>
          <p:nvPr/>
        </p:nvSpPr>
        <p:spPr>
          <a:xfrm>
            <a:off x="7751163"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RF</a:t>
            </a:r>
          </a:p>
        </p:txBody>
      </p:sp>
      <p:sp>
        <p:nvSpPr>
          <p:cNvPr id="204" name="Shape 204"/>
          <p:cNvSpPr txBox="1"/>
          <p:nvPr/>
        </p:nvSpPr>
        <p:spPr>
          <a:xfrm>
            <a:off x="7638063"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chemeClr val="accent1"/>
                </a:solidFill>
                <a:latin typeface="Open Sans Light"/>
                <a:ea typeface="Open Sans Light"/>
                <a:cs typeface="Open Sans Light"/>
                <a:sym typeface="Open Sans Light"/>
              </a:rPr>
              <a:t>CV error</a:t>
            </a:r>
          </a:p>
          <a:p>
            <a:pPr lvl="0" rtl="0" algn="ctr">
              <a:spcBef>
                <a:spcPts val="0"/>
              </a:spcBef>
              <a:buNone/>
            </a:pPr>
            <a:r>
              <a:rPr lang="en" sz="1200">
                <a:solidFill>
                  <a:schemeClr val="accent1"/>
                </a:solidFill>
                <a:latin typeface="Open Sans Light"/>
                <a:ea typeface="Open Sans Light"/>
                <a:cs typeface="Open Sans Light"/>
                <a:sym typeface="Open Sans Light"/>
              </a:rPr>
              <a:t>19.8%</a:t>
            </a:r>
          </a:p>
          <a:p>
            <a:pPr lvl="0" rtl="0" algn="ctr">
              <a:spcBef>
                <a:spcPts val="0"/>
              </a:spcBef>
              <a:buNone/>
            </a:pPr>
            <a:br>
              <a:rPr lang="en" sz="1200">
                <a:solidFill>
                  <a:schemeClr val="accent1"/>
                </a:solidFill>
                <a:latin typeface="Open Sans Light"/>
                <a:ea typeface="Open Sans Light"/>
                <a:cs typeface="Open Sans Light"/>
                <a:sym typeface="Open Sans Light"/>
              </a:rPr>
            </a:br>
            <a:r>
              <a:rPr lang="en" sz="1200">
                <a:solidFill>
                  <a:schemeClr val="accent1"/>
                </a:solidFill>
                <a:latin typeface="Open Sans Light"/>
                <a:ea typeface="Open Sans Light"/>
                <a:cs typeface="Open Sans Light"/>
                <a:sym typeface="Open Sans Light"/>
              </a:rPr>
              <a:t>Test error</a:t>
            </a:r>
          </a:p>
          <a:p>
            <a:pPr lvl="0" rtl="0" algn="ctr">
              <a:spcBef>
                <a:spcPts val="0"/>
              </a:spcBef>
              <a:buNone/>
            </a:pPr>
            <a:r>
              <a:rPr lang="en" sz="1200">
                <a:solidFill>
                  <a:schemeClr val="accent1"/>
                </a:solidFill>
                <a:latin typeface="Open Sans Light"/>
                <a:ea typeface="Open Sans Light"/>
                <a:cs typeface="Open Sans Light"/>
                <a:sym typeface="Open Sans Light"/>
              </a:rPr>
              <a:t>25.1%</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Train time</a:t>
            </a:r>
          </a:p>
          <a:p>
            <a:pPr lvl="0" rtl="0" algn="ctr">
              <a:spcBef>
                <a:spcPts val="0"/>
              </a:spcBef>
              <a:buNone/>
            </a:pPr>
            <a:r>
              <a:rPr lang="en" sz="1200">
                <a:solidFill>
                  <a:schemeClr val="accent1"/>
                </a:solidFill>
                <a:latin typeface="Open Sans Light"/>
                <a:ea typeface="Open Sans Light"/>
                <a:cs typeface="Open Sans Light"/>
                <a:sym typeface="Open Sans Light"/>
              </a:rPr>
              <a:t>34.4 secs</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Class. Time</a:t>
            </a:r>
          </a:p>
          <a:p>
            <a:pPr lvl="0" rtl="0" algn="ctr">
              <a:spcBef>
                <a:spcPts val="0"/>
              </a:spcBef>
              <a:buNone/>
            </a:pPr>
            <a:r>
              <a:rPr lang="en" sz="1200">
                <a:solidFill>
                  <a:schemeClr val="accent1"/>
                </a:solidFill>
                <a:latin typeface="Open Sans Light"/>
                <a:ea typeface="Open Sans Light"/>
                <a:cs typeface="Open Sans Light"/>
                <a:sym typeface="Open Sans Light"/>
              </a:rPr>
              <a:t>0.1 secs</a:t>
            </a:r>
          </a:p>
        </p:txBody>
      </p:sp>
      <p:sp>
        <p:nvSpPr>
          <p:cNvPr id="205" name="Shape 205"/>
          <p:cNvSpPr/>
          <p:nvPr/>
        </p:nvSpPr>
        <p:spPr>
          <a:xfrm>
            <a:off x="4572025" y="1017725"/>
            <a:ext cx="1450500" cy="3850500"/>
          </a:xfrm>
          <a:prstGeom prst="roundRect">
            <a:avLst>
              <a:gd fmla="val 16667" name="adj"/>
            </a:avLst>
          </a:prstGeom>
          <a:noFill/>
          <a:ln cap="flat" cmpd="sng" w="38100">
            <a:solidFill>
              <a:srgbClr val="FF99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6" name="Shape 206"/>
          <p:cNvSpPr/>
          <p:nvPr/>
        </p:nvSpPr>
        <p:spPr>
          <a:xfrm>
            <a:off x="6022550" y="1017725"/>
            <a:ext cx="1450500" cy="3850500"/>
          </a:xfrm>
          <a:prstGeom prst="roundRect">
            <a:avLst>
              <a:gd fmla="val 16667" name="adj"/>
            </a:avLst>
          </a:prstGeom>
          <a:noFill/>
          <a:ln cap="flat" cmpd="sng" w="38100">
            <a:solidFill>
              <a:srgbClr val="FF99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7" name="Shape 207"/>
          <p:cNvSpPr/>
          <p:nvPr/>
        </p:nvSpPr>
        <p:spPr>
          <a:xfrm>
            <a:off x="1670975" y="1017725"/>
            <a:ext cx="1450500" cy="3850500"/>
          </a:xfrm>
          <a:prstGeom prst="roundRect">
            <a:avLst>
              <a:gd fmla="val 16667" name="adj"/>
            </a:avLst>
          </a:prstGeom>
          <a:noFill/>
          <a:ln cap="flat" cmpd="sng" w="38100">
            <a:solidFill>
              <a:srgbClr val="FF99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Ensemble Method - Majority voting</a:t>
            </a:r>
          </a:p>
        </p:txBody>
      </p:sp>
      <p:sp>
        <p:nvSpPr>
          <p:cNvPr id="213" name="Shape 21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chemeClr val="accent1"/>
                </a:solidFill>
                <a:latin typeface="Open Sans Light"/>
                <a:ea typeface="Open Sans Light"/>
                <a:cs typeface="Open Sans Light"/>
                <a:sym typeface="Open Sans Light"/>
              </a:rPr>
              <a:t>Majority vote using our top 3 models</a:t>
            </a:r>
          </a:p>
          <a:p>
            <a:pPr indent="-342900" lvl="0" marL="457200" rtl="0">
              <a:spcBef>
                <a:spcPts val="0"/>
              </a:spcBef>
              <a:buClr>
                <a:schemeClr val="accent1"/>
              </a:buClr>
              <a:buFont typeface="Open Sans Light"/>
              <a:buChar char="-"/>
            </a:pPr>
            <a:r>
              <a:rPr lang="en">
                <a:solidFill>
                  <a:schemeClr val="accent1"/>
                </a:solidFill>
                <a:latin typeface="Open Sans Light"/>
                <a:ea typeface="Open Sans Light"/>
                <a:cs typeface="Open Sans Light"/>
                <a:sym typeface="Open Sans Light"/>
              </a:rPr>
              <a:t>SVM with RBF Kernel</a:t>
            </a:r>
          </a:p>
          <a:p>
            <a:pPr indent="-342900" lvl="0" marL="457200" rtl="0">
              <a:spcBef>
                <a:spcPts val="0"/>
              </a:spcBef>
              <a:buClr>
                <a:schemeClr val="accent1"/>
              </a:buClr>
              <a:buFont typeface="Open Sans Light"/>
              <a:buChar char="-"/>
            </a:pPr>
            <a:r>
              <a:rPr lang="en">
                <a:solidFill>
                  <a:schemeClr val="accent1"/>
                </a:solidFill>
                <a:latin typeface="Open Sans Light"/>
                <a:ea typeface="Open Sans Light"/>
                <a:cs typeface="Open Sans Light"/>
                <a:sym typeface="Open Sans Light"/>
              </a:rPr>
              <a:t>Logistic Regression</a:t>
            </a:r>
          </a:p>
          <a:p>
            <a:pPr indent="-342900" lvl="0" marL="457200" rtl="0">
              <a:spcBef>
                <a:spcPts val="0"/>
              </a:spcBef>
              <a:buClr>
                <a:schemeClr val="accent1"/>
              </a:buClr>
              <a:buFont typeface="Open Sans Light"/>
              <a:buChar char="-"/>
            </a:pPr>
            <a:r>
              <a:rPr lang="en">
                <a:solidFill>
                  <a:schemeClr val="accent1"/>
                </a:solidFill>
                <a:latin typeface="Open Sans Light"/>
                <a:ea typeface="Open Sans Light"/>
                <a:cs typeface="Open Sans Light"/>
                <a:sym typeface="Open Sans Light"/>
              </a:rPr>
              <a:t>XgBoost</a:t>
            </a:r>
          </a:p>
          <a:p>
            <a:pPr lvl="0" rtl="0">
              <a:spcBef>
                <a:spcPts val="0"/>
              </a:spcBef>
              <a:buNone/>
            </a:pPr>
            <a:r>
              <a:t/>
            </a:r>
            <a:endParaRPr>
              <a:solidFill>
                <a:schemeClr val="accent1"/>
              </a:solidFill>
              <a:latin typeface="Open Sans Light"/>
              <a:ea typeface="Open Sans Light"/>
              <a:cs typeface="Open Sans Light"/>
              <a:sym typeface="Open Sa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Results</a:t>
            </a:r>
          </a:p>
        </p:txBody>
      </p:sp>
      <p:sp>
        <p:nvSpPr>
          <p:cNvPr id="219" name="Shape 21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chemeClr val="accent1"/>
                </a:solidFill>
                <a:latin typeface="Open Sans Light"/>
                <a:ea typeface="Open Sans Light"/>
                <a:cs typeface="Open Sans Light"/>
                <a:sym typeface="Open Sans Light"/>
              </a:rPr>
              <a:t>Training time: 66.9 seconds → 7.4 seconds</a:t>
            </a:r>
          </a:p>
          <a:p>
            <a:pPr lvl="0">
              <a:spcBef>
                <a:spcPts val="0"/>
              </a:spcBef>
              <a:buNone/>
            </a:pPr>
            <a:r>
              <a:rPr lang="en">
                <a:solidFill>
                  <a:schemeClr val="accent1"/>
                </a:solidFill>
                <a:latin typeface="Open Sans Light"/>
                <a:ea typeface="Open Sans Light"/>
                <a:cs typeface="Open Sans Light"/>
                <a:sym typeface="Open Sans Light"/>
              </a:rPr>
              <a:t>CV error:  23.4%  → 16.9%</a:t>
            </a:r>
          </a:p>
          <a:p>
            <a:pPr lvl="0" rtl="0">
              <a:spcBef>
                <a:spcPts val="0"/>
              </a:spcBef>
              <a:buClr>
                <a:schemeClr val="dk1"/>
              </a:buClr>
              <a:buSzPct val="61111"/>
              <a:buFont typeface="Arial"/>
              <a:buNone/>
            </a:pPr>
            <a:r>
              <a:rPr lang="en">
                <a:solidFill>
                  <a:schemeClr val="accent1"/>
                </a:solidFill>
                <a:latin typeface="Open Sans Light"/>
                <a:ea typeface="Open Sans Light"/>
                <a:cs typeface="Open Sans Light"/>
                <a:sym typeface="Open Sans Light"/>
              </a:rPr>
              <a:t>Test error: 23.1%  → 20.2%</a:t>
            </a:r>
          </a:p>
        </p:txBody>
      </p:sp>
      <p:pic>
        <p:nvPicPr>
          <p:cNvPr id="220" name="Shape 220"/>
          <p:cNvPicPr preferRelativeResize="0"/>
          <p:nvPr/>
        </p:nvPicPr>
        <p:blipFill>
          <a:blip r:embed="rId3">
            <a:alphaModFix/>
          </a:blip>
          <a:stretch>
            <a:fillRect/>
          </a:stretch>
        </p:blipFill>
        <p:spPr>
          <a:xfrm>
            <a:off x="5667050" y="1340570"/>
            <a:ext cx="2884425" cy="304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24" name="Shape 224"/>
        <p:cNvGrpSpPr/>
        <p:nvPr/>
      </p:nvGrpSpPr>
      <p:grpSpPr>
        <a:xfrm>
          <a:off x="0" y="0"/>
          <a:ext cx="0" cy="0"/>
          <a:chOff x="0" y="0"/>
          <a:chExt cx="0" cy="0"/>
        </a:xfrm>
      </p:grpSpPr>
      <p:sp>
        <p:nvSpPr>
          <p:cNvPr id="225" name="Shape 225"/>
          <p:cNvSpPr txBox="1"/>
          <p:nvPr/>
        </p:nvSpPr>
        <p:spPr>
          <a:xfrm>
            <a:off x="1245600" y="4123900"/>
            <a:ext cx="6652800" cy="732900"/>
          </a:xfrm>
          <a:prstGeom prst="rect">
            <a:avLst/>
          </a:prstGeom>
          <a:noFill/>
          <a:ln>
            <a:noFill/>
          </a:ln>
        </p:spPr>
        <p:txBody>
          <a:bodyPr anchorCtr="0" anchor="ctr" bIns="91425" lIns="91425" rIns="91425" wrap="square" tIns="91425">
            <a:noAutofit/>
          </a:bodyPr>
          <a:lstStyle/>
          <a:p>
            <a:pPr lvl="0" rtl="0" algn="ctr">
              <a:spcBef>
                <a:spcPts val="0"/>
              </a:spcBef>
              <a:buNone/>
            </a:pPr>
            <a:r>
              <a:rPr i="1" lang="en">
                <a:solidFill>
                  <a:srgbClr val="FFFFFF"/>
                </a:solidFill>
                <a:latin typeface="Open Sans SemiBold"/>
                <a:ea typeface="Open Sans SemiBold"/>
                <a:cs typeface="Open Sans SemiBold"/>
                <a:sym typeface="Open Sans SemiBold"/>
              </a:rPr>
              <a:t>VIew our repository here</a:t>
            </a:r>
            <a:r>
              <a:rPr i="1" lang="en">
                <a:solidFill>
                  <a:srgbClr val="FFFFFF"/>
                </a:solidFill>
                <a:latin typeface="Open Sans SemiBold"/>
                <a:ea typeface="Open Sans SemiBold"/>
                <a:cs typeface="Open Sans SemiBold"/>
                <a:sym typeface="Open Sans SemiBold"/>
              </a:rPr>
              <a:t>:</a:t>
            </a:r>
          </a:p>
          <a:p>
            <a:pPr lvl="0" rtl="0" algn="ctr">
              <a:spcBef>
                <a:spcPts val="0"/>
              </a:spcBef>
              <a:buNone/>
            </a:pPr>
            <a:r>
              <a:rPr i="1" lang="en" u="sng">
                <a:solidFill>
                  <a:srgbClr val="FFFFFF"/>
                </a:solidFill>
                <a:latin typeface="Open Sans SemiBold"/>
                <a:ea typeface="Open Sans SemiBold"/>
                <a:cs typeface="Open Sans SemiBold"/>
                <a:sym typeface="Open Sans SemiBold"/>
                <a:hlinkClick r:id="rId3"/>
              </a:rPr>
              <a:t>https://github.com/TZstatsADS/Fall2017-project3-fall2017-project3-grp8 </a:t>
            </a:r>
          </a:p>
        </p:txBody>
      </p:sp>
      <p:pic>
        <p:nvPicPr>
          <p:cNvPr descr="doggo.jpg" id="226" name="Shape 226"/>
          <p:cNvPicPr preferRelativeResize="0"/>
          <p:nvPr/>
        </p:nvPicPr>
        <p:blipFill rotWithShape="1">
          <a:blip r:embed="rId4">
            <a:alphaModFix/>
          </a:blip>
          <a:srcRect b="29017" l="0" r="0" t="0"/>
          <a:stretch/>
        </p:blipFill>
        <p:spPr>
          <a:xfrm>
            <a:off x="2231425" y="362150"/>
            <a:ext cx="4136700" cy="2936228"/>
          </a:xfrm>
          <a:prstGeom prst="rect">
            <a:avLst/>
          </a:prstGeom>
          <a:noFill/>
          <a:ln>
            <a:noFill/>
          </a:ln>
        </p:spPr>
      </p:pic>
      <p:sp>
        <p:nvSpPr>
          <p:cNvPr id="227" name="Shape 227"/>
          <p:cNvSpPr txBox="1"/>
          <p:nvPr>
            <p:ph type="title"/>
          </p:nvPr>
        </p:nvSpPr>
        <p:spPr>
          <a:xfrm>
            <a:off x="311700" y="3002175"/>
            <a:ext cx="8520600" cy="609000"/>
          </a:xfrm>
          <a:prstGeom prst="rect">
            <a:avLst/>
          </a:prstGeom>
        </p:spPr>
        <p:txBody>
          <a:bodyPr anchorCtr="0" anchor="t" bIns="91425" lIns="91425" rIns="91425" wrap="square" tIns="91425">
            <a:noAutofit/>
          </a:bodyPr>
          <a:lstStyle/>
          <a:p>
            <a:pPr lvl="0" rtl="0" algn="ctr">
              <a:spcBef>
                <a:spcPts val="0"/>
              </a:spcBef>
              <a:buNone/>
            </a:pPr>
            <a:r>
              <a:rPr lang="en">
                <a:solidFill>
                  <a:schemeClr val="accent1"/>
                </a:solidFill>
                <a:latin typeface="Open Sans SemiBold"/>
                <a:ea typeface="Open Sans SemiBold"/>
                <a:cs typeface="Open Sans SemiBold"/>
                <a:sym typeface="Open Sans SemiBold"/>
              </a:rPr>
              <a:t>Thank you!</a:t>
            </a:r>
          </a:p>
          <a:p>
            <a:pPr lvl="0" rtl="0" algn="l">
              <a:spcBef>
                <a:spcPts val="0"/>
              </a:spcBef>
              <a:buNone/>
            </a:pPr>
            <a:r>
              <a:t/>
            </a:r>
            <a:endParaRPr>
              <a:solidFill>
                <a:schemeClr val="accent1"/>
              </a:solidFill>
              <a:latin typeface="Open Sans SemiBold"/>
              <a:ea typeface="Open Sans SemiBold"/>
              <a:cs typeface="Open Sans SemiBold"/>
              <a:sym typeface="Open Sans SemiBold"/>
            </a:endParaRPr>
          </a:p>
          <a:p>
            <a:pPr lvl="0" rtl="0" algn="ctr">
              <a:spcBef>
                <a:spcPts val="0"/>
              </a:spcBef>
              <a:buNone/>
            </a:pPr>
            <a:r>
              <a:t/>
            </a:r>
            <a:endParaRPr i="1" sz="1400" u="sng">
              <a:solidFill>
                <a:srgbClr val="FFFFFF"/>
              </a:solidFill>
              <a:latin typeface="Open Sans SemiBold"/>
              <a:ea typeface="Open Sans SemiBold"/>
              <a:cs typeface="Open Sans SemiBold"/>
              <a:sym typeface="Open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solidFill>
                  <a:schemeClr val="accent1"/>
                </a:solidFill>
                <a:latin typeface="Open Sans SemiBold"/>
                <a:ea typeface="Open Sans SemiBold"/>
                <a:cs typeface="Open Sans SemiBold"/>
                <a:sym typeface="Open Sans SemiBold"/>
              </a:rPr>
              <a:t>Agenda</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chemeClr val="accent1"/>
                </a:solidFill>
                <a:latin typeface="Open Sans Light"/>
                <a:ea typeface="Open Sans Light"/>
                <a:cs typeface="Open Sans Light"/>
                <a:sym typeface="Open Sans Light"/>
              </a:rPr>
              <a:t>Introduction</a:t>
            </a:r>
          </a:p>
          <a:p>
            <a:pPr lvl="0">
              <a:spcBef>
                <a:spcPts val="0"/>
              </a:spcBef>
              <a:buNone/>
            </a:pPr>
            <a:r>
              <a:rPr lang="en">
                <a:solidFill>
                  <a:schemeClr val="accent1"/>
                </a:solidFill>
                <a:latin typeface="Open Sans Light"/>
                <a:ea typeface="Open Sans Light"/>
                <a:cs typeface="Open Sans Light"/>
                <a:sym typeface="Open Sans Light"/>
              </a:rPr>
              <a:t>Feature </a:t>
            </a:r>
            <a:r>
              <a:rPr lang="en">
                <a:solidFill>
                  <a:schemeClr val="accent1"/>
                </a:solidFill>
                <a:latin typeface="Open Sans Light"/>
                <a:ea typeface="Open Sans Light"/>
                <a:cs typeface="Open Sans Light"/>
                <a:sym typeface="Open Sans Light"/>
              </a:rPr>
              <a:t>e</a:t>
            </a:r>
            <a:r>
              <a:rPr lang="en">
                <a:solidFill>
                  <a:schemeClr val="accent1"/>
                </a:solidFill>
                <a:latin typeface="Open Sans Light"/>
                <a:ea typeface="Open Sans Light"/>
                <a:cs typeface="Open Sans Light"/>
                <a:sym typeface="Open Sans Light"/>
              </a:rPr>
              <a:t>xtraction</a:t>
            </a:r>
          </a:p>
          <a:p>
            <a:pPr lvl="0">
              <a:spcBef>
                <a:spcPts val="0"/>
              </a:spcBef>
              <a:buNone/>
            </a:pPr>
            <a:r>
              <a:rPr lang="en">
                <a:solidFill>
                  <a:schemeClr val="accent1"/>
                </a:solidFill>
                <a:latin typeface="Open Sans Light"/>
                <a:ea typeface="Open Sans Light"/>
                <a:cs typeface="Open Sans Light"/>
                <a:sym typeface="Open Sans Light"/>
              </a:rPr>
              <a:t>Model </a:t>
            </a:r>
            <a:r>
              <a:rPr lang="en">
                <a:solidFill>
                  <a:schemeClr val="accent1"/>
                </a:solidFill>
                <a:latin typeface="Open Sans Light"/>
                <a:ea typeface="Open Sans Light"/>
                <a:cs typeface="Open Sans Light"/>
                <a:sym typeface="Open Sans Light"/>
              </a:rPr>
              <a:t>s</a:t>
            </a:r>
            <a:r>
              <a:rPr lang="en">
                <a:solidFill>
                  <a:schemeClr val="accent1"/>
                </a:solidFill>
                <a:latin typeface="Open Sans Light"/>
                <a:ea typeface="Open Sans Light"/>
                <a:cs typeface="Open Sans Light"/>
                <a:sym typeface="Open Sans Light"/>
              </a:rPr>
              <a:t>election</a:t>
            </a:r>
          </a:p>
          <a:p>
            <a:pPr lvl="0">
              <a:spcBef>
                <a:spcPts val="0"/>
              </a:spcBef>
              <a:buNone/>
            </a:pPr>
            <a:r>
              <a:rPr lang="en">
                <a:solidFill>
                  <a:schemeClr val="accent1"/>
                </a:solidFill>
                <a:latin typeface="Open Sans Light"/>
                <a:ea typeface="Open Sans Light"/>
                <a:cs typeface="Open Sans Light"/>
                <a:sym typeface="Open Sans Light"/>
              </a:rPr>
              <a:t>Results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solidFill>
                  <a:schemeClr val="accent1"/>
                </a:solidFill>
                <a:latin typeface="Open Sans SemiBold"/>
                <a:ea typeface="Open Sans SemiBold"/>
                <a:cs typeface="Open Sans SemiBold"/>
                <a:sym typeface="Open Sans SemiBold"/>
              </a:rPr>
              <a:t>Introduction</a:t>
            </a:r>
          </a:p>
        </p:txBody>
      </p:sp>
      <p:pic>
        <p:nvPicPr>
          <p:cNvPr id="67" name="Shape 67"/>
          <p:cNvPicPr preferRelativeResize="0"/>
          <p:nvPr/>
        </p:nvPicPr>
        <p:blipFill>
          <a:blip r:embed="rId3">
            <a:alphaModFix/>
          </a:blip>
          <a:stretch>
            <a:fillRect/>
          </a:stretch>
        </p:blipFill>
        <p:spPr>
          <a:xfrm>
            <a:off x="1207161" y="1275425"/>
            <a:ext cx="3258093" cy="3258099"/>
          </a:xfrm>
          <a:prstGeom prst="rect">
            <a:avLst/>
          </a:prstGeom>
          <a:noFill/>
          <a:ln>
            <a:noFill/>
          </a:ln>
        </p:spPr>
      </p:pic>
      <p:pic>
        <p:nvPicPr>
          <p:cNvPr id="68" name="Shape 68"/>
          <p:cNvPicPr preferRelativeResize="0"/>
          <p:nvPr/>
        </p:nvPicPr>
        <p:blipFill>
          <a:blip r:embed="rId4">
            <a:alphaModFix/>
          </a:blip>
          <a:stretch>
            <a:fillRect/>
          </a:stretch>
        </p:blipFill>
        <p:spPr>
          <a:xfrm>
            <a:off x="4595203" y="1275425"/>
            <a:ext cx="3341633" cy="3258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Data</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chemeClr val="accent1"/>
                </a:solidFill>
                <a:latin typeface="Open Sans Light"/>
                <a:ea typeface="Open Sans Light"/>
                <a:cs typeface="Open Sans Light"/>
                <a:sym typeface="Open Sans Light"/>
              </a:rPr>
              <a:t>3000 Images</a:t>
            </a:r>
          </a:p>
          <a:p>
            <a:pPr lvl="0">
              <a:spcBef>
                <a:spcPts val="0"/>
              </a:spcBef>
              <a:buNone/>
            </a:pPr>
            <a:r>
              <a:rPr lang="en">
                <a:solidFill>
                  <a:schemeClr val="accent1"/>
                </a:solidFill>
                <a:latin typeface="Open Sans Light"/>
                <a:ea typeface="Open Sans Light"/>
                <a:cs typeface="Open Sans Light"/>
                <a:sym typeface="Open Sans Light"/>
              </a:rPr>
              <a:t>25% as Testing Data</a:t>
            </a:r>
          </a:p>
          <a:p>
            <a:pPr lvl="0" rtl="0">
              <a:spcBef>
                <a:spcPts val="0"/>
              </a:spcBef>
              <a:buNone/>
            </a:pPr>
            <a:r>
              <a:rPr lang="en">
                <a:solidFill>
                  <a:schemeClr val="accent1"/>
                </a:solidFill>
                <a:latin typeface="Open Sans Light"/>
                <a:ea typeface="Open Sans Light"/>
                <a:cs typeface="Open Sans Light"/>
                <a:sym typeface="Open Sans Light"/>
              </a:rPr>
              <a:t>75% Training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Feature Extraction</a:t>
            </a:r>
          </a:p>
        </p:txBody>
      </p:sp>
      <p:sp>
        <p:nvSpPr>
          <p:cNvPr id="80" name="Shape 80"/>
          <p:cNvSpPr txBox="1"/>
          <p:nvPr>
            <p:ph idx="1" type="body"/>
          </p:nvPr>
        </p:nvSpPr>
        <p:spPr>
          <a:xfrm>
            <a:off x="311700" y="1152475"/>
            <a:ext cx="8520600" cy="487200"/>
          </a:xfrm>
          <a:prstGeom prst="rect">
            <a:avLst/>
          </a:prstGeom>
        </p:spPr>
        <p:txBody>
          <a:bodyPr anchorCtr="0" anchor="t" bIns="91425" lIns="91425" rIns="91425" wrap="square" tIns="91425">
            <a:noAutofit/>
          </a:bodyPr>
          <a:lstStyle/>
          <a:p>
            <a:pPr lvl="0">
              <a:spcBef>
                <a:spcPts val="0"/>
              </a:spcBef>
              <a:buNone/>
            </a:pPr>
            <a:r>
              <a:rPr lang="en">
                <a:solidFill>
                  <a:schemeClr val="accent1"/>
                </a:solidFill>
                <a:latin typeface="Open Sans Light"/>
                <a:ea typeface="Open Sans Light"/>
                <a:cs typeface="Open Sans Light"/>
                <a:sym typeface="Open Sans Light"/>
              </a:rPr>
              <a:t>Convert contents of an image so that it can be used by classifiers.</a:t>
            </a:r>
          </a:p>
          <a:p>
            <a:pPr lvl="0">
              <a:spcBef>
                <a:spcPts val="0"/>
              </a:spcBef>
              <a:buNone/>
            </a:pPr>
            <a:r>
              <a:rPr lang="en">
                <a:solidFill>
                  <a:schemeClr val="accent1"/>
                </a:solidFill>
                <a:latin typeface="Open Sans Light"/>
                <a:ea typeface="Open Sans Light"/>
                <a:cs typeface="Open Sans Light"/>
                <a:sym typeface="Open Sans Light"/>
              </a:rPr>
              <a:t>					</a:t>
            </a:r>
          </a:p>
          <a:p>
            <a:pPr lvl="0">
              <a:spcBef>
                <a:spcPts val="0"/>
              </a:spcBef>
              <a:buNone/>
            </a:pPr>
            <a:r>
              <a:rPr lang="en">
                <a:solidFill>
                  <a:schemeClr val="accent1"/>
                </a:solidFill>
                <a:latin typeface="Open Sans Light"/>
                <a:ea typeface="Open Sans Light"/>
                <a:cs typeface="Open Sans Light"/>
                <a:sym typeface="Open Sans Light"/>
              </a:rPr>
              <a:t>				</a:t>
            </a:r>
          </a:p>
          <a:p>
            <a:pPr lvl="0" rtl="0">
              <a:spcBef>
                <a:spcPts val="0"/>
              </a:spcBef>
              <a:buNone/>
            </a:pPr>
            <a:r>
              <a:t/>
            </a:r>
            <a:endParaRPr>
              <a:solidFill>
                <a:schemeClr val="accent1"/>
              </a:solidFill>
              <a:latin typeface="Open Sans Light"/>
              <a:ea typeface="Open Sans Light"/>
              <a:cs typeface="Open Sans Light"/>
              <a:sym typeface="Open Sans Light"/>
            </a:endParaRPr>
          </a:p>
        </p:txBody>
      </p:sp>
      <p:pic>
        <p:nvPicPr>
          <p:cNvPr id="81" name="Shape 81"/>
          <p:cNvPicPr preferRelativeResize="0"/>
          <p:nvPr/>
        </p:nvPicPr>
        <p:blipFill>
          <a:blip r:embed="rId3">
            <a:alphaModFix/>
          </a:blip>
          <a:stretch>
            <a:fillRect/>
          </a:stretch>
        </p:blipFill>
        <p:spPr>
          <a:xfrm>
            <a:off x="711375" y="1738475"/>
            <a:ext cx="2038225" cy="3057325"/>
          </a:xfrm>
          <a:prstGeom prst="rect">
            <a:avLst/>
          </a:prstGeom>
          <a:noFill/>
          <a:ln>
            <a:noFill/>
          </a:ln>
        </p:spPr>
      </p:pic>
      <p:sp>
        <p:nvSpPr>
          <p:cNvPr id="82" name="Shape 82"/>
          <p:cNvSpPr txBox="1"/>
          <p:nvPr>
            <p:ph idx="1" type="body"/>
          </p:nvPr>
        </p:nvSpPr>
        <p:spPr>
          <a:xfrm>
            <a:off x="2944150" y="1738475"/>
            <a:ext cx="4410300" cy="3057300"/>
          </a:xfrm>
          <a:prstGeom prst="rect">
            <a:avLst/>
          </a:prstGeom>
        </p:spPr>
        <p:txBody>
          <a:bodyPr anchorCtr="0" anchor="t" bIns="91425" lIns="91425" rIns="91425" wrap="square" tIns="91425">
            <a:noAutofit/>
          </a:bodyPr>
          <a:lstStyle/>
          <a:p>
            <a:pPr lvl="0">
              <a:spcBef>
                <a:spcPts val="0"/>
              </a:spcBef>
              <a:buNone/>
            </a:pPr>
            <a:r>
              <a:rPr lang="en">
                <a:solidFill>
                  <a:schemeClr val="accent1"/>
                </a:solidFill>
                <a:latin typeface="Open Sans Light"/>
                <a:ea typeface="Open Sans Light"/>
                <a:cs typeface="Open Sans Light"/>
                <a:sym typeface="Open Sans Light"/>
              </a:rPr>
              <a:t>Too little features</a:t>
            </a:r>
          </a:p>
          <a:p>
            <a:pPr indent="-342900" lvl="0" marL="457200" rtl="0">
              <a:spcBef>
                <a:spcPts val="0"/>
              </a:spcBef>
              <a:buClr>
                <a:schemeClr val="accent1"/>
              </a:buClr>
              <a:buFont typeface="Open Sans Light"/>
              <a:buChar char="-"/>
            </a:pPr>
            <a:r>
              <a:rPr lang="en">
                <a:solidFill>
                  <a:schemeClr val="accent1"/>
                </a:solidFill>
                <a:latin typeface="Open Sans Light"/>
                <a:ea typeface="Open Sans Light"/>
                <a:cs typeface="Open Sans Light"/>
                <a:sym typeface="Open Sans Light"/>
              </a:rPr>
              <a:t>Not enough detail</a:t>
            </a:r>
          </a:p>
          <a:p>
            <a:pPr indent="-342900" lvl="0" marL="457200" rtl="0">
              <a:spcBef>
                <a:spcPts val="0"/>
              </a:spcBef>
              <a:buClr>
                <a:schemeClr val="accent1"/>
              </a:buClr>
              <a:buFont typeface="Open Sans Light"/>
              <a:buChar char="-"/>
            </a:pPr>
            <a:r>
              <a:rPr lang="en">
                <a:solidFill>
                  <a:schemeClr val="accent1"/>
                </a:solidFill>
                <a:latin typeface="Open Sans Light"/>
                <a:ea typeface="Open Sans Light"/>
                <a:cs typeface="Open Sans Light"/>
                <a:sym typeface="Open Sans Light"/>
              </a:rPr>
              <a:t>Low accuracy</a:t>
            </a:r>
          </a:p>
          <a:p>
            <a:pPr lvl="0">
              <a:spcBef>
                <a:spcPts val="0"/>
              </a:spcBef>
              <a:buNone/>
            </a:pPr>
            <a:r>
              <a:rPr lang="en">
                <a:solidFill>
                  <a:schemeClr val="accent1"/>
                </a:solidFill>
                <a:latin typeface="Open Sans Light"/>
                <a:ea typeface="Open Sans Light"/>
                <a:cs typeface="Open Sans Light"/>
                <a:sym typeface="Open Sans Light"/>
              </a:rPr>
              <a:t>Too many features</a:t>
            </a:r>
          </a:p>
          <a:p>
            <a:pPr indent="-342900" lvl="0" marL="457200" rtl="0">
              <a:spcBef>
                <a:spcPts val="0"/>
              </a:spcBef>
              <a:buClr>
                <a:schemeClr val="accent1"/>
              </a:buClr>
              <a:buFont typeface="Open Sans Light"/>
              <a:buChar char="-"/>
            </a:pPr>
            <a:r>
              <a:rPr lang="en">
                <a:solidFill>
                  <a:schemeClr val="accent1"/>
                </a:solidFill>
                <a:latin typeface="Open Sans Light"/>
                <a:ea typeface="Open Sans Light"/>
                <a:cs typeface="Open Sans Light"/>
                <a:sym typeface="Open Sans Light"/>
              </a:rPr>
              <a:t>Overfit/Not generalizable</a:t>
            </a:r>
          </a:p>
          <a:p>
            <a:pPr indent="-342900" lvl="0" marL="457200" rtl="0">
              <a:spcBef>
                <a:spcPts val="0"/>
              </a:spcBef>
              <a:buClr>
                <a:schemeClr val="accent1"/>
              </a:buClr>
              <a:buFont typeface="Open Sans Light"/>
              <a:buChar char="-"/>
            </a:pPr>
            <a:r>
              <a:rPr lang="en">
                <a:solidFill>
                  <a:schemeClr val="accent1"/>
                </a:solidFill>
                <a:latin typeface="Open Sans Light"/>
                <a:ea typeface="Open Sans Light"/>
                <a:cs typeface="Open Sans Light"/>
                <a:sym typeface="Open Sans Light"/>
              </a:rPr>
              <a:t>Increased training time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Feature Extraction</a:t>
            </a:r>
          </a:p>
        </p:txBody>
      </p:sp>
      <p:sp>
        <p:nvSpPr>
          <p:cNvPr id="88" name="Shape 88"/>
          <p:cNvSpPr txBox="1"/>
          <p:nvPr>
            <p:ph idx="1" type="body"/>
          </p:nvPr>
        </p:nvSpPr>
        <p:spPr>
          <a:xfrm>
            <a:off x="311700" y="115247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Light"/>
                <a:ea typeface="Open Sans Light"/>
                <a:cs typeface="Open Sans Light"/>
                <a:sym typeface="Open Sans Light"/>
              </a:rPr>
              <a:t>Convert contents of an image so that it can be used by classifiers.</a:t>
            </a:r>
          </a:p>
          <a:p>
            <a:pPr lvl="0" rtl="0">
              <a:spcBef>
                <a:spcPts val="0"/>
              </a:spcBef>
              <a:buNone/>
            </a:pPr>
            <a:r>
              <a:t/>
            </a:r>
            <a:endParaRPr>
              <a:solidFill>
                <a:schemeClr val="accent1"/>
              </a:solidFill>
              <a:latin typeface="Open Sans Light"/>
              <a:ea typeface="Open Sans Light"/>
              <a:cs typeface="Open Sans Light"/>
              <a:sym typeface="Open Sans Light"/>
            </a:endParaRPr>
          </a:p>
        </p:txBody>
      </p:sp>
      <p:pic>
        <p:nvPicPr>
          <p:cNvPr id="89" name="Shape 89"/>
          <p:cNvPicPr preferRelativeResize="0"/>
          <p:nvPr/>
        </p:nvPicPr>
        <p:blipFill>
          <a:blip r:embed="rId3">
            <a:alphaModFix/>
          </a:blip>
          <a:stretch>
            <a:fillRect/>
          </a:stretch>
        </p:blipFill>
        <p:spPr>
          <a:xfrm>
            <a:off x="711375" y="1738475"/>
            <a:ext cx="2038225" cy="3057325"/>
          </a:xfrm>
          <a:prstGeom prst="rect">
            <a:avLst/>
          </a:prstGeom>
          <a:noFill/>
          <a:ln>
            <a:noFill/>
          </a:ln>
        </p:spPr>
      </p:pic>
      <p:cxnSp>
        <p:nvCxnSpPr>
          <p:cNvPr id="90" name="Shape 90"/>
          <p:cNvCxnSpPr/>
          <p:nvPr/>
        </p:nvCxnSpPr>
        <p:spPr>
          <a:xfrm>
            <a:off x="3349050" y="2182100"/>
            <a:ext cx="647400" cy="0"/>
          </a:xfrm>
          <a:prstGeom prst="straightConnector1">
            <a:avLst/>
          </a:prstGeom>
          <a:noFill/>
          <a:ln cap="flat" cmpd="sng" w="19050">
            <a:solidFill>
              <a:schemeClr val="accent1"/>
            </a:solidFill>
            <a:prstDash val="solid"/>
            <a:round/>
            <a:headEnd len="lg" w="lg" type="none"/>
            <a:tailEnd len="lg" w="lg" type="triangle"/>
          </a:ln>
        </p:spPr>
      </p:cxnSp>
      <p:sp>
        <p:nvSpPr>
          <p:cNvPr id="91" name="Shape 91"/>
          <p:cNvSpPr txBox="1"/>
          <p:nvPr/>
        </p:nvSpPr>
        <p:spPr>
          <a:xfrm>
            <a:off x="3996450" y="1996250"/>
            <a:ext cx="787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SIFT</a:t>
            </a:r>
          </a:p>
        </p:txBody>
      </p:sp>
      <p:cxnSp>
        <p:nvCxnSpPr>
          <p:cNvPr id="92" name="Shape 92"/>
          <p:cNvCxnSpPr/>
          <p:nvPr/>
        </p:nvCxnSpPr>
        <p:spPr>
          <a:xfrm>
            <a:off x="4783950" y="2182100"/>
            <a:ext cx="647400" cy="0"/>
          </a:xfrm>
          <a:prstGeom prst="straightConnector1">
            <a:avLst/>
          </a:prstGeom>
          <a:noFill/>
          <a:ln cap="flat" cmpd="sng" w="19050">
            <a:solidFill>
              <a:schemeClr val="accent1"/>
            </a:solidFill>
            <a:prstDash val="solid"/>
            <a:round/>
            <a:headEnd len="lg" w="lg" type="none"/>
            <a:tailEnd len="lg" w="lg" type="triangle"/>
          </a:ln>
        </p:spPr>
      </p:cxnSp>
      <p:sp>
        <p:nvSpPr>
          <p:cNvPr id="93" name="Shape 93"/>
          <p:cNvSpPr txBox="1"/>
          <p:nvPr/>
        </p:nvSpPr>
        <p:spPr>
          <a:xfrm>
            <a:off x="5431350" y="1996250"/>
            <a:ext cx="1510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5000 features</a:t>
            </a:r>
          </a:p>
        </p:txBody>
      </p:sp>
      <p:cxnSp>
        <p:nvCxnSpPr>
          <p:cNvPr id="94" name="Shape 94"/>
          <p:cNvCxnSpPr/>
          <p:nvPr/>
        </p:nvCxnSpPr>
        <p:spPr>
          <a:xfrm>
            <a:off x="3349050" y="3209725"/>
            <a:ext cx="647400" cy="0"/>
          </a:xfrm>
          <a:prstGeom prst="straightConnector1">
            <a:avLst/>
          </a:prstGeom>
          <a:noFill/>
          <a:ln cap="flat" cmpd="sng" w="19050">
            <a:solidFill>
              <a:schemeClr val="accent1"/>
            </a:solidFill>
            <a:prstDash val="solid"/>
            <a:round/>
            <a:headEnd len="lg" w="lg" type="none"/>
            <a:tailEnd len="lg" w="lg" type="triangle"/>
          </a:ln>
        </p:spPr>
      </p:cxnSp>
      <p:sp>
        <p:nvSpPr>
          <p:cNvPr id="95" name="Shape 95"/>
          <p:cNvSpPr txBox="1"/>
          <p:nvPr/>
        </p:nvSpPr>
        <p:spPr>
          <a:xfrm>
            <a:off x="3996450" y="3023875"/>
            <a:ext cx="787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GIST</a:t>
            </a:r>
          </a:p>
        </p:txBody>
      </p:sp>
      <p:cxnSp>
        <p:nvCxnSpPr>
          <p:cNvPr id="96" name="Shape 96"/>
          <p:cNvCxnSpPr/>
          <p:nvPr/>
        </p:nvCxnSpPr>
        <p:spPr>
          <a:xfrm>
            <a:off x="4783950" y="3209725"/>
            <a:ext cx="647400" cy="0"/>
          </a:xfrm>
          <a:prstGeom prst="straightConnector1">
            <a:avLst/>
          </a:prstGeom>
          <a:noFill/>
          <a:ln cap="flat" cmpd="sng" w="19050">
            <a:solidFill>
              <a:schemeClr val="accent1"/>
            </a:solidFill>
            <a:prstDash val="solid"/>
            <a:round/>
            <a:headEnd len="lg" w="lg" type="none"/>
            <a:tailEnd len="lg" w="lg" type="triangle"/>
          </a:ln>
        </p:spPr>
      </p:cxnSp>
      <p:sp>
        <p:nvSpPr>
          <p:cNvPr id="97" name="Shape 97"/>
          <p:cNvSpPr txBox="1"/>
          <p:nvPr/>
        </p:nvSpPr>
        <p:spPr>
          <a:xfrm>
            <a:off x="5431350" y="3023875"/>
            <a:ext cx="1510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512 features</a:t>
            </a:r>
          </a:p>
        </p:txBody>
      </p:sp>
      <p:cxnSp>
        <p:nvCxnSpPr>
          <p:cNvPr id="98" name="Shape 98"/>
          <p:cNvCxnSpPr/>
          <p:nvPr/>
        </p:nvCxnSpPr>
        <p:spPr>
          <a:xfrm>
            <a:off x="3349050" y="4237350"/>
            <a:ext cx="647400" cy="0"/>
          </a:xfrm>
          <a:prstGeom prst="straightConnector1">
            <a:avLst/>
          </a:prstGeom>
          <a:noFill/>
          <a:ln cap="flat" cmpd="sng" w="19050">
            <a:solidFill>
              <a:schemeClr val="accent1"/>
            </a:solidFill>
            <a:prstDash val="solid"/>
            <a:round/>
            <a:headEnd len="lg" w="lg" type="none"/>
            <a:tailEnd len="lg" w="lg" type="triangle"/>
          </a:ln>
        </p:spPr>
      </p:cxnSp>
      <p:sp>
        <p:nvSpPr>
          <p:cNvPr id="99" name="Shape 99"/>
          <p:cNvSpPr txBox="1"/>
          <p:nvPr/>
        </p:nvSpPr>
        <p:spPr>
          <a:xfrm>
            <a:off x="3996450" y="4051500"/>
            <a:ext cx="787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HOG</a:t>
            </a:r>
          </a:p>
        </p:txBody>
      </p:sp>
      <p:cxnSp>
        <p:nvCxnSpPr>
          <p:cNvPr id="100" name="Shape 100"/>
          <p:cNvCxnSpPr/>
          <p:nvPr/>
        </p:nvCxnSpPr>
        <p:spPr>
          <a:xfrm>
            <a:off x="4783950" y="4237350"/>
            <a:ext cx="647400" cy="0"/>
          </a:xfrm>
          <a:prstGeom prst="straightConnector1">
            <a:avLst/>
          </a:prstGeom>
          <a:noFill/>
          <a:ln cap="flat" cmpd="sng" w="19050">
            <a:solidFill>
              <a:schemeClr val="accent1"/>
            </a:solidFill>
            <a:prstDash val="solid"/>
            <a:round/>
            <a:headEnd len="lg" w="lg" type="none"/>
            <a:tailEnd len="lg" w="lg" type="triangle"/>
          </a:ln>
        </p:spPr>
      </p:cxnSp>
      <p:sp>
        <p:nvSpPr>
          <p:cNvPr id="101" name="Shape 101"/>
          <p:cNvSpPr txBox="1"/>
          <p:nvPr/>
        </p:nvSpPr>
        <p:spPr>
          <a:xfrm>
            <a:off x="5431350" y="4051500"/>
            <a:ext cx="1510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54 </a:t>
            </a:r>
          </a:p>
          <a:p>
            <a:pPr lvl="0" rtl="0" algn="ctr">
              <a:spcBef>
                <a:spcPts val="0"/>
              </a:spcBef>
              <a:buNone/>
            </a:pPr>
            <a:r>
              <a:rPr lang="en" sz="1800">
                <a:solidFill>
                  <a:schemeClr val="accent1"/>
                </a:solidFill>
                <a:latin typeface="Open Sans"/>
                <a:ea typeface="Open Sans"/>
                <a:cs typeface="Open Sans"/>
                <a:sym typeface="Open Sans"/>
              </a:rPr>
              <a:t>features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Feature Extraction</a:t>
            </a:r>
          </a:p>
        </p:txBody>
      </p:sp>
      <p:sp>
        <p:nvSpPr>
          <p:cNvPr id="107" name="Shape 107"/>
          <p:cNvSpPr txBox="1"/>
          <p:nvPr>
            <p:ph idx="1" type="body"/>
          </p:nvPr>
        </p:nvSpPr>
        <p:spPr>
          <a:xfrm>
            <a:off x="311700" y="115247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Light"/>
                <a:ea typeface="Open Sans Light"/>
                <a:cs typeface="Open Sans Light"/>
                <a:sym typeface="Open Sans Light"/>
              </a:rPr>
              <a:t>Convert contents of an image so that it can be used by classifiers.</a:t>
            </a:r>
          </a:p>
          <a:p>
            <a:pPr lvl="0" rtl="0">
              <a:spcBef>
                <a:spcPts val="0"/>
              </a:spcBef>
              <a:buNone/>
            </a:pPr>
            <a:r>
              <a:t/>
            </a:r>
            <a:endParaRPr>
              <a:solidFill>
                <a:schemeClr val="accent1"/>
              </a:solidFill>
              <a:latin typeface="Open Sans Light"/>
              <a:ea typeface="Open Sans Light"/>
              <a:cs typeface="Open Sans Light"/>
              <a:sym typeface="Open Sans Light"/>
            </a:endParaRPr>
          </a:p>
        </p:txBody>
      </p:sp>
      <p:pic>
        <p:nvPicPr>
          <p:cNvPr id="108" name="Shape 108"/>
          <p:cNvPicPr preferRelativeResize="0"/>
          <p:nvPr/>
        </p:nvPicPr>
        <p:blipFill>
          <a:blip r:embed="rId3">
            <a:alphaModFix/>
          </a:blip>
          <a:stretch>
            <a:fillRect/>
          </a:stretch>
        </p:blipFill>
        <p:spPr>
          <a:xfrm>
            <a:off x="711375" y="1738475"/>
            <a:ext cx="2038225" cy="3057325"/>
          </a:xfrm>
          <a:prstGeom prst="rect">
            <a:avLst/>
          </a:prstGeom>
          <a:noFill/>
          <a:ln>
            <a:noFill/>
          </a:ln>
        </p:spPr>
      </p:pic>
      <p:cxnSp>
        <p:nvCxnSpPr>
          <p:cNvPr id="109" name="Shape 109"/>
          <p:cNvCxnSpPr/>
          <p:nvPr/>
        </p:nvCxnSpPr>
        <p:spPr>
          <a:xfrm>
            <a:off x="3349050" y="2182100"/>
            <a:ext cx="647400" cy="0"/>
          </a:xfrm>
          <a:prstGeom prst="straightConnector1">
            <a:avLst/>
          </a:prstGeom>
          <a:noFill/>
          <a:ln cap="flat" cmpd="sng" w="19050">
            <a:solidFill>
              <a:schemeClr val="accent1"/>
            </a:solidFill>
            <a:prstDash val="solid"/>
            <a:round/>
            <a:headEnd len="lg" w="lg" type="none"/>
            <a:tailEnd len="lg" w="lg" type="triangle"/>
          </a:ln>
        </p:spPr>
      </p:cxnSp>
      <p:sp>
        <p:nvSpPr>
          <p:cNvPr id="110" name="Shape 110"/>
          <p:cNvSpPr txBox="1"/>
          <p:nvPr/>
        </p:nvSpPr>
        <p:spPr>
          <a:xfrm>
            <a:off x="3996450" y="1996250"/>
            <a:ext cx="787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SIFT</a:t>
            </a:r>
          </a:p>
        </p:txBody>
      </p:sp>
      <p:cxnSp>
        <p:nvCxnSpPr>
          <p:cNvPr id="111" name="Shape 111"/>
          <p:cNvCxnSpPr/>
          <p:nvPr/>
        </p:nvCxnSpPr>
        <p:spPr>
          <a:xfrm>
            <a:off x="4783950" y="2182100"/>
            <a:ext cx="647400" cy="0"/>
          </a:xfrm>
          <a:prstGeom prst="straightConnector1">
            <a:avLst/>
          </a:prstGeom>
          <a:noFill/>
          <a:ln cap="flat" cmpd="sng" w="19050">
            <a:solidFill>
              <a:schemeClr val="accent1"/>
            </a:solidFill>
            <a:prstDash val="solid"/>
            <a:round/>
            <a:headEnd len="lg" w="lg" type="none"/>
            <a:tailEnd len="lg" w="lg" type="triangle"/>
          </a:ln>
        </p:spPr>
      </p:cxnSp>
      <p:sp>
        <p:nvSpPr>
          <p:cNvPr id="112" name="Shape 112"/>
          <p:cNvSpPr txBox="1"/>
          <p:nvPr/>
        </p:nvSpPr>
        <p:spPr>
          <a:xfrm>
            <a:off x="5431350" y="1996250"/>
            <a:ext cx="1510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5000 features</a:t>
            </a:r>
          </a:p>
        </p:txBody>
      </p:sp>
      <p:cxnSp>
        <p:nvCxnSpPr>
          <p:cNvPr id="113" name="Shape 113"/>
          <p:cNvCxnSpPr/>
          <p:nvPr/>
        </p:nvCxnSpPr>
        <p:spPr>
          <a:xfrm>
            <a:off x="3349050" y="3209725"/>
            <a:ext cx="647400" cy="0"/>
          </a:xfrm>
          <a:prstGeom prst="straightConnector1">
            <a:avLst/>
          </a:prstGeom>
          <a:noFill/>
          <a:ln cap="flat" cmpd="sng" w="19050">
            <a:solidFill>
              <a:schemeClr val="accent1"/>
            </a:solidFill>
            <a:prstDash val="solid"/>
            <a:round/>
            <a:headEnd len="lg" w="lg" type="none"/>
            <a:tailEnd len="lg" w="lg" type="triangle"/>
          </a:ln>
        </p:spPr>
      </p:cxnSp>
      <p:sp>
        <p:nvSpPr>
          <p:cNvPr id="114" name="Shape 114"/>
          <p:cNvSpPr txBox="1"/>
          <p:nvPr/>
        </p:nvSpPr>
        <p:spPr>
          <a:xfrm>
            <a:off x="3996450" y="3023875"/>
            <a:ext cx="787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GIST</a:t>
            </a:r>
          </a:p>
        </p:txBody>
      </p:sp>
      <p:cxnSp>
        <p:nvCxnSpPr>
          <p:cNvPr id="115" name="Shape 115"/>
          <p:cNvCxnSpPr/>
          <p:nvPr/>
        </p:nvCxnSpPr>
        <p:spPr>
          <a:xfrm>
            <a:off x="4783950" y="3209725"/>
            <a:ext cx="647400" cy="0"/>
          </a:xfrm>
          <a:prstGeom prst="straightConnector1">
            <a:avLst/>
          </a:prstGeom>
          <a:noFill/>
          <a:ln cap="flat" cmpd="sng" w="19050">
            <a:solidFill>
              <a:schemeClr val="accent1"/>
            </a:solidFill>
            <a:prstDash val="solid"/>
            <a:round/>
            <a:headEnd len="lg" w="lg" type="none"/>
            <a:tailEnd len="lg" w="lg" type="triangle"/>
          </a:ln>
        </p:spPr>
      </p:cxnSp>
      <p:sp>
        <p:nvSpPr>
          <p:cNvPr id="116" name="Shape 116"/>
          <p:cNvSpPr txBox="1"/>
          <p:nvPr/>
        </p:nvSpPr>
        <p:spPr>
          <a:xfrm>
            <a:off x="5431350" y="3023875"/>
            <a:ext cx="1510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512 features</a:t>
            </a:r>
          </a:p>
        </p:txBody>
      </p:sp>
      <p:cxnSp>
        <p:nvCxnSpPr>
          <p:cNvPr id="117" name="Shape 117"/>
          <p:cNvCxnSpPr/>
          <p:nvPr/>
        </p:nvCxnSpPr>
        <p:spPr>
          <a:xfrm>
            <a:off x="3349050" y="4237350"/>
            <a:ext cx="647400" cy="0"/>
          </a:xfrm>
          <a:prstGeom prst="straightConnector1">
            <a:avLst/>
          </a:prstGeom>
          <a:noFill/>
          <a:ln cap="flat" cmpd="sng" w="19050">
            <a:solidFill>
              <a:schemeClr val="accent1"/>
            </a:solidFill>
            <a:prstDash val="solid"/>
            <a:round/>
            <a:headEnd len="lg" w="lg" type="none"/>
            <a:tailEnd len="lg" w="lg" type="triangle"/>
          </a:ln>
        </p:spPr>
      </p:cxnSp>
      <p:sp>
        <p:nvSpPr>
          <p:cNvPr id="118" name="Shape 118"/>
          <p:cNvSpPr txBox="1"/>
          <p:nvPr/>
        </p:nvSpPr>
        <p:spPr>
          <a:xfrm>
            <a:off x="3996450" y="4051500"/>
            <a:ext cx="787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HOG</a:t>
            </a:r>
          </a:p>
        </p:txBody>
      </p:sp>
      <p:cxnSp>
        <p:nvCxnSpPr>
          <p:cNvPr id="119" name="Shape 119"/>
          <p:cNvCxnSpPr/>
          <p:nvPr/>
        </p:nvCxnSpPr>
        <p:spPr>
          <a:xfrm>
            <a:off x="4783950" y="4237350"/>
            <a:ext cx="647400" cy="0"/>
          </a:xfrm>
          <a:prstGeom prst="straightConnector1">
            <a:avLst/>
          </a:prstGeom>
          <a:noFill/>
          <a:ln cap="flat" cmpd="sng" w="19050">
            <a:solidFill>
              <a:schemeClr val="accent1"/>
            </a:solidFill>
            <a:prstDash val="solid"/>
            <a:round/>
            <a:headEnd len="lg" w="lg" type="none"/>
            <a:tailEnd len="lg" w="lg" type="triangle"/>
          </a:ln>
        </p:spPr>
      </p:cxnSp>
      <p:sp>
        <p:nvSpPr>
          <p:cNvPr id="120" name="Shape 120"/>
          <p:cNvSpPr txBox="1"/>
          <p:nvPr/>
        </p:nvSpPr>
        <p:spPr>
          <a:xfrm>
            <a:off x="5431350" y="4051500"/>
            <a:ext cx="1510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54 </a:t>
            </a:r>
          </a:p>
          <a:p>
            <a:pPr lvl="0" rtl="0" algn="ctr">
              <a:spcBef>
                <a:spcPts val="0"/>
              </a:spcBef>
              <a:buNone/>
            </a:pPr>
            <a:r>
              <a:rPr lang="en" sz="1800">
                <a:solidFill>
                  <a:schemeClr val="accent1"/>
                </a:solidFill>
                <a:latin typeface="Open Sans"/>
                <a:ea typeface="Open Sans"/>
                <a:cs typeface="Open Sans"/>
                <a:sym typeface="Open Sans"/>
              </a:rPr>
              <a:t>features</a:t>
            </a:r>
          </a:p>
        </p:txBody>
      </p:sp>
      <p:cxnSp>
        <p:nvCxnSpPr>
          <p:cNvPr id="121" name="Shape 121"/>
          <p:cNvCxnSpPr/>
          <p:nvPr/>
        </p:nvCxnSpPr>
        <p:spPr>
          <a:xfrm>
            <a:off x="7417350" y="1935588"/>
            <a:ext cx="0" cy="2663100"/>
          </a:xfrm>
          <a:prstGeom prst="straightConnector1">
            <a:avLst/>
          </a:prstGeom>
          <a:noFill/>
          <a:ln cap="flat" cmpd="sng" w="114300">
            <a:solidFill>
              <a:schemeClr val="accent1"/>
            </a:solidFill>
            <a:prstDash val="solid"/>
            <a:round/>
            <a:headEnd len="lg" w="lg" type="none"/>
            <a:tailEnd len="lg" w="lg" type="triangle"/>
          </a:ln>
        </p:spPr>
      </p:cxnSp>
      <p:sp>
        <p:nvSpPr>
          <p:cNvPr id="122" name="Shape 122"/>
          <p:cNvSpPr txBox="1"/>
          <p:nvPr/>
        </p:nvSpPr>
        <p:spPr>
          <a:xfrm>
            <a:off x="7589250" y="2978875"/>
            <a:ext cx="1374000" cy="461700"/>
          </a:xfrm>
          <a:prstGeom prst="rect">
            <a:avLst/>
          </a:prstGeom>
          <a:noFill/>
          <a:ln>
            <a:noFill/>
          </a:ln>
        </p:spPr>
        <p:txBody>
          <a:bodyPr anchorCtr="0" anchor="t" bIns="91425" lIns="91425" rIns="91425" wrap="square" tIns="91425">
            <a:noAutofit/>
          </a:bodyPr>
          <a:lstStyle/>
          <a:p>
            <a:pPr lvl="0" rtl="0">
              <a:spcBef>
                <a:spcPts val="0"/>
              </a:spcBef>
              <a:buNone/>
            </a:pPr>
            <a:r>
              <a:rPr lang="en">
                <a:solidFill>
                  <a:schemeClr val="accent1"/>
                </a:solidFill>
                <a:latin typeface="Open Sans"/>
                <a:ea typeface="Open Sans"/>
                <a:cs typeface="Open Sans"/>
                <a:sym typeface="Open Sans"/>
              </a:rPr>
              <a:t>Training Time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HOG - Histogram of Gradients</a:t>
            </a:r>
          </a:p>
        </p:txBody>
      </p:sp>
      <p:pic>
        <p:nvPicPr>
          <p:cNvPr id="128" name="Shape 128"/>
          <p:cNvPicPr preferRelativeResize="0"/>
          <p:nvPr/>
        </p:nvPicPr>
        <p:blipFill>
          <a:blip r:embed="rId3">
            <a:alphaModFix/>
          </a:blip>
          <a:stretch>
            <a:fillRect/>
          </a:stretch>
        </p:blipFill>
        <p:spPr>
          <a:xfrm>
            <a:off x="1175575" y="1017725"/>
            <a:ext cx="6792845"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HOG - Histogram of Gradients</a:t>
            </a:r>
          </a:p>
        </p:txBody>
      </p:sp>
      <p:pic>
        <p:nvPicPr>
          <p:cNvPr id="134" name="Shape 134"/>
          <p:cNvPicPr preferRelativeResize="0"/>
          <p:nvPr/>
        </p:nvPicPr>
        <p:blipFill>
          <a:blip r:embed="rId3">
            <a:alphaModFix/>
          </a:blip>
          <a:stretch>
            <a:fillRect/>
          </a:stretch>
        </p:blipFill>
        <p:spPr>
          <a:xfrm>
            <a:off x="1872775" y="1017725"/>
            <a:ext cx="5398442"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