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tiff" ContentType="image/tiff"/>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60" r:id="rId2"/>
    <p:sldId id="261" r:id="rId3"/>
    <p:sldId id="262" r:id="rId4"/>
    <p:sldId id="256" r:id="rId5"/>
    <p:sldId id="259" r:id="rId6"/>
    <p:sldId id="263" r:id="rId7"/>
    <p:sldId id="264"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extLst/>
  </p:cmAuthor>
  <p:cmAuthor id="2" name="Microsoft Office 用户" initials="Office [2]" lastIdx="1" clrIdx="1">
    <p:extLst/>
  </p:cmAuthor>
  <p:cmAuthor id="3" name="Microsoft Office 用户" initials="Office [3]" lastIdx="1" clrIdx="2">
    <p:extLst/>
  </p:cmAuthor>
  <p:cmAuthor id="4" name="Microsoft Office 用户" initials="Office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431"/>
    <p:restoredTop sz="86371"/>
  </p:normalViewPr>
  <p:slideViewPr>
    <p:cSldViewPr snapToGrid="0" snapToObjects="1">
      <p:cViewPr>
        <p:scale>
          <a:sx n="70" d="100"/>
          <a:sy n="70" d="100"/>
        </p:scale>
        <p:origin x="-51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11-29T16:13:25.055" idx="1">
    <p:pos x="10" y="10"/>
    <p:text>va,j is from test dataset, and j is from corresponding rank from prediction dataset</p:text>
    <p:extLst>
      <p:ext uri="{C676402C-5697-4E1C-873F-D02D1690AC5C}">
        <p15:threadingInfo xmlns:p15="http://schemas.microsoft.com/office/powerpoint/2012/main" xmlns="" timeZoneBias="300"/>
      </p:ext>
    </p:extLst>
  </p:cm>
  <p:cm authorId="3" dt="2017-11-29T16:18:03.776" idx="1">
    <p:pos x="10" y="106"/>
    <p:text>for Rmax, it's almost the same as Ra, but the j is the corresponding order frm test dataset</p:text>
    <p:extLst>
      <p:ext uri="{C676402C-5697-4E1C-873F-D02D1690AC5C}">
        <p15:threadingInfo xmlns:p15="http://schemas.microsoft.com/office/powerpoint/2012/main" xmlns="" timeZoneBias="300">
          <p15:parentCm authorId="2"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1-28T12:52:07.632" idx="1">
    <p:pos x="10" y="10"/>
    <p:text/>
    <p:extLst>
      <p:ext uri="{C676402C-5697-4E1C-873F-D02D1690AC5C}">
        <p15:threadingInfo xmlns:p15="http://schemas.microsoft.com/office/powerpoint/2012/main" xmlns="" timeZoneBias="300"/>
      </p:ext>
    </p:extLst>
  </p:cm>
  <p:cm authorId="4" dt="2017-11-29T16:21:21.778" idx="1">
    <p:pos x="3253" y="971"/>
    <p:text>. 1st dataset(binary): 1 minus difference. 2nd  dataset: max-min normalization and use 1 minus our difference</p:text>
    <p:extLst>
      <p:ext uri="{C676402C-5697-4E1C-873F-D02D1690AC5C}">
        <p15:threadingInfo xmlns:p15="http://schemas.microsoft.com/office/powerpoint/2012/main" xmlns=""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C8BE2-9DCB-E248-B0DF-84258C80003E}" type="datetimeFigureOut">
              <a:rPr kumimoji="1" lang="zh-CN" altLang="en-US" smtClean="0"/>
              <a:pPr/>
              <a:t>2017/11/29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28B66-2457-654E-897A-A3721DF6DBF6}" type="slidenum">
              <a:rPr kumimoji="1" lang="zh-CN" altLang="en-US" smtClean="0"/>
              <a:pPr/>
              <a:t>‹#›</a:t>
            </a:fld>
            <a:endParaRPr kumimoji="1" lang="zh-CN" altLang="en-US"/>
          </a:p>
        </p:txBody>
      </p:sp>
    </p:spTree>
    <p:extLst>
      <p:ext uri="{BB962C8B-B14F-4D97-AF65-F5344CB8AC3E}">
        <p14:creationId xmlns:p14="http://schemas.microsoft.com/office/powerpoint/2010/main" xmlns="" val="68309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3843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29606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115511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78553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24187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207848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210817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74902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23480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149207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114599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D43BBCE-30CE-3143-96AF-D7113AA72B93}" type="datetimeFigureOut">
              <a:rPr kumimoji="1" lang="zh-CN" altLang="en-US" smtClean="0"/>
              <a:pPr/>
              <a:t>2017/11/29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2120081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3BBCE-30CE-3143-96AF-D7113AA72B93}" type="datetimeFigureOut">
              <a:rPr kumimoji="1" lang="zh-CN" altLang="en-US" smtClean="0"/>
              <a:pPr/>
              <a:t>2017/11/29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4F2A1-D649-D346-B77E-533EBE513C9C}" type="slidenum">
              <a:rPr kumimoji="1" lang="zh-CN" altLang="en-US" smtClean="0"/>
              <a:pPr/>
              <a:t>‹#›</a:t>
            </a:fld>
            <a:endParaRPr kumimoji="1" lang="zh-CN" altLang="en-US"/>
          </a:p>
        </p:txBody>
      </p:sp>
    </p:spTree>
    <p:extLst>
      <p:ext uri="{BB962C8B-B14F-4D97-AF65-F5344CB8AC3E}">
        <p14:creationId xmlns:p14="http://schemas.microsoft.com/office/powerpoint/2010/main" xmlns="" val="146263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0"/>
            <a:ext cx="9144000" cy="1581080"/>
          </a:xfrm>
        </p:spPr>
        <p:txBody>
          <a:bodyPr>
            <a:normAutofit/>
          </a:bodyPr>
          <a:lstStyle/>
          <a:p>
            <a:r>
              <a:rPr lang="en-US" altLang="zh-CN" sz="5400" b="1" dirty="0" smtClean="0"/>
              <a:t>Collaborative Filtering</a:t>
            </a:r>
            <a:endParaRPr kumimoji="1" lang="zh-CN" altLang="en-US" sz="5400" dirty="0"/>
          </a:p>
        </p:txBody>
      </p:sp>
      <p:sp>
        <p:nvSpPr>
          <p:cNvPr id="3" name="副标题 2"/>
          <p:cNvSpPr>
            <a:spLocks noGrp="1"/>
          </p:cNvSpPr>
          <p:nvPr>
            <p:ph type="subTitle" idx="1"/>
          </p:nvPr>
        </p:nvSpPr>
        <p:spPr>
          <a:xfrm>
            <a:off x="383289" y="1846123"/>
            <a:ext cx="11614019" cy="419998"/>
          </a:xfrm>
        </p:spPr>
        <p:txBody>
          <a:bodyPr>
            <a:normAutofit lnSpcReduction="10000"/>
          </a:bodyPr>
          <a:lstStyle/>
          <a:p>
            <a:r>
              <a:rPr kumimoji="1" lang="en-US" altLang="zh-CN" b="1" dirty="0" smtClean="0"/>
              <a:t>Group 4: Lin Han, </a:t>
            </a:r>
            <a:r>
              <a:rPr lang="en-US" altLang="zh-CN" b="1" dirty="0" err="1" smtClean="0"/>
              <a:t>Vassily</a:t>
            </a:r>
            <a:r>
              <a:rPr lang="en-US" altLang="zh-CN" b="1" dirty="0" smtClean="0"/>
              <a:t> </a:t>
            </a:r>
            <a:r>
              <a:rPr lang="en-US" altLang="zh-CN" b="1" dirty="0" err="1" smtClean="0"/>
              <a:t>Carantino</a:t>
            </a:r>
            <a:r>
              <a:rPr lang="en-US" altLang="zh-CN" b="1" dirty="0" smtClean="0"/>
              <a:t>, </a:t>
            </a:r>
            <a:r>
              <a:rPr lang="en-US" altLang="zh-CN" b="1" dirty="0" err="1" smtClean="0"/>
              <a:t>Xinyao</a:t>
            </a:r>
            <a:r>
              <a:rPr lang="en-US" altLang="zh-CN" b="1" dirty="0" smtClean="0"/>
              <a:t> </a:t>
            </a:r>
            <a:r>
              <a:rPr lang="en-US" altLang="zh-CN" b="1" dirty="0" err="1" smtClean="0"/>
              <a:t>Guo</a:t>
            </a:r>
            <a:r>
              <a:rPr lang="en-US" altLang="zh-CN" b="1" dirty="0" smtClean="0"/>
              <a:t>, </a:t>
            </a:r>
            <a:r>
              <a:rPr lang="en-US" altLang="zh-CN" b="1" dirty="0" err="1" smtClean="0"/>
              <a:t>Qihang</a:t>
            </a:r>
            <a:r>
              <a:rPr lang="en-US" altLang="zh-CN" b="1" dirty="0" smtClean="0"/>
              <a:t> Li, Qian Shi</a:t>
            </a:r>
          </a:p>
          <a:p>
            <a:endParaRPr kumimoji="1" lang="zh-CN" altLang="en-US" dirty="0"/>
          </a:p>
        </p:txBody>
      </p:sp>
      <p:sp>
        <p:nvSpPr>
          <p:cNvPr id="4" name="文本框 3"/>
          <p:cNvSpPr txBox="1"/>
          <p:nvPr/>
        </p:nvSpPr>
        <p:spPr>
          <a:xfrm>
            <a:off x="483704" y="2672521"/>
            <a:ext cx="11224592" cy="4616648"/>
          </a:xfrm>
          <a:prstGeom prst="rect">
            <a:avLst/>
          </a:prstGeom>
          <a:noFill/>
        </p:spPr>
        <p:txBody>
          <a:bodyPr wrap="square" rtlCol="0">
            <a:spAutoFit/>
          </a:bodyPr>
          <a:lstStyle/>
          <a:p>
            <a:r>
              <a:rPr kumimoji="1" lang="en-US" altLang="zh-CN" dirty="0" smtClean="0">
                <a:latin typeface="Arial Hebrew Light" charset="-79"/>
                <a:ea typeface="Arial Hebrew Light" charset="-79"/>
                <a:cs typeface="Arial Hebrew Light" charset="-79"/>
              </a:rPr>
              <a:t>Layout:</a:t>
            </a:r>
          </a:p>
          <a:p>
            <a:endParaRPr kumimoji="1" lang="en-US" altLang="zh-CN" dirty="0" smtClean="0">
              <a:latin typeface="Arial Hebrew Light" charset="-79"/>
              <a:ea typeface="Arial Hebrew Light" charset="-79"/>
              <a:cs typeface="Arial Hebrew Light" charset="-79"/>
            </a:endParaRPr>
          </a:p>
          <a:p>
            <a:pPr marL="342900" indent="-342900">
              <a:buAutoNum type="arabicParenR"/>
            </a:pPr>
            <a:r>
              <a:rPr kumimoji="1" lang="en-US" altLang="zh-CN" dirty="0" smtClean="0">
                <a:latin typeface="Arial Hebrew Light" charset="-79"/>
                <a:ea typeface="Arial Hebrew Light" charset="-79"/>
                <a:cs typeface="Arial Hebrew Light" charset="-79"/>
              </a:rPr>
              <a:t>Purpose of the study and</a:t>
            </a:r>
            <a:r>
              <a:rPr kumimoji="1" lang="zh-CN" altLang="en-US" dirty="0" smtClean="0">
                <a:latin typeface="Arial Hebrew Light" charset="-79"/>
                <a:ea typeface="Arial Hebrew Light" charset="-79"/>
                <a:cs typeface="Arial Hebrew Light" charset="-79"/>
              </a:rPr>
              <a:t> </a:t>
            </a:r>
            <a:r>
              <a:rPr kumimoji="1" lang="en-US" altLang="zh-CN" dirty="0" smtClean="0">
                <a:latin typeface="Arial Hebrew Light" charset="-79"/>
                <a:ea typeface="Arial Hebrew Light" charset="-79"/>
                <a:cs typeface="Arial Hebrew Light" charset="-79"/>
              </a:rPr>
              <a:t>approaches used</a:t>
            </a:r>
          </a:p>
          <a:p>
            <a:pPr marL="342900" indent="-342900">
              <a:buAutoNum type="arabicParenR"/>
            </a:pPr>
            <a:endParaRPr kumimoji="1" lang="en-US" altLang="zh-CN" dirty="0" smtClean="0">
              <a:latin typeface="Arial Hebrew Light" charset="-79"/>
              <a:ea typeface="Arial Hebrew Light" charset="-79"/>
              <a:cs typeface="Arial Hebrew Light" charset="-79"/>
            </a:endParaRPr>
          </a:p>
          <a:p>
            <a:pPr marL="342900" indent="-342900">
              <a:buAutoNum type="arabicParenR"/>
            </a:pPr>
            <a:r>
              <a:rPr kumimoji="1" lang="en-US" altLang="zh-CN" dirty="0" smtClean="0">
                <a:latin typeface="Arial Hebrew Light" charset="-79"/>
                <a:ea typeface="Arial Hebrew Light" charset="-79"/>
                <a:cs typeface="Arial Hebrew Light" charset="-79"/>
              </a:rPr>
              <a:t>How </a:t>
            </a:r>
            <a:r>
              <a:rPr kumimoji="1" lang="en-US" altLang="zh-CN" dirty="0">
                <a:latin typeface="Arial Hebrew Light" charset="-79"/>
                <a:ea typeface="Arial Hebrew Light" charset="-79"/>
                <a:cs typeface="Arial Hebrew Light" charset="-79"/>
              </a:rPr>
              <a:t>to </a:t>
            </a:r>
            <a:r>
              <a:rPr kumimoji="1" lang="en-US" altLang="zh-CN" dirty="0" smtClean="0">
                <a:latin typeface="Arial Hebrew Light" charset="-79"/>
                <a:ea typeface="Arial Hebrew Light" charset="-79"/>
                <a:cs typeface="Arial Hebrew Light" charset="-79"/>
              </a:rPr>
              <a:t>evaluate the performance of our different algorithms ?</a:t>
            </a:r>
            <a:endParaRPr kumimoji="1" lang="en-US" altLang="zh-CN" dirty="0">
              <a:latin typeface="Arial Hebrew Light" charset="-79"/>
              <a:ea typeface="Arial Hebrew Light" charset="-79"/>
              <a:cs typeface="Arial Hebrew Light" charset="-79"/>
            </a:endParaRPr>
          </a:p>
          <a:p>
            <a:pPr marL="342900" indent="-342900">
              <a:buAutoNum type="arabicParenR"/>
            </a:pPr>
            <a:endParaRPr kumimoji="1" lang="en-US" altLang="zh-CN" dirty="0">
              <a:latin typeface="Arial Hebrew" charset="-79"/>
              <a:ea typeface="Arial Hebrew" charset="-79"/>
              <a:cs typeface="Arial Hebrew" charset="-79"/>
            </a:endParaRPr>
          </a:p>
          <a:p>
            <a:pPr marL="342900" indent="-342900">
              <a:buAutoNum type="arabicParenR"/>
            </a:pPr>
            <a:r>
              <a:rPr kumimoji="1" lang="en-US" altLang="zh-CN" dirty="0" smtClean="0">
                <a:latin typeface="Arial Hebrew" charset="-79"/>
                <a:ea typeface="Arial Hebrew" charset="-79"/>
                <a:cs typeface="Arial Hebrew" charset="-79"/>
              </a:rPr>
              <a:t>Steps we took in our experimental approach</a:t>
            </a:r>
            <a:br>
              <a:rPr kumimoji="1" lang="en-US" altLang="zh-CN" dirty="0" smtClean="0">
                <a:latin typeface="Arial Hebrew" charset="-79"/>
                <a:ea typeface="Arial Hebrew" charset="-79"/>
                <a:cs typeface="Arial Hebrew" charset="-79"/>
              </a:rPr>
            </a:br>
            <a:endParaRPr kumimoji="1" lang="en-US" altLang="zh-CN" dirty="0" smtClean="0">
              <a:latin typeface="Arial Hebrew" charset="-79"/>
              <a:ea typeface="Arial Hebrew" charset="-79"/>
              <a:cs typeface="Arial Hebrew" charset="-79"/>
            </a:endParaRPr>
          </a:p>
          <a:p>
            <a:pPr marL="342900" indent="-342900">
              <a:buAutoNum type="arabicParenR"/>
            </a:pPr>
            <a:r>
              <a:rPr kumimoji="1" lang="en-US" altLang="zh-CN" dirty="0" smtClean="0">
                <a:latin typeface="Arial Hebrew" charset="-79"/>
                <a:ea typeface="Arial Hebrew" charset="-79"/>
                <a:cs typeface="Arial Hebrew" charset="-79"/>
              </a:rPr>
              <a:t>Finding the best Memory-Base Model</a:t>
            </a:r>
          </a:p>
          <a:p>
            <a:pPr marL="342900" indent="-342900">
              <a:buAutoNum type="arabicParenR"/>
            </a:pPr>
            <a:endParaRPr kumimoji="1" lang="en-US" altLang="zh-CN" dirty="0" smtClean="0">
              <a:latin typeface="Arial Hebrew" charset="-79"/>
              <a:ea typeface="Arial Hebrew" charset="-79"/>
              <a:cs typeface="Arial Hebrew" charset="-79"/>
            </a:endParaRPr>
          </a:p>
          <a:p>
            <a:pPr marL="342900" indent="-342900">
              <a:buFontTx/>
              <a:buAutoNum type="arabicParenR"/>
            </a:pPr>
            <a:r>
              <a:rPr kumimoji="1" lang="en-US" altLang="zh-CN" dirty="0" smtClean="0">
                <a:latin typeface="Arial Hebrew" charset="-79"/>
                <a:ea typeface="Arial Hebrew" charset="-79"/>
                <a:cs typeface="Arial Hebrew" charset="-79"/>
              </a:rPr>
              <a:t>Finding the </a:t>
            </a:r>
            <a:r>
              <a:rPr kumimoji="1" lang="en-US" altLang="zh-CN" dirty="0">
                <a:latin typeface="Arial Hebrew" charset="-79"/>
                <a:ea typeface="Arial Hebrew" charset="-79"/>
                <a:cs typeface="Arial Hebrew" charset="-79"/>
              </a:rPr>
              <a:t>best </a:t>
            </a:r>
            <a:r>
              <a:rPr kumimoji="1" lang="en-US" altLang="zh-CN" dirty="0" smtClean="0">
                <a:latin typeface="Arial Hebrew" charset="-79"/>
                <a:ea typeface="Arial Hebrew" charset="-79"/>
                <a:cs typeface="Arial Hebrew" charset="-79"/>
              </a:rPr>
              <a:t>Cluster Model</a:t>
            </a:r>
          </a:p>
          <a:p>
            <a:pPr marL="342900" indent="-342900">
              <a:buFontTx/>
              <a:buAutoNum type="arabicParenR"/>
            </a:pPr>
            <a:endParaRPr kumimoji="1" lang="en-US" altLang="zh-CN" dirty="0">
              <a:latin typeface="Arial Hebrew" charset="-79"/>
              <a:ea typeface="Arial Hebrew" charset="-79"/>
              <a:cs typeface="Arial Hebrew" charset="-79"/>
            </a:endParaRPr>
          </a:p>
          <a:p>
            <a:pPr marL="342900" indent="-342900">
              <a:buFontTx/>
              <a:buAutoNum type="arabicParenR"/>
            </a:pPr>
            <a:r>
              <a:rPr kumimoji="1" lang="en-US" altLang="zh-CN" dirty="0">
                <a:latin typeface="Arial Hebrew" charset="-79"/>
                <a:ea typeface="Arial Hebrew" charset="-79"/>
                <a:cs typeface="Arial Hebrew" charset="-79"/>
              </a:rPr>
              <a:t>Results &amp; Analysis: </a:t>
            </a:r>
            <a:r>
              <a:rPr kumimoji="1" lang="en-US" altLang="zh-CN" dirty="0" smtClean="0">
                <a:latin typeface="Arial Hebrew" charset="-79"/>
                <a:ea typeface="Arial Hebrew" charset="-79"/>
                <a:cs typeface="Arial Hebrew" charset="-79"/>
              </a:rPr>
              <a:t>What is the best model overall</a:t>
            </a:r>
            <a:endParaRPr kumimoji="1" lang="en-US" altLang="zh-CN" dirty="0">
              <a:latin typeface="Arial Hebrew" charset="-79"/>
              <a:ea typeface="Arial Hebrew" charset="-79"/>
              <a:cs typeface="Arial Hebrew" charset="-79"/>
            </a:endParaRPr>
          </a:p>
          <a:p>
            <a:pPr marL="342900" indent="-342900">
              <a:buFontTx/>
              <a:buAutoNum type="arabicParenR"/>
            </a:pPr>
            <a:endParaRPr kumimoji="1" lang="en-US" altLang="zh-CN" dirty="0">
              <a:latin typeface="Arial Hebrew" charset="-79"/>
              <a:ea typeface="Arial Hebrew" charset="-79"/>
              <a:cs typeface="Arial Hebrew" charset="-79"/>
            </a:endParaRPr>
          </a:p>
          <a:p>
            <a:pPr marL="342900" indent="-342900">
              <a:buAutoNum type="arabicParenR"/>
            </a:pPr>
            <a:endParaRPr kumimoji="1" lang="en-US" altLang="zh-CN" dirty="0">
              <a:latin typeface="Arial Hebrew" charset="-79"/>
              <a:ea typeface="Arial Hebrew" charset="-79"/>
              <a:cs typeface="Arial Hebrew" charset="-79"/>
            </a:endParaRPr>
          </a:p>
          <a:p>
            <a:pPr marL="342900" indent="-342900">
              <a:buAutoNum type="arabicParenR"/>
            </a:pPr>
            <a:endParaRPr kumimoji="1" lang="en-US" altLang="zh-CN" sz="2400" dirty="0" smtClean="0">
              <a:latin typeface="Arial Hebrew" charset="-79"/>
              <a:ea typeface="Arial Hebrew" charset="-79"/>
              <a:cs typeface="Arial Hebrew" charset="-79"/>
            </a:endParaRPr>
          </a:p>
        </p:txBody>
      </p:sp>
    </p:spTree>
    <p:extLst>
      <p:ext uri="{BB962C8B-B14F-4D97-AF65-F5344CB8AC3E}">
        <p14:creationId xmlns:p14="http://schemas.microsoft.com/office/powerpoint/2010/main" xmlns="" val="119467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4800" y="152400"/>
            <a:ext cx="9398000" cy="584775"/>
          </a:xfrm>
          <a:prstGeom prst="rect">
            <a:avLst/>
          </a:prstGeom>
          <a:noFill/>
        </p:spPr>
        <p:txBody>
          <a:bodyPr wrap="square" rtlCol="0">
            <a:spAutoFit/>
          </a:bodyPr>
          <a:lstStyle/>
          <a:p>
            <a:r>
              <a:rPr kumimoji="1" lang="en-US" altLang="zh-CN" sz="3200" dirty="0" smtClean="0">
                <a:latin typeface="Arial Hebrew" charset="-79"/>
                <a:ea typeface="Arial Hebrew" charset="-79"/>
                <a:cs typeface="Arial Hebrew" charset="-79"/>
              </a:rPr>
              <a:t>1) Purpose of the study and</a:t>
            </a:r>
            <a:r>
              <a:rPr kumimoji="1" lang="zh-CN" altLang="en-US" sz="3200" dirty="0" smtClean="0">
                <a:latin typeface="Arial Hebrew" charset="-79"/>
                <a:ea typeface="Arial Hebrew" charset="-79"/>
                <a:cs typeface="Arial Hebrew" charset="-79"/>
              </a:rPr>
              <a:t> </a:t>
            </a:r>
            <a:r>
              <a:rPr kumimoji="1" lang="en-US" altLang="zh-CN" sz="3200" dirty="0" smtClean="0">
                <a:latin typeface="Arial Hebrew" charset="-79"/>
                <a:ea typeface="Arial Hebrew" charset="-79"/>
                <a:cs typeface="Arial Hebrew" charset="-79"/>
              </a:rPr>
              <a:t>approaches we used</a:t>
            </a:r>
            <a:endParaRPr kumimoji="1" lang="zh-CN" altLang="en-US" sz="3200" dirty="0">
              <a:latin typeface="Arial Hebrew" charset="-79"/>
              <a:ea typeface="Arial Hebrew" charset="-79"/>
              <a:cs typeface="Arial Hebrew" charset="-79"/>
            </a:endParaRPr>
          </a:p>
        </p:txBody>
      </p:sp>
      <p:cxnSp>
        <p:nvCxnSpPr>
          <p:cNvPr id="3" name="Straight Connector 16">
            <a:extLst>
              <a:ext uri="{FF2B5EF4-FFF2-40B4-BE49-F238E27FC236}">
                <a16:creationId xmlns:a16="http://schemas.microsoft.com/office/drawing/2014/main" xmlns="" id="{CE05F839-3054-43DF-8810-8EA6BE360703}"/>
              </a:ext>
            </a:extLst>
          </p:cNvPr>
          <p:cNvCxnSpPr>
            <a:cxnSpLocks/>
          </p:cNvCxnSpPr>
          <p:nvPr/>
        </p:nvCxnSpPr>
        <p:spPr>
          <a:xfrm>
            <a:off x="0" y="832785"/>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Group 3"/>
          <p:cNvGrpSpPr/>
          <p:nvPr/>
        </p:nvGrpSpPr>
        <p:grpSpPr>
          <a:xfrm>
            <a:off x="507998" y="1225838"/>
            <a:ext cx="5263020" cy="5174963"/>
            <a:chOff x="491319" y="2460216"/>
            <a:chExt cx="11245756" cy="4670436"/>
          </a:xfrm>
        </p:grpSpPr>
        <p:sp>
          <p:nvSpPr>
            <p:cNvPr id="9" name="Rounded Rectangle 5"/>
            <p:cNvSpPr/>
            <p:nvPr/>
          </p:nvSpPr>
          <p:spPr>
            <a:xfrm>
              <a:off x="491319" y="3143157"/>
              <a:ext cx="11245756" cy="3987495"/>
            </a:xfrm>
            <a:prstGeom prst="roundRect">
              <a:avLst>
                <a:gd name="adj" fmla="val 2615"/>
              </a:avLst>
            </a:prstGeom>
            <a:noFill/>
            <a:ln w="12700" cap="flat" cmpd="sng" algn="ctr">
              <a:solidFill>
                <a:srgbClr val="5B9BD5">
                  <a:shade val="50000"/>
                </a:srgbClr>
              </a:solidFill>
              <a:prstDash val="solid"/>
              <a:miter lim="800000"/>
            </a:ln>
            <a:effectLst/>
          </p:spPr>
          <p:txBody>
            <a:bodyPr rtlCol="0" anchor="ctr"/>
            <a:lstStyle/>
            <a:p>
              <a:pPr marL="342900" marR="0" lvl="0" indent="-342900" defTabSz="45720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900" kern="0" dirty="0" smtClean="0">
                  <a:solidFill>
                    <a:prstClr val="black"/>
                  </a:solidFill>
                  <a:latin typeface="Arial Hebrew" charset="-79"/>
                  <a:ea typeface="Arial Hebrew" charset="-79"/>
                  <a:cs typeface="Arial Hebrew" charset="-79"/>
                  <a:sym typeface="Wingdings" panose="05000000000000000000" pitchFamily="2" charset="2"/>
                </a:rPr>
                <a:t>We want to compare different options to perform collaborative filtering on two distinct database.</a:t>
              </a:r>
            </a:p>
            <a:p>
              <a:pPr marR="0" lvl="0" defTabSz="457200" eaLnBrk="1" fontAlgn="auto" latinLnBrk="0" hangingPunct="1">
                <a:lnSpc>
                  <a:spcPct val="100000"/>
                </a:lnSpc>
                <a:spcBef>
                  <a:spcPts val="0"/>
                </a:spcBef>
                <a:spcAft>
                  <a:spcPts val="0"/>
                </a:spcAft>
                <a:buClrTx/>
                <a:buSzTx/>
                <a:tabLst/>
                <a:defRPr/>
              </a:pPr>
              <a:endParaRPr lang="en-US" sz="1900" kern="0" dirty="0" smtClean="0">
                <a:solidFill>
                  <a:prstClr val="black"/>
                </a:solidFill>
                <a:latin typeface="Arial Hebrew" charset="-79"/>
                <a:ea typeface="Arial Hebrew" charset="-79"/>
                <a:cs typeface="Arial Hebrew" charset="-79"/>
                <a:sym typeface="Wingdings" panose="05000000000000000000" pitchFamily="2" charset="2"/>
              </a:endParaRPr>
            </a:p>
            <a:p>
              <a:pPr marL="342900" marR="0" lvl="0" indent="-342900" defTabSz="45720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900" kern="0" dirty="0" smtClean="0">
                  <a:solidFill>
                    <a:prstClr val="black"/>
                  </a:solidFill>
                  <a:latin typeface="Arial Hebrew" charset="-79"/>
                  <a:ea typeface="Arial Hebrew" charset="-79"/>
                  <a:cs typeface="Arial Hebrew" charset="-79"/>
                </a:rPr>
                <a:t>We need to compare the following things</a:t>
              </a:r>
              <a:r>
                <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rPr>
                <a:t>:</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endParaRPr>
            </a:p>
            <a:p>
              <a:pPr marL="285750" marR="0" lvl="0" indent="-285750" defTabSz="457200" eaLnBrk="1" fontAlgn="auto" latinLnBrk="0" hangingPunct="1">
                <a:lnSpc>
                  <a:spcPct val="100000"/>
                </a:lnSpc>
                <a:spcBef>
                  <a:spcPts val="0"/>
                </a:spcBef>
                <a:spcAft>
                  <a:spcPts val="0"/>
                </a:spcAft>
                <a:buClrTx/>
                <a:buSzTx/>
                <a:buFont typeface="Arial" charset="0"/>
                <a:buChar char="•"/>
                <a:tabLst/>
                <a:defRPr/>
              </a:pPr>
              <a:r>
                <a:rPr lang="en-US" sz="1900" kern="0" dirty="0" smtClean="0">
                  <a:solidFill>
                    <a:prstClr val="black"/>
                  </a:solidFill>
                  <a:latin typeface="Arial Hebrew" charset="-79"/>
                  <a:ea typeface="Arial Hebrew" charset="-79"/>
                  <a:cs typeface="Arial Hebrew" charset="-79"/>
                </a:rPr>
                <a:t>Memory-based Algorithm(based on neighbors)</a:t>
              </a:r>
            </a:p>
            <a:p>
              <a:pPr marL="1200150" lvl="2"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Different combinations of components</a:t>
              </a:r>
            </a:p>
            <a:p>
              <a:pPr lvl="2" defTabSz="457200"/>
              <a:endParaRPr lang="en-US" sz="1600" kern="0" dirty="0" smtClean="0">
                <a:solidFill>
                  <a:prstClr val="black"/>
                </a:solidFill>
                <a:latin typeface="Arial Hebrew" charset="-79"/>
                <a:ea typeface="Arial Hebrew" charset="-79"/>
                <a:cs typeface="Arial Hebrew" charset="-79"/>
              </a:endParaRPr>
            </a:p>
            <a:p>
              <a:pPr marL="285750" marR="0" lvl="0" indent="-285750" defTabSz="457200" eaLnBrk="1" fontAlgn="auto" latinLnBrk="0" hangingPunct="1">
                <a:lnSpc>
                  <a:spcPct val="100000"/>
                </a:lnSpc>
                <a:spcBef>
                  <a:spcPts val="0"/>
                </a:spcBef>
                <a:spcAft>
                  <a:spcPts val="0"/>
                </a:spcAft>
                <a:buClrTx/>
                <a:buSzTx/>
                <a:buFont typeface="Arial" charset="0"/>
                <a:buChar char="•"/>
                <a:tabLst/>
                <a:defRPr/>
              </a:pPr>
              <a:r>
                <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rPr>
                <a:t>Model-</a:t>
              </a:r>
              <a:r>
                <a:rPr kumimoji="0" lang="en-US" sz="1900" b="0" i="0" u="none" strike="noStrike" kern="0" cap="none" spc="0" normalizeH="0" noProof="0" dirty="0" smtClean="0">
                  <a:ln>
                    <a:noFill/>
                  </a:ln>
                  <a:solidFill>
                    <a:prstClr val="black"/>
                  </a:solidFill>
                  <a:effectLst/>
                  <a:uLnTx/>
                  <a:uFillTx/>
                  <a:latin typeface="Arial Hebrew" charset="-79"/>
                  <a:ea typeface="Arial Hebrew" charset="-79"/>
                  <a:cs typeface="Arial Hebrew" charset="-79"/>
                </a:rPr>
                <a:t> based Algorithm </a:t>
              </a:r>
            </a:p>
            <a:p>
              <a:pPr marL="1200150" lvl="2" indent="-285750" defTabSz="457200">
                <a:buFont typeface="Wingdings" charset="2"/>
                <a:buChar char="ü"/>
              </a:pPr>
              <a:r>
                <a:rPr lang="en-US" sz="1600" kern="0" baseline="0" dirty="0" smtClean="0">
                  <a:solidFill>
                    <a:prstClr val="black"/>
                  </a:solidFill>
                  <a:latin typeface="Arial Hebrew" charset="-79"/>
                  <a:ea typeface="Arial Hebrew" charset="-79"/>
                  <a:cs typeface="Arial Hebrew" charset="-79"/>
                </a:rPr>
                <a:t>Choose</a:t>
              </a:r>
              <a:r>
                <a:rPr lang="en-US" sz="1600" kern="0" dirty="0" smtClean="0">
                  <a:solidFill>
                    <a:prstClr val="black"/>
                  </a:solidFill>
                  <a:latin typeface="Arial Hebrew" charset="-79"/>
                  <a:ea typeface="Arial Hebrew" charset="-79"/>
                  <a:cs typeface="Arial Hebrew" charset="-79"/>
                </a:rPr>
                <a:t> the best meta-parameters</a:t>
              </a:r>
              <a:endParaRPr kumimoji="0" lang="en-US" sz="1600" b="0" i="0" u="none" strike="noStrike" kern="0" cap="none" spc="0" normalizeH="0" baseline="0" noProof="0" dirty="0">
                <a:ln>
                  <a:noFill/>
                </a:ln>
                <a:solidFill>
                  <a:prstClr val="black"/>
                </a:solidFill>
                <a:effectLst/>
                <a:uLnTx/>
                <a:uFillTx/>
                <a:latin typeface="Arial Hebrew" charset="-79"/>
                <a:ea typeface="Arial Hebrew" charset="-79"/>
                <a:cs typeface="Arial Hebrew" charset="-79"/>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Hebrew" charset="-79"/>
                <a:ea typeface="Arial Hebrew" charset="-79"/>
                <a:cs typeface="Arial Hebrew" charset="-79"/>
              </a:endParaRPr>
            </a:p>
            <a:p>
              <a:pPr marL="342900" marR="0" lvl="0" indent="-342900" defTabSz="45720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800" b="0" i="0" u="none" strike="noStrike" kern="0" cap="none" spc="0" normalizeH="0" baseline="0" noProof="0" dirty="0">
                <a:ln>
                  <a:noFill/>
                </a:ln>
                <a:solidFill>
                  <a:prstClr val="black"/>
                </a:solidFill>
                <a:effectLst/>
                <a:uLnTx/>
                <a:uFillTx/>
                <a:latin typeface="Calibri"/>
                <a:ea typeface=""/>
                <a:cs typeface=""/>
              </a:endParaRPr>
            </a:p>
          </p:txBody>
        </p:sp>
        <p:sp>
          <p:nvSpPr>
            <p:cNvPr id="10" name="Rounded Rectangle 4"/>
            <p:cNvSpPr/>
            <p:nvPr/>
          </p:nvSpPr>
          <p:spPr>
            <a:xfrm>
              <a:off x="491319" y="2460216"/>
              <a:ext cx="11245756" cy="682941"/>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400" kern="0" dirty="0" smtClean="0">
                  <a:solidFill>
                    <a:prstClr val="white"/>
                  </a:solidFill>
                  <a:latin typeface="Calibri"/>
                  <a:ea typeface=""/>
                  <a:cs typeface=""/>
                </a:rPr>
                <a:t>Goal of our Study</a:t>
              </a:r>
              <a:endParaRPr kumimoji="0" lang="en-US" sz="2400" b="0" i="0" u="none" strike="noStrike" kern="0" cap="none" spc="0" normalizeH="0" baseline="0" noProof="0" dirty="0">
                <a:ln>
                  <a:noFill/>
                </a:ln>
                <a:solidFill>
                  <a:prstClr val="white"/>
                </a:solidFill>
                <a:effectLst/>
                <a:uLnTx/>
                <a:uFillTx/>
                <a:latin typeface="Calibri"/>
                <a:ea typeface=""/>
                <a:cs typeface=""/>
              </a:endParaRPr>
            </a:p>
          </p:txBody>
        </p:sp>
      </p:grpSp>
      <p:grpSp>
        <p:nvGrpSpPr>
          <p:cNvPr id="11" name="Group 3"/>
          <p:cNvGrpSpPr/>
          <p:nvPr/>
        </p:nvGrpSpPr>
        <p:grpSpPr>
          <a:xfrm>
            <a:off x="6096000" y="1225838"/>
            <a:ext cx="5384800" cy="5174962"/>
            <a:chOff x="491319" y="2460216"/>
            <a:chExt cx="11505969" cy="4156156"/>
          </a:xfrm>
        </p:grpSpPr>
        <p:sp>
          <p:nvSpPr>
            <p:cNvPr id="12" name="Rounded Rectangle 5"/>
            <p:cNvSpPr/>
            <p:nvPr/>
          </p:nvSpPr>
          <p:spPr>
            <a:xfrm>
              <a:off x="491319" y="3067956"/>
              <a:ext cx="11505969" cy="3548416"/>
            </a:xfrm>
            <a:prstGeom prst="roundRect">
              <a:avLst>
                <a:gd name="adj" fmla="val 2615"/>
              </a:avLst>
            </a:prstGeom>
            <a:noFill/>
            <a:ln w="12700" cap="flat" cmpd="sng" algn="ctr">
              <a:solidFill>
                <a:srgbClr val="5B9BD5">
                  <a:shade val="50000"/>
                </a:srgbClr>
              </a:solid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lang="en-US" sz="1900" kern="0" dirty="0" smtClean="0">
                  <a:solidFill>
                    <a:prstClr val="black"/>
                  </a:solidFill>
                  <a:latin typeface="Arial Hebrew" charset="-79"/>
                  <a:ea typeface="Arial Hebrew" charset="-79"/>
                  <a:cs typeface="Arial Hebrew" charset="-79"/>
                </a:rPr>
                <a:t>Here are the different steps of our experimental approach:</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endParaRPr>
            </a:p>
            <a:p>
              <a:pPr marL="285750" marR="0" lvl="0" indent="-285750" defTabSz="457200" eaLnBrk="1" fontAlgn="auto" latinLnBrk="0" hangingPunct="1">
                <a:lnSpc>
                  <a:spcPct val="100000"/>
                </a:lnSpc>
                <a:spcBef>
                  <a:spcPts val="0"/>
                </a:spcBef>
                <a:spcAft>
                  <a:spcPts val="0"/>
                </a:spcAft>
                <a:buClrTx/>
                <a:buSzTx/>
                <a:buFont typeface="Arial" charset="0"/>
                <a:buChar char="•"/>
                <a:tabLst/>
                <a:defRPr/>
              </a:pPr>
              <a:r>
                <a:rPr lang="en-US" sz="1900" kern="0" dirty="0" smtClean="0">
                  <a:solidFill>
                    <a:prstClr val="black"/>
                  </a:solidFill>
                  <a:latin typeface="Arial Hebrew" charset="-79"/>
                  <a:ea typeface="Arial Hebrew" charset="-79"/>
                  <a:cs typeface="Arial Hebrew" charset="-79"/>
                </a:rPr>
                <a:t>Find the best Memory-based Algorithm(based on neighbors)</a:t>
              </a:r>
            </a:p>
            <a:p>
              <a:pPr marL="742950" lvl="1"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Do predictions based on different combination of components</a:t>
              </a:r>
            </a:p>
            <a:p>
              <a:pPr marL="742950" lvl="1"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Evaluate the test data to find best combinations of components</a:t>
              </a:r>
            </a:p>
            <a:p>
              <a:pPr marL="285750" marR="0" lvl="0" indent="-285750" defTabSz="457200" eaLnBrk="1" fontAlgn="auto" latinLnBrk="0" hangingPunct="1">
                <a:lnSpc>
                  <a:spcPct val="100000"/>
                </a:lnSpc>
                <a:spcBef>
                  <a:spcPts val="0"/>
                </a:spcBef>
                <a:spcAft>
                  <a:spcPts val="0"/>
                </a:spcAft>
                <a:buClrTx/>
                <a:buSzTx/>
                <a:buFont typeface="Arial" charset="0"/>
                <a:buChar char="•"/>
                <a:tabLst/>
                <a:defRPr/>
              </a:pPr>
              <a:r>
                <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rPr>
                <a:t>Find the best Model-</a:t>
              </a:r>
              <a:r>
                <a:rPr kumimoji="0" lang="en-US" sz="1900" b="0" i="0" u="none" strike="noStrike" kern="0" cap="none" spc="0" normalizeH="0" noProof="0" dirty="0" smtClean="0">
                  <a:ln>
                    <a:noFill/>
                  </a:ln>
                  <a:solidFill>
                    <a:prstClr val="black"/>
                  </a:solidFill>
                  <a:effectLst/>
                  <a:uLnTx/>
                  <a:uFillTx/>
                  <a:latin typeface="Arial Hebrew" charset="-79"/>
                  <a:ea typeface="Arial Hebrew" charset="-79"/>
                  <a:cs typeface="Arial Hebrew" charset="-79"/>
                </a:rPr>
                <a:t>based Algorithm </a:t>
              </a:r>
            </a:p>
            <a:p>
              <a:pPr marL="742950" lvl="1"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Do predictions based on different parameters</a:t>
              </a:r>
            </a:p>
            <a:p>
              <a:pPr marL="742950" lvl="1" indent="-285750" defTabSz="457200">
                <a:buFont typeface="Wingdings" charset="2"/>
                <a:buChar char="ü"/>
              </a:pPr>
              <a:r>
                <a:rPr lang="en-US" sz="1600" kern="0" dirty="0" smtClean="0">
                  <a:solidFill>
                    <a:prstClr val="black"/>
                  </a:solidFill>
                  <a:latin typeface="Arial Hebrew" charset="-79"/>
                  <a:ea typeface="Arial Hebrew" charset="-79"/>
                  <a:cs typeface="Arial Hebrew" charset="-79"/>
                </a:rPr>
                <a:t> Evaluate the test data to find the best parameters</a:t>
              </a:r>
              <a:endParaRPr lang="en-US" kern="0" dirty="0">
                <a:solidFill>
                  <a:prstClr val="black"/>
                </a:solidFill>
                <a:latin typeface="Calibri"/>
                <a:ea typeface="Arial Hebrew" charset="-79"/>
                <a:cs typeface="Arial Hebrew" charset="-79"/>
              </a:endParaRPr>
            </a:p>
            <a:p>
              <a:pPr marL="285750" indent="-285750" defTabSz="457200">
                <a:buFont typeface="Arial" panose="020B0604020202020204" pitchFamily="34" charset="0"/>
                <a:buChar char="•"/>
              </a:pPr>
              <a:r>
                <a:rPr lang="en-US" sz="1900" kern="0" dirty="0" smtClean="0">
                  <a:solidFill>
                    <a:prstClr val="black"/>
                  </a:solidFill>
                  <a:latin typeface="Arial Hebrew" charset="-79"/>
                  <a:ea typeface="Arial Hebrew" charset="-79"/>
                  <a:cs typeface="Arial Hebrew" charset="-79"/>
                </a:rPr>
                <a:t>Compare the two and come up with a recommended algorithm for a specific usage.</a:t>
              </a:r>
              <a:endParaRPr kumimoji="0" lang="en-US" sz="1900" b="0" i="0" u="none" strike="noStrike" kern="0" cap="none" spc="0" normalizeH="0" baseline="0" noProof="0" dirty="0" smtClean="0">
                <a:ln>
                  <a:noFill/>
                </a:ln>
                <a:solidFill>
                  <a:prstClr val="black"/>
                </a:solidFill>
                <a:effectLst/>
                <a:uLnTx/>
                <a:uFillTx/>
                <a:latin typeface="Arial Hebrew" charset="-79"/>
                <a:ea typeface="Arial Hebrew" charset="-79"/>
                <a:cs typeface="Arial Hebrew" charset="-79"/>
              </a:endParaRPr>
            </a:p>
          </p:txBody>
        </p:sp>
        <p:sp>
          <p:nvSpPr>
            <p:cNvPr id="13" name="Rounded Rectangle 4"/>
            <p:cNvSpPr/>
            <p:nvPr/>
          </p:nvSpPr>
          <p:spPr>
            <a:xfrm>
              <a:off x="491319" y="2460216"/>
              <a:ext cx="11505969" cy="60774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white"/>
                  </a:solidFill>
                  <a:effectLst/>
                  <a:uLnTx/>
                  <a:uFillTx/>
                  <a:latin typeface="Calibri"/>
                  <a:ea typeface=""/>
                  <a:cs typeface=""/>
                </a:rPr>
                <a:t>Experimental</a:t>
              </a:r>
              <a:r>
                <a:rPr kumimoji="0" lang="en-US" sz="2400" b="0" i="0" u="none" strike="noStrike" kern="0" cap="none" spc="0" normalizeH="0" noProof="0" dirty="0" smtClean="0">
                  <a:ln>
                    <a:noFill/>
                  </a:ln>
                  <a:solidFill>
                    <a:prstClr val="white"/>
                  </a:solidFill>
                  <a:effectLst/>
                  <a:uLnTx/>
                  <a:uFillTx/>
                  <a:latin typeface="Calibri"/>
                  <a:ea typeface=""/>
                  <a:cs typeface=""/>
                </a:rPr>
                <a:t> Approach</a:t>
              </a:r>
              <a:endParaRPr kumimoji="0" lang="en-US" sz="2400" b="0" i="0" u="none" strike="noStrike" kern="0" cap="none" spc="0" normalizeH="0" baseline="0" noProof="0" dirty="0">
                <a:ln>
                  <a:noFill/>
                </a:ln>
                <a:solidFill>
                  <a:prstClr val="white"/>
                </a:solidFill>
                <a:effectLst/>
                <a:uLnTx/>
                <a:uFillTx/>
                <a:latin typeface="Calibri"/>
                <a:ea typeface=""/>
                <a:cs typeface=""/>
              </a:endParaRPr>
            </a:p>
          </p:txBody>
        </p:sp>
      </p:grpSp>
      <p:sp>
        <p:nvSpPr>
          <p:cNvPr id="14" name="Oval 11">
            <a:extLst>
              <a:ext uri="{FF2B5EF4-FFF2-40B4-BE49-F238E27FC236}">
                <a16:creationId xmlns:a16="http://schemas.microsoft.com/office/drawing/2014/main" xmlns="" id="{77197AFC-7272-4CE3-85A8-F5FAC59EF680}"/>
              </a:ext>
            </a:extLst>
          </p:cNvPr>
          <p:cNvSpPr/>
          <p:nvPr/>
        </p:nvSpPr>
        <p:spPr>
          <a:xfrm>
            <a:off x="6134988" y="3046565"/>
            <a:ext cx="297712" cy="297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Oval 11">
            <a:extLst>
              <a:ext uri="{FF2B5EF4-FFF2-40B4-BE49-F238E27FC236}">
                <a16:creationId xmlns:a16="http://schemas.microsoft.com/office/drawing/2014/main" xmlns="" id="{77197AFC-7272-4CE3-85A8-F5FAC59EF680}"/>
              </a:ext>
            </a:extLst>
          </p:cNvPr>
          <p:cNvSpPr/>
          <p:nvPr/>
        </p:nvSpPr>
        <p:spPr>
          <a:xfrm>
            <a:off x="6127899" y="4574826"/>
            <a:ext cx="297712" cy="297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Oval 11">
            <a:extLst>
              <a:ext uri="{FF2B5EF4-FFF2-40B4-BE49-F238E27FC236}">
                <a16:creationId xmlns:a16="http://schemas.microsoft.com/office/drawing/2014/main" xmlns="" id="{77197AFC-7272-4CE3-85A8-F5FAC59EF680}"/>
              </a:ext>
            </a:extLst>
          </p:cNvPr>
          <p:cNvSpPr/>
          <p:nvPr/>
        </p:nvSpPr>
        <p:spPr>
          <a:xfrm>
            <a:off x="6138532" y="5638837"/>
            <a:ext cx="297712" cy="297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xmlns="" val="935845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133" y="237067"/>
            <a:ext cx="11613904" cy="1077218"/>
          </a:xfrm>
          <a:prstGeom prst="rect">
            <a:avLst/>
          </a:prstGeom>
          <a:noFill/>
        </p:spPr>
        <p:txBody>
          <a:bodyPr wrap="square" rtlCol="0">
            <a:spAutoFit/>
          </a:bodyPr>
          <a:lstStyle/>
          <a:p>
            <a:r>
              <a:rPr kumimoji="1" lang="en-US" altLang="zh-CN" sz="3200" dirty="0">
                <a:latin typeface="Arial Hebrew" charset="-79"/>
                <a:ea typeface="Arial Hebrew" charset="-79"/>
                <a:cs typeface="Arial Hebrew" charset="-79"/>
              </a:rPr>
              <a:t>2</a:t>
            </a:r>
            <a:r>
              <a:rPr kumimoji="1" lang="en-US" altLang="zh-CN" sz="3200" dirty="0" smtClean="0">
                <a:latin typeface="Arial Hebrew" charset="-79"/>
                <a:ea typeface="Arial Hebrew" charset="-79"/>
                <a:cs typeface="Arial Hebrew" charset="-79"/>
              </a:rPr>
              <a:t>) How to evaluate the performance of our different </a:t>
            </a:r>
          </a:p>
          <a:p>
            <a:r>
              <a:rPr kumimoji="1" lang="en-US" altLang="zh-CN" sz="3200" dirty="0" smtClean="0">
                <a:latin typeface="Arial Hebrew" charset="-79"/>
                <a:ea typeface="Arial Hebrew" charset="-79"/>
                <a:cs typeface="Arial Hebrew" charset="-79"/>
              </a:rPr>
              <a:t>algorithms ?</a:t>
            </a:r>
            <a:endParaRPr kumimoji="1" lang="zh-CN" altLang="en-US" sz="3200" dirty="0">
              <a:latin typeface="Arial Hebrew" charset="-79"/>
              <a:ea typeface="Arial Hebrew" charset="-79"/>
              <a:cs typeface="Arial Hebrew" charset="-79"/>
            </a:endParaRPr>
          </a:p>
        </p:txBody>
      </p:sp>
      <p:cxnSp>
        <p:nvCxnSpPr>
          <p:cNvPr id="3" name="Straight Connector 16">
            <a:extLst>
              <a:ext uri="{FF2B5EF4-FFF2-40B4-BE49-F238E27FC236}">
                <a16:creationId xmlns:a16="http://schemas.microsoft.com/office/drawing/2014/main" xmlns="" id="{CE05F839-3054-43DF-8810-8EA6BE360703}"/>
              </a:ext>
            </a:extLst>
          </p:cNvPr>
          <p:cNvCxnSpPr>
            <a:cxnSpLocks/>
          </p:cNvCxnSpPr>
          <p:nvPr/>
        </p:nvCxnSpPr>
        <p:spPr>
          <a:xfrm>
            <a:off x="0" y="131428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Oval 11">
            <a:extLst>
              <a:ext uri="{FF2B5EF4-FFF2-40B4-BE49-F238E27FC236}">
                <a16:creationId xmlns:a16="http://schemas.microsoft.com/office/drawing/2014/main" xmlns="" id="{77197AFC-7272-4CE3-85A8-F5FAC59EF680}"/>
              </a:ext>
            </a:extLst>
          </p:cNvPr>
          <p:cNvSpPr/>
          <p:nvPr/>
        </p:nvSpPr>
        <p:spPr>
          <a:xfrm>
            <a:off x="197559" y="1893006"/>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文本框 4"/>
          <p:cNvSpPr txBox="1"/>
          <p:nvPr/>
        </p:nvSpPr>
        <p:spPr>
          <a:xfrm>
            <a:off x="593380" y="1902393"/>
            <a:ext cx="2794000" cy="461665"/>
          </a:xfrm>
          <a:prstGeom prst="rect">
            <a:avLst/>
          </a:prstGeom>
          <a:noFill/>
        </p:spPr>
        <p:txBody>
          <a:bodyPr wrap="square" rtlCol="0">
            <a:spAutoFit/>
          </a:bodyPr>
          <a:lstStyle/>
          <a:p>
            <a:r>
              <a:rPr kumimoji="1" lang="en-US" altLang="zh-CN" sz="2400" dirty="0" smtClean="0">
                <a:latin typeface="Arial Hebrew" charset="-79"/>
                <a:ea typeface="Arial Hebrew" charset="-79"/>
                <a:cs typeface="Arial Hebrew" charset="-79"/>
              </a:rPr>
              <a:t>Web Dataset</a:t>
            </a:r>
            <a:endParaRPr kumimoji="1" lang="zh-CN" altLang="en-US" sz="2400" dirty="0">
              <a:latin typeface="Arial Hebrew" charset="-79"/>
              <a:ea typeface="Arial Hebrew" charset="-79"/>
              <a:cs typeface="Arial Hebrew" charset="-79"/>
            </a:endParaRPr>
          </a:p>
        </p:txBody>
      </p:sp>
      <p:pic>
        <p:nvPicPr>
          <p:cNvPr id="9" name="图片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59200" y="2733390"/>
            <a:ext cx="2590800" cy="8382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759200" y="3499119"/>
            <a:ext cx="1790700" cy="647700"/>
          </a:xfrm>
          <a:prstGeom prst="rect">
            <a:avLst/>
          </a:prstGeom>
        </p:spPr>
      </p:pic>
      <p:sp>
        <p:nvSpPr>
          <p:cNvPr id="11" name="文本框 10"/>
          <p:cNvSpPr txBox="1"/>
          <p:nvPr/>
        </p:nvSpPr>
        <p:spPr>
          <a:xfrm>
            <a:off x="395469" y="2364058"/>
            <a:ext cx="6327064" cy="369332"/>
          </a:xfrm>
          <a:prstGeom prst="rect">
            <a:avLst/>
          </a:prstGeom>
          <a:noFill/>
        </p:spPr>
        <p:txBody>
          <a:bodyPr wrap="square" rtlCol="0">
            <a:spAutoFit/>
          </a:bodyPr>
          <a:lstStyle/>
          <a:p>
            <a:r>
              <a:rPr kumimoji="1" lang="en-US" altLang="zh-CN" dirty="0" smtClean="0"/>
              <a:t>Web Dataset: Ranked Scoring: we default alpha=5, d=0.5</a:t>
            </a:r>
            <a:endParaRPr kumimoji="1" lang="zh-CN" altLang="en-US" dirty="0"/>
          </a:p>
        </p:txBody>
      </p:sp>
      <p:sp>
        <p:nvSpPr>
          <p:cNvPr id="13" name="Oval 13">
            <a:extLst>
              <a:ext uri="{FF2B5EF4-FFF2-40B4-BE49-F238E27FC236}">
                <a16:creationId xmlns:a16="http://schemas.microsoft.com/office/drawing/2014/main" xmlns="" id="{158F667E-61E8-43F7-A0A9-2629E385768C}"/>
              </a:ext>
            </a:extLst>
          </p:cNvPr>
          <p:cNvSpPr/>
          <p:nvPr/>
        </p:nvSpPr>
        <p:spPr>
          <a:xfrm>
            <a:off x="197558" y="4588303"/>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文本框 13"/>
          <p:cNvSpPr txBox="1"/>
          <p:nvPr/>
        </p:nvSpPr>
        <p:spPr>
          <a:xfrm>
            <a:off x="593379" y="4597322"/>
            <a:ext cx="4241800" cy="461665"/>
          </a:xfrm>
          <a:prstGeom prst="rect">
            <a:avLst/>
          </a:prstGeom>
          <a:noFill/>
        </p:spPr>
        <p:txBody>
          <a:bodyPr wrap="square" rtlCol="0">
            <a:spAutoFit/>
          </a:bodyPr>
          <a:lstStyle/>
          <a:p>
            <a:r>
              <a:rPr kumimoji="1" lang="en-US" altLang="zh-CN" sz="2400" dirty="0" smtClean="0">
                <a:latin typeface="Arial Hebrew" charset="-79"/>
                <a:ea typeface="Arial Hebrew" charset="-79"/>
                <a:cs typeface="Arial Hebrew" charset="-79"/>
              </a:rPr>
              <a:t>Movie Dataset</a:t>
            </a:r>
            <a:endParaRPr kumimoji="1" lang="zh-CN" altLang="en-US" sz="2400" dirty="0">
              <a:latin typeface="Arial Hebrew" charset="-79"/>
              <a:ea typeface="Arial Hebrew" charset="-79"/>
              <a:cs typeface="Arial Hebrew" charset="-79"/>
            </a:endParaRPr>
          </a:p>
        </p:txBody>
      </p:sp>
      <p:sp>
        <p:nvSpPr>
          <p:cNvPr id="15" name="文本框 14"/>
          <p:cNvSpPr txBox="1"/>
          <p:nvPr/>
        </p:nvSpPr>
        <p:spPr>
          <a:xfrm>
            <a:off x="593378" y="5058987"/>
            <a:ext cx="10868519" cy="1261884"/>
          </a:xfrm>
          <a:prstGeom prst="rect">
            <a:avLst/>
          </a:prstGeom>
          <a:noFill/>
        </p:spPr>
        <p:txBody>
          <a:bodyPr wrap="square" rtlCol="0">
            <a:spAutoFit/>
          </a:bodyPr>
          <a:lstStyle/>
          <a:p>
            <a:pPr marL="342900" indent="-342900">
              <a:buAutoNum type="arabicPeriod"/>
            </a:pPr>
            <a:r>
              <a:rPr kumimoji="1" lang="en-US" altLang="zh-CN" sz="2000" dirty="0" smtClean="0"/>
              <a:t>MAE = ABS(Estimation – real score)</a:t>
            </a:r>
          </a:p>
          <a:p>
            <a:pPr marL="342900" indent="-342900">
              <a:buAutoNum type="arabicPeriod"/>
            </a:pPr>
            <a:r>
              <a:rPr kumimoji="1" lang="en-US" altLang="zh-CN" sz="2000" dirty="0" smtClean="0"/>
              <a:t> Multi-class ROC: </a:t>
            </a:r>
          </a:p>
          <a:p>
            <a:r>
              <a:rPr lang="en-US" dirty="0"/>
              <a:t>We extend the definition </a:t>
            </a:r>
            <a:r>
              <a:rPr lang="en-US" dirty="0" smtClean="0"/>
              <a:t>of ROC defined </a:t>
            </a:r>
            <a:r>
              <a:rPr lang="en-US" dirty="0"/>
              <a:t>by Hand and </a:t>
            </a:r>
            <a:r>
              <a:rPr lang="en-US" dirty="0" smtClean="0"/>
              <a:t>Till, to more than 2 classes </a:t>
            </a:r>
            <a:r>
              <a:rPr lang="en-US" dirty="0"/>
              <a:t>by averaging pairwise comparisons. This measure reduces to the standard form in the two class case.</a:t>
            </a:r>
            <a:endParaRPr kumimoji="1" lang="zh-CN" altLang="en-US" sz="2000" dirty="0"/>
          </a:p>
        </p:txBody>
      </p:sp>
    </p:spTree>
    <p:extLst>
      <p:ext uri="{BB962C8B-B14F-4D97-AF65-F5344CB8AC3E}">
        <p14:creationId xmlns:p14="http://schemas.microsoft.com/office/powerpoint/2010/main" xmlns="" val="1528307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72209"/>
            <a:ext cx="9144000" cy="728869"/>
          </a:xfrm>
        </p:spPr>
        <p:txBody>
          <a:bodyPr>
            <a:normAutofit fontScale="90000"/>
          </a:bodyPr>
          <a:lstStyle/>
          <a:p>
            <a:r>
              <a:rPr lang="en-US" altLang="zh-CN" b="1" dirty="0"/>
              <a:t/>
            </a:r>
            <a:br>
              <a:rPr lang="en-US" altLang="zh-CN" b="1" dirty="0"/>
            </a:br>
            <a:endParaRPr kumimoji="1" lang="zh-CN" altLang="en-US" dirty="0"/>
          </a:p>
        </p:txBody>
      </p:sp>
      <p:sp>
        <p:nvSpPr>
          <p:cNvPr id="3" name="副标题 2"/>
          <p:cNvSpPr>
            <a:spLocks noGrp="1"/>
          </p:cNvSpPr>
          <p:nvPr>
            <p:ph type="subTitle" idx="1"/>
          </p:nvPr>
        </p:nvSpPr>
        <p:spPr>
          <a:xfrm>
            <a:off x="197559" y="0"/>
            <a:ext cx="11067220" cy="728133"/>
          </a:xfrm>
        </p:spPr>
        <p:txBody>
          <a:bodyPr>
            <a:normAutofit fontScale="40000" lnSpcReduction="20000"/>
          </a:bodyPr>
          <a:lstStyle/>
          <a:p>
            <a:endParaRPr kumimoji="1" lang="en-US" altLang="zh-CN" dirty="0" smtClean="0"/>
          </a:p>
          <a:p>
            <a:pPr algn="l"/>
            <a:r>
              <a:rPr lang="en-US" altLang="zh-CN" sz="8000" dirty="0" smtClean="0">
                <a:latin typeface="Arial Hebrew" charset="-79"/>
                <a:ea typeface="Arial Hebrew" charset="-79"/>
                <a:cs typeface="Arial Hebrew" charset="-79"/>
              </a:rPr>
              <a:t>3) </a:t>
            </a:r>
            <a:r>
              <a:rPr kumimoji="1" lang="en-US" altLang="zh-CN" sz="8000" dirty="0">
                <a:latin typeface="Arial Hebrew" charset="-79"/>
                <a:ea typeface="Arial Hebrew" charset="-79"/>
                <a:cs typeface="Arial Hebrew" charset="-79"/>
              </a:rPr>
              <a:t>Steps we took in our experimental approach</a:t>
            </a:r>
            <a:endParaRPr kumimoji="1" lang="zh-CN" altLang="en-US" dirty="0"/>
          </a:p>
        </p:txBody>
      </p:sp>
      <p:cxnSp>
        <p:nvCxnSpPr>
          <p:cNvPr id="8" name="Straight Connector 16">
            <a:extLst>
              <a:ext uri="{FF2B5EF4-FFF2-40B4-BE49-F238E27FC236}">
                <a16:creationId xmlns:a16="http://schemas.microsoft.com/office/drawing/2014/main" xmlns="" id="{CE05F839-3054-43DF-8810-8EA6BE360703}"/>
              </a:ext>
            </a:extLst>
          </p:cNvPr>
          <p:cNvCxnSpPr>
            <a:cxnSpLocks/>
          </p:cNvCxnSpPr>
          <p:nvPr/>
        </p:nvCxnSpPr>
        <p:spPr>
          <a:xfrm>
            <a:off x="0" y="83278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11">
            <a:extLst>
              <a:ext uri="{FF2B5EF4-FFF2-40B4-BE49-F238E27FC236}">
                <a16:creationId xmlns:a16="http://schemas.microsoft.com/office/drawing/2014/main" xmlns="" id="{77197AFC-7272-4CE3-85A8-F5FAC59EF680}"/>
              </a:ext>
            </a:extLst>
          </p:cNvPr>
          <p:cNvSpPr/>
          <p:nvPr/>
        </p:nvSpPr>
        <p:spPr>
          <a:xfrm>
            <a:off x="197559" y="1074298"/>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3">
            <a:extLst>
              <a:ext uri="{FF2B5EF4-FFF2-40B4-BE49-F238E27FC236}">
                <a16:creationId xmlns:a16="http://schemas.microsoft.com/office/drawing/2014/main" xmlns="" id="{158F667E-61E8-43F7-A0A9-2629E385768C}"/>
              </a:ext>
            </a:extLst>
          </p:cNvPr>
          <p:cNvSpPr/>
          <p:nvPr/>
        </p:nvSpPr>
        <p:spPr>
          <a:xfrm>
            <a:off x="6221739" y="1074298"/>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nvGrpSpPr>
          <p:cNvPr id="12" name="Group 5">
            <a:extLst>
              <a:ext uri="{FF2B5EF4-FFF2-40B4-BE49-F238E27FC236}">
                <a16:creationId xmlns:a16="http://schemas.microsoft.com/office/drawing/2014/main" xmlns="" id="{5F5AB41A-A0D7-4C27-AE29-7D1B9D690D66}"/>
              </a:ext>
            </a:extLst>
          </p:cNvPr>
          <p:cNvGrpSpPr/>
          <p:nvPr/>
        </p:nvGrpSpPr>
        <p:grpSpPr>
          <a:xfrm>
            <a:off x="736088" y="1154124"/>
            <a:ext cx="4995081" cy="4704498"/>
            <a:chOff x="362982" y="1145089"/>
            <a:chExt cx="4995081" cy="4704498"/>
          </a:xfrm>
        </p:grpSpPr>
        <p:grpSp>
          <p:nvGrpSpPr>
            <p:cNvPr id="13" name="Group 6">
              <a:extLst>
                <a:ext uri="{FF2B5EF4-FFF2-40B4-BE49-F238E27FC236}">
                  <a16:creationId xmlns:a16="http://schemas.microsoft.com/office/drawing/2014/main" xmlns="" id="{1C2A98B6-97FC-4CBB-843D-AB5677D7126A}"/>
                </a:ext>
              </a:extLst>
            </p:cNvPr>
            <p:cNvGrpSpPr/>
            <p:nvPr/>
          </p:nvGrpSpPr>
          <p:grpSpPr>
            <a:xfrm>
              <a:off x="362982" y="1145089"/>
              <a:ext cx="4995081" cy="4704498"/>
              <a:chOff x="491319" y="2460216"/>
              <a:chExt cx="11245756" cy="5601132"/>
            </a:xfrm>
          </p:grpSpPr>
          <p:sp>
            <p:nvSpPr>
              <p:cNvPr id="15" name="Rounded Rectangle 5">
                <a:extLst>
                  <a:ext uri="{FF2B5EF4-FFF2-40B4-BE49-F238E27FC236}">
                    <a16:creationId xmlns:a16="http://schemas.microsoft.com/office/drawing/2014/main" xmlns=""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16" name="Rounded Rectangle 4">
                <a:extLst>
                  <a:ext uri="{FF2B5EF4-FFF2-40B4-BE49-F238E27FC236}">
                    <a16:creationId xmlns:a16="http://schemas.microsoft.com/office/drawing/2014/main" xmlns=""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Memory-based Algorithm</a:t>
                </a:r>
                <a:endParaRPr lang="en-US" sz="2400" dirty="0"/>
              </a:p>
            </p:txBody>
          </p:sp>
        </p:grpSp>
        <p:sp>
          <p:nvSpPr>
            <p:cNvPr id="14" name="Rectangle 7">
              <a:extLst>
                <a:ext uri="{FF2B5EF4-FFF2-40B4-BE49-F238E27FC236}">
                  <a16:creationId xmlns:a16="http://schemas.microsoft.com/office/drawing/2014/main" xmlns=""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sp>
        <p:nvSpPr>
          <p:cNvPr id="44" name="Rectangle 7">
            <a:extLst>
              <a:ext uri="{FF2B5EF4-FFF2-40B4-BE49-F238E27FC236}">
                <a16:creationId xmlns:a16="http://schemas.microsoft.com/office/drawing/2014/main" xmlns="" id="{A68F207E-B64B-46F2-A7FB-09A52DFB6128}"/>
              </a:ext>
            </a:extLst>
          </p:cNvPr>
          <p:cNvSpPr/>
          <p:nvPr/>
        </p:nvSpPr>
        <p:spPr>
          <a:xfrm>
            <a:off x="823361" y="1835999"/>
            <a:ext cx="5179219" cy="4247317"/>
          </a:xfrm>
          <a:prstGeom prst="rect">
            <a:avLst/>
          </a:prstGeom>
        </p:spPr>
        <p:txBody>
          <a:bodyPr wrap="square">
            <a:spAutoFit/>
          </a:bodyPr>
          <a:lstStyle/>
          <a:p>
            <a:r>
              <a:rPr lang="en-US" b="1" dirty="0" smtClean="0"/>
              <a:t>Similarity Weight:</a:t>
            </a:r>
          </a:p>
          <a:p>
            <a:pPr marL="285750" indent="-285750">
              <a:buFont typeface="Arial" panose="020B0604020202020204" pitchFamily="34" charset="0"/>
              <a:buChar char="•"/>
            </a:pPr>
            <a:r>
              <a:rPr lang="en-US" dirty="0" smtClean="0"/>
              <a:t>Pearson Correlation: 1,2</a:t>
            </a:r>
          </a:p>
          <a:p>
            <a:pPr marL="285750" indent="-285750">
              <a:buFont typeface="Arial" panose="020B0604020202020204" pitchFamily="34" charset="0"/>
              <a:buChar char="•"/>
            </a:pPr>
            <a:r>
              <a:rPr lang="en-US" dirty="0" smtClean="0"/>
              <a:t>Entropy: 1,2</a:t>
            </a:r>
          </a:p>
          <a:p>
            <a:pPr marL="285750" indent="-285750">
              <a:buFont typeface="Arial" panose="020B0604020202020204" pitchFamily="34" charset="0"/>
              <a:buChar char="•"/>
            </a:pPr>
            <a:r>
              <a:rPr lang="en-US" dirty="0" smtClean="0"/>
              <a:t>Mean-Square-difference: 1,2</a:t>
            </a:r>
          </a:p>
          <a:p>
            <a:pPr marL="285750" indent="-285750">
              <a:buFont typeface="Arial" panose="020B0604020202020204" pitchFamily="34" charset="0"/>
              <a:buChar char="•"/>
            </a:pPr>
            <a:r>
              <a:rPr lang="en-US" dirty="0" err="1" smtClean="0"/>
              <a:t>SimRank</a:t>
            </a:r>
            <a:r>
              <a:rPr lang="en-US" dirty="0" smtClean="0"/>
              <a:t>: 1</a:t>
            </a:r>
          </a:p>
          <a:p>
            <a:endParaRPr lang="en-US" dirty="0" smtClean="0"/>
          </a:p>
          <a:p>
            <a:r>
              <a:rPr lang="en-US" b="1" dirty="0" smtClean="0"/>
              <a:t>Significance Weighting: 1,2 </a:t>
            </a:r>
            <a:endParaRPr lang="en-US" dirty="0"/>
          </a:p>
          <a:p>
            <a:r>
              <a:rPr lang="en-US" b="1" dirty="0" smtClean="0"/>
              <a:t>Selecting Neighbors: </a:t>
            </a:r>
            <a:endParaRPr lang="en-US" b="1" dirty="0"/>
          </a:p>
          <a:p>
            <a:pPr marL="285750" indent="-285750">
              <a:buFont typeface="Arial" panose="020B0604020202020204" pitchFamily="34" charset="0"/>
              <a:buChar char="•"/>
            </a:pPr>
            <a:r>
              <a:rPr lang="en-US" dirty="0" smtClean="0"/>
              <a:t>Weight Threshold: 1,2</a:t>
            </a:r>
          </a:p>
          <a:p>
            <a:pPr marL="285750" indent="-285750">
              <a:buFont typeface="Arial" panose="020B0604020202020204" pitchFamily="34" charset="0"/>
              <a:buChar char="•"/>
            </a:pPr>
            <a:r>
              <a:rPr lang="en-US" dirty="0" smtClean="0"/>
              <a:t>Best-n-estimator: 1,2</a:t>
            </a:r>
          </a:p>
          <a:p>
            <a:pPr marL="285750" indent="-285750">
              <a:buFont typeface="Arial" panose="020B0604020202020204" pitchFamily="34" charset="0"/>
              <a:buChar char="•"/>
            </a:pPr>
            <a:r>
              <a:rPr lang="en-US" dirty="0" smtClean="0"/>
              <a:t>Combined: 1,2</a:t>
            </a:r>
          </a:p>
          <a:p>
            <a:r>
              <a:rPr lang="en-US" b="1" dirty="0"/>
              <a:t>Rating Normalization</a:t>
            </a:r>
            <a:r>
              <a:rPr lang="en-US" b="1" dirty="0" smtClean="0"/>
              <a:t>:</a:t>
            </a:r>
          </a:p>
          <a:p>
            <a:pPr marL="285750" indent="-285750">
              <a:buFont typeface="Arial" charset="0"/>
              <a:buChar char="•"/>
            </a:pPr>
            <a:r>
              <a:rPr lang="en-US" dirty="0"/>
              <a:t>Deviation for Mean:1,2</a:t>
            </a:r>
          </a:p>
          <a:p>
            <a:r>
              <a:rPr lang="en-US" b="1" dirty="0" smtClean="0"/>
              <a:t>Evaluation: Ranked Scoring for d1, MAE for d2</a:t>
            </a:r>
            <a:endParaRPr lang="en-US" b="1" dirty="0"/>
          </a:p>
          <a:p>
            <a:endParaRPr lang="en-US" dirty="0"/>
          </a:p>
        </p:txBody>
      </p:sp>
      <p:grpSp>
        <p:nvGrpSpPr>
          <p:cNvPr id="47" name="Group 5">
            <a:extLst>
              <a:ext uri="{FF2B5EF4-FFF2-40B4-BE49-F238E27FC236}">
                <a16:creationId xmlns:a16="http://schemas.microsoft.com/office/drawing/2014/main" xmlns="" id="{5F5AB41A-A0D7-4C27-AE29-7D1B9D690D66}"/>
              </a:ext>
            </a:extLst>
          </p:cNvPr>
          <p:cNvGrpSpPr/>
          <p:nvPr/>
        </p:nvGrpSpPr>
        <p:grpSpPr>
          <a:xfrm>
            <a:off x="6790492" y="1154124"/>
            <a:ext cx="4995081" cy="4704498"/>
            <a:chOff x="362982" y="1145089"/>
            <a:chExt cx="4995081" cy="4704498"/>
          </a:xfrm>
        </p:grpSpPr>
        <p:grpSp>
          <p:nvGrpSpPr>
            <p:cNvPr id="48" name="Group 6">
              <a:extLst>
                <a:ext uri="{FF2B5EF4-FFF2-40B4-BE49-F238E27FC236}">
                  <a16:creationId xmlns:a16="http://schemas.microsoft.com/office/drawing/2014/main" xmlns="" id="{1C2A98B6-97FC-4CBB-843D-AB5677D7126A}"/>
                </a:ext>
              </a:extLst>
            </p:cNvPr>
            <p:cNvGrpSpPr/>
            <p:nvPr/>
          </p:nvGrpSpPr>
          <p:grpSpPr>
            <a:xfrm>
              <a:off x="362982" y="1145089"/>
              <a:ext cx="4995081" cy="4704498"/>
              <a:chOff x="491319" y="2460216"/>
              <a:chExt cx="11245756" cy="5601132"/>
            </a:xfrm>
          </p:grpSpPr>
          <p:sp>
            <p:nvSpPr>
              <p:cNvPr id="50" name="Rounded Rectangle 5">
                <a:extLst>
                  <a:ext uri="{FF2B5EF4-FFF2-40B4-BE49-F238E27FC236}">
                    <a16:creationId xmlns:a16="http://schemas.microsoft.com/office/drawing/2014/main" xmlns=""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51" name="Rounded Rectangle 4">
                <a:extLst>
                  <a:ext uri="{FF2B5EF4-FFF2-40B4-BE49-F238E27FC236}">
                    <a16:creationId xmlns:a16="http://schemas.microsoft.com/office/drawing/2014/main" xmlns=""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Model-based Algorithm</a:t>
                </a:r>
                <a:endParaRPr lang="en-US" sz="2400" dirty="0"/>
              </a:p>
            </p:txBody>
          </p:sp>
        </p:grpSp>
        <p:sp>
          <p:nvSpPr>
            <p:cNvPr id="49" name="Rectangle 7">
              <a:extLst>
                <a:ext uri="{FF2B5EF4-FFF2-40B4-BE49-F238E27FC236}">
                  <a16:creationId xmlns:a16="http://schemas.microsoft.com/office/drawing/2014/main" xmlns=""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sp>
        <p:nvSpPr>
          <p:cNvPr id="52" name="文本框 51"/>
          <p:cNvSpPr txBox="1"/>
          <p:nvPr/>
        </p:nvSpPr>
        <p:spPr>
          <a:xfrm>
            <a:off x="6903649" y="1862785"/>
            <a:ext cx="4698456" cy="1219082"/>
          </a:xfrm>
          <a:prstGeom prst="rect">
            <a:avLst/>
          </a:prstGeom>
          <a:noFill/>
        </p:spPr>
        <p:txBody>
          <a:bodyPr wrap="square" rtlCol="0">
            <a:spAutoFit/>
          </a:bodyPr>
          <a:lstStyle/>
          <a:p>
            <a:r>
              <a:rPr kumimoji="1" lang="en-US" altLang="zh-CN" b="1" dirty="0" smtClean="0"/>
              <a:t>EM Algorithm(Log-likelihood Function</a:t>
            </a:r>
          </a:p>
          <a:p>
            <a:r>
              <a:rPr kumimoji="1" lang="en-US" altLang="zh-CN" b="1" dirty="0" smtClean="0"/>
              <a:t>)</a:t>
            </a:r>
          </a:p>
          <a:p>
            <a:r>
              <a:rPr kumimoji="1" lang="en-US" altLang="zh-CN" b="1" dirty="0" smtClean="0"/>
              <a:t>Score Estimation</a:t>
            </a:r>
          </a:p>
          <a:p>
            <a:r>
              <a:rPr kumimoji="1" lang="en-US" altLang="zh-CN" b="1" dirty="0" smtClean="0"/>
              <a:t>Evaluation: MAE, ROC</a:t>
            </a:r>
          </a:p>
        </p:txBody>
      </p:sp>
      <p:grpSp>
        <p:nvGrpSpPr>
          <p:cNvPr id="59" name="组 58"/>
          <p:cNvGrpSpPr/>
          <p:nvPr/>
        </p:nvGrpSpPr>
        <p:grpSpPr>
          <a:xfrm>
            <a:off x="3021496" y="1420725"/>
            <a:ext cx="2527246" cy="1144143"/>
            <a:chOff x="1961322" y="1396576"/>
            <a:chExt cx="2305878" cy="1043925"/>
          </a:xfrm>
        </p:grpSpPr>
        <p:sp>
          <p:nvSpPr>
            <p:cNvPr id="56" name="云形标注 55"/>
            <p:cNvSpPr/>
            <p:nvPr/>
          </p:nvSpPr>
          <p:spPr>
            <a:xfrm>
              <a:off x="1961322" y="1396576"/>
              <a:ext cx="2305878" cy="104392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文本框 56"/>
            <p:cNvSpPr txBox="1"/>
            <p:nvPr/>
          </p:nvSpPr>
          <p:spPr>
            <a:xfrm>
              <a:off x="2290150" y="1600218"/>
              <a:ext cx="1745914" cy="473595"/>
            </a:xfrm>
            <a:prstGeom prst="rect">
              <a:avLst/>
            </a:prstGeom>
            <a:noFill/>
          </p:spPr>
          <p:txBody>
            <a:bodyPr wrap="square" rtlCol="0">
              <a:spAutoFit/>
            </a:bodyPr>
            <a:lstStyle/>
            <a:p>
              <a:r>
                <a:rPr lang="en-US" altLang="zh-CN" sz="1200" dirty="0" smtClean="0"/>
                <a:t>dis-similarity to similarity.</a:t>
              </a:r>
              <a:endParaRPr lang="en-US" altLang="zh-CN" sz="1200" dirty="0"/>
            </a:p>
            <a:p>
              <a:endParaRPr kumimoji="1" lang="zh-CN" altLang="en-US" dirty="0"/>
            </a:p>
          </p:txBody>
        </p:sp>
      </p:grpSp>
    </p:spTree>
    <p:extLst>
      <p:ext uri="{BB962C8B-B14F-4D97-AF65-F5344CB8AC3E}">
        <p14:creationId xmlns:p14="http://schemas.microsoft.com/office/powerpoint/2010/main" xmlns="" val="20681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nodeType="clickEffect">
                                  <p:stCondLst>
                                    <p:cond delay="0"/>
                                  </p:stCondLst>
                                  <p:childTnLst>
                                    <p:animEffect transition="out" filter="blinds(horizontal)">
                                      <p:cBhvr>
                                        <p:cTn id="10" dur="500"/>
                                        <p:tgtEl>
                                          <p:spTgt spid="59"/>
                                        </p:tgtEl>
                                      </p:cBhvr>
                                    </p:animEffect>
                                    <p:set>
                                      <p:cBhvr>
                                        <p:cTn id="11"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1733" y="237067"/>
            <a:ext cx="9618134" cy="646331"/>
          </a:xfrm>
          <a:prstGeom prst="rect">
            <a:avLst/>
          </a:prstGeom>
          <a:noFill/>
        </p:spPr>
        <p:txBody>
          <a:bodyPr wrap="square" rtlCol="0">
            <a:spAutoFit/>
          </a:bodyPr>
          <a:lstStyle/>
          <a:p>
            <a:r>
              <a:rPr kumimoji="1" lang="en-US" altLang="zh-CN" sz="3600" dirty="0">
                <a:latin typeface="Arial Hebrew" charset="-79"/>
                <a:ea typeface="Arial Hebrew" charset="-79"/>
                <a:cs typeface="Arial Hebrew" charset="-79"/>
              </a:rPr>
              <a:t>4</a:t>
            </a:r>
            <a:r>
              <a:rPr kumimoji="1" lang="en-US" altLang="zh-CN" sz="3600" dirty="0" smtClean="0">
                <a:latin typeface="Arial Hebrew" charset="-79"/>
                <a:ea typeface="Arial Hebrew" charset="-79"/>
                <a:cs typeface="Arial Hebrew" charset="-79"/>
              </a:rPr>
              <a:t>) Finding the best Memory-based Model</a:t>
            </a:r>
            <a:endParaRPr kumimoji="1" lang="zh-CN" altLang="en-US" sz="3600" dirty="0">
              <a:latin typeface="Arial Hebrew" charset="-79"/>
              <a:ea typeface="Arial Hebrew" charset="-79"/>
              <a:cs typeface="Arial Hebrew" charset="-79"/>
            </a:endParaRPr>
          </a:p>
        </p:txBody>
      </p:sp>
      <p:cxnSp>
        <p:nvCxnSpPr>
          <p:cNvPr id="3" name="Straight Connector 16">
            <a:extLst>
              <a:ext uri="{FF2B5EF4-FFF2-40B4-BE49-F238E27FC236}">
                <a16:creationId xmlns:a16="http://schemas.microsoft.com/office/drawing/2014/main" xmlns="" id="{CE05F839-3054-43DF-8810-8EA6BE360703}"/>
              </a:ext>
            </a:extLst>
          </p:cNvPr>
          <p:cNvCxnSpPr>
            <a:cxnSpLocks/>
          </p:cNvCxnSpPr>
          <p:nvPr/>
        </p:nvCxnSpPr>
        <p:spPr>
          <a:xfrm>
            <a:off x="0" y="818716"/>
            <a:ext cx="121920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 8"/>
          <p:cNvGrpSpPr/>
          <p:nvPr/>
        </p:nvGrpSpPr>
        <p:grpSpPr>
          <a:xfrm>
            <a:off x="321733" y="1102418"/>
            <a:ext cx="6316134" cy="395821"/>
            <a:chOff x="321733" y="1102418"/>
            <a:chExt cx="6316134" cy="395821"/>
          </a:xfrm>
        </p:grpSpPr>
        <p:sp>
          <p:nvSpPr>
            <p:cNvPr id="4" name="Oval 11">
              <a:extLst>
                <a:ext uri="{FF2B5EF4-FFF2-40B4-BE49-F238E27FC236}">
                  <a16:creationId xmlns:a16="http://schemas.microsoft.com/office/drawing/2014/main" xmlns="" id="{77197AFC-7272-4CE3-85A8-F5FAC59EF680}"/>
                </a:ext>
              </a:extLst>
            </p:cNvPr>
            <p:cNvSpPr/>
            <p:nvPr/>
          </p:nvSpPr>
          <p:spPr>
            <a:xfrm>
              <a:off x="321733" y="1102418"/>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文本框 4"/>
            <p:cNvSpPr txBox="1"/>
            <p:nvPr/>
          </p:nvSpPr>
          <p:spPr>
            <a:xfrm>
              <a:off x="745067" y="1115663"/>
              <a:ext cx="5892800" cy="369332"/>
            </a:xfrm>
            <a:prstGeom prst="rect">
              <a:avLst/>
            </a:prstGeom>
            <a:noFill/>
          </p:spPr>
          <p:txBody>
            <a:bodyPr wrap="square" rtlCol="0">
              <a:spAutoFit/>
            </a:bodyPr>
            <a:lstStyle/>
            <a:p>
              <a:r>
                <a:rPr kumimoji="1" lang="en-US" altLang="zh-CN" dirty="0" smtClean="0"/>
                <a:t>MAE for movie Data of Memory-based Algorithm</a:t>
              </a:r>
              <a:endParaRPr kumimoji="1" lang="zh-CN" altLang="en-US" dirty="0"/>
            </a:p>
          </p:txBody>
        </p:sp>
      </p:grpSp>
      <p:pic>
        <p:nvPicPr>
          <p:cNvPr id="10" name="图片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9643" y="1845705"/>
            <a:ext cx="6362700" cy="4114800"/>
          </a:xfrm>
          <a:prstGeom prst="rect">
            <a:avLst/>
          </a:prstGeom>
        </p:spPr>
      </p:pic>
      <p:sp>
        <p:nvSpPr>
          <p:cNvPr id="11" name="Rectangle: Rounded Corners 19">
            <a:extLst>
              <a:ext uri="{FF2B5EF4-FFF2-40B4-BE49-F238E27FC236}">
                <a16:creationId xmlns:a16="http://schemas.microsoft.com/office/drawing/2014/main" xmlns="" id="{516B0DDA-E78C-4606-9563-AA3495159122}"/>
              </a:ext>
            </a:extLst>
          </p:cNvPr>
          <p:cNvSpPr/>
          <p:nvPr/>
        </p:nvSpPr>
        <p:spPr>
          <a:xfrm>
            <a:off x="541866" y="2675467"/>
            <a:ext cx="6316134" cy="42333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sp>
        <p:nvSpPr>
          <p:cNvPr id="12" name="Rectangle: Rounded Corners 19">
            <a:extLst>
              <a:ext uri="{FF2B5EF4-FFF2-40B4-BE49-F238E27FC236}">
                <a16:creationId xmlns:a16="http://schemas.microsoft.com/office/drawing/2014/main" xmlns="" id="{516B0DDA-E78C-4606-9563-AA3495159122}"/>
              </a:ext>
            </a:extLst>
          </p:cNvPr>
          <p:cNvSpPr/>
          <p:nvPr/>
        </p:nvSpPr>
        <p:spPr>
          <a:xfrm>
            <a:off x="541866" y="4111719"/>
            <a:ext cx="6316134" cy="223214"/>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grpSp>
        <p:nvGrpSpPr>
          <p:cNvPr id="13" name="Group 5">
            <a:extLst>
              <a:ext uri="{FF2B5EF4-FFF2-40B4-BE49-F238E27FC236}">
                <a16:creationId xmlns:a16="http://schemas.microsoft.com/office/drawing/2014/main" xmlns="" id="{5F5AB41A-A0D7-4C27-AE29-7D1B9D690D66}"/>
              </a:ext>
            </a:extLst>
          </p:cNvPr>
          <p:cNvGrpSpPr/>
          <p:nvPr/>
        </p:nvGrpSpPr>
        <p:grpSpPr>
          <a:xfrm>
            <a:off x="7390594" y="1484995"/>
            <a:ext cx="4547405" cy="5034338"/>
            <a:chOff x="362982" y="1145089"/>
            <a:chExt cx="4995081" cy="4704498"/>
          </a:xfrm>
        </p:grpSpPr>
        <p:grpSp>
          <p:nvGrpSpPr>
            <p:cNvPr id="14" name="Group 6">
              <a:extLst>
                <a:ext uri="{FF2B5EF4-FFF2-40B4-BE49-F238E27FC236}">
                  <a16:creationId xmlns:a16="http://schemas.microsoft.com/office/drawing/2014/main" xmlns="" id="{1C2A98B6-97FC-4CBB-843D-AB5677D7126A}"/>
                </a:ext>
              </a:extLst>
            </p:cNvPr>
            <p:cNvGrpSpPr/>
            <p:nvPr/>
          </p:nvGrpSpPr>
          <p:grpSpPr>
            <a:xfrm>
              <a:off x="362982" y="1145089"/>
              <a:ext cx="4995081" cy="4704498"/>
              <a:chOff x="491319" y="2460216"/>
              <a:chExt cx="11245756" cy="5601132"/>
            </a:xfrm>
          </p:grpSpPr>
          <p:sp>
            <p:nvSpPr>
              <p:cNvPr id="16" name="Rounded Rectangle 5">
                <a:extLst>
                  <a:ext uri="{FF2B5EF4-FFF2-40B4-BE49-F238E27FC236}">
                    <a16:creationId xmlns:a16="http://schemas.microsoft.com/office/drawing/2014/main" xmlns=""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17" name="Rounded Rectangle 4">
                <a:extLst>
                  <a:ext uri="{FF2B5EF4-FFF2-40B4-BE49-F238E27FC236}">
                    <a16:creationId xmlns:a16="http://schemas.microsoft.com/office/drawing/2014/main" xmlns=""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Analysis</a:t>
                </a:r>
                <a:endParaRPr lang="en-US" sz="2400" dirty="0"/>
              </a:p>
            </p:txBody>
          </p:sp>
        </p:grpSp>
        <p:sp>
          <p:nvSpPr>
            <p:cNvPr id="15" name="Rectangle 7">
              <a:extLst>
                <a:ext uri="{FF2B5EF4-FFF2-40B4-BE49-F238E27FC236}">
                  <a16:creationId xmlns:a16="http://schemas.microsoft.com/office/drawing/2014/main" xmlns=""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sp>
        <p:nvSpPr>
          <p:cNvPr id="20" name="矩形 19"/>
          <p:cNvSpPr/>
          <p:nvPr/>
        </p:nvSpPr>
        <p:spPr>
          <a:xfrm>
            <a:off x="7399566" y="2099667"/>
            <a:ext cx="4538433" cy="3693319"/>
          </a:xfrm>
          <a:prstGeom prst="rect">
            <a:avLst/>
          </a:prstGeom>
        </p:spPr>
        <p:txBody>
          <a:bodyPr wrap="square">
            <a:spAutoFit/>
          </a:bodyPr>
          <a:lstStyle/>
          <a:p>
            <a:pPr marL="285750" indent="-285750" fontAlgn="b">
              <a:buFont typeface="Arial" panose="020B0604020202020204" pitchFamily="34" charset="0"/>
              <a:buChar char="•"/>
            </a:pPr>
            <a:r>
              <a:rPr lang="en-US" altLang="zh-CN" dirty="0" smtClean="0"/>
              <a:t>For the Movie Dataset, Significance Weighting seems to be a need to reduce MAE in every combination. In terms of Selecting Neighbors, Weight Threshold outperforms Best-N and Combined Method. For best-N, n=15 outperform n=10.</a:t>
            </a:r>
          </a:p>
          <a:p>
            <a:pPr fontAlgn="b"/>
            <a:endParaRPr lang="en-US" altLang="zh-CN" dirty="0" smtClean="0"/>
          </a:p>
          <a:p>
            <a:pPr marL="285750" indent="-285750" fontAlgn="b">
              <a:buFont typeface="Arial" panose="020B0604020202020204" pitchFamily="34" charset="0"/>
              <a:buChar char="•"/>
            </a:pPr>
            <a:r>
              <a:rPr lang="en-US" altLang="zh-CN" dirty="0" smtClean="0"/>
              <a:t>Specifically, </a:t>
            </a:r>
            <a:r>
              <a:rPr lang="en-US" altLang="zh-CN" dirty="0" err="1" smtClean="0"/>
              <a:t>MSE+Significance</a:t>
            </a:r>
            <a:r>
              <a:rPr lang="en-US" altLang="zh-CN" dirty="0" smtClean="0"/>
              <a:t> </a:t>
            </a:r>
            <a:r>
              <a:rPr lang="en-US" altLang="zh-CN" dirty="0" err="1" smtClean="0"/>
              <a:t>Weighting+Weigth</a:t>
            </a:r>
            <a:r>
              <a:rPr lang="en-US" altLang="zh-CN" dirty="0" smtClean="0"/>
              <a:t> Threshold(0.85) performs the best. </a:t>
            </a:r>
            <a:r>
              <a:rPr lang="en-US" altLang="zh-CN" dirty="0" err="1" smtClean="0"/>
              <a:t>Pearson+Significance</a:t>
            </a:r>
            <a:r>
              <a:rPr lang="en-US" altLang="zh-CN" dirty="0" smtClean="0"/>
              <a:t> </a:t>
            </a:r>
            <a:r>
              <a:rPr lang="en-US" altLang="zh-CN" dirty="0" err="1" smtClean="0"/>
              <a:t>Weighting+Weight</a:t>
            </a:r>
            <a:r>
              <a:rPr lang="en-US" altLang="zh-CN" dirty="0" smtClean="0"/>
              <a:t> Threshold(0.5) and </a:t>
            </a:r>
            <a:r>
              <a:rPr lang="en-US" altLang="zh-CN" dirty="0" err="1" smtClean="0"/>
              <a:t>Pearson+Significance</a:t>
            </a:r>
            <a:r>
              <a:rPr lang="en-US" altLang="zh-CN" dirty="0" smtClean="0"/>
              <a:t> </a:t>
            </a:r>
            <a:r>
              <a:rPr lang="en-US" altLang="zh-CN" dirty="0" err="1" smtClean="0"/>
              <a:t>Weighting+Combined</a:t>
            </a:r>
            <a:r>
              <a:rPr lang="en-US" altLang="zh-CN" dirty="0" smtClean="0"/>
              <a:t> also perform well.</a:t>
            </a:r>
            <a:endParaRPr lang="en-US" altLang="zh-CN" dirty="0">
              <a:solidFill>
                <a:srgbClr val="000000"/>
              </a:solidFill>
              <a:latin typeface="DengXian" panose="02010600030101010101" pitchFamily="2" charset="-122"/>
            </a:endParaRPr>
          </a:p>
        </p:txBody>
      </p:sp>
    </p:spTree>
    <p:extLst>
      <p:ext uri="{BB962C8B-B14F-4D97-AF65-F5344CB8AC3E}">
        <p14:creationId xmlns:p14="http://schemas.microsoft.com/office/powerpoint/2010/main" xmlns="" val="1320539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1733" y="237067"/>
            <a:ext cx="9160934" cy="646331"/>
          </a:xfrm>
          <a:prstGeom prst="rect">
            <a:avLst/>
          </a:prstGeom>
          <a:noFill/>
        </p:spPr>
        <p:txBody>
          <a:bodyPr wrap="square" rtlCol="0">
            <a:spAutoFit/>
          </a:bodyPr>
          <a:lstStyle/>
          <a:p>
            <a:r>
              <a:rPr kumimoji="1" lang="en-US" altLang="zh-CN" sz="3600" dirty="0">
                <a:latin typeface="Arial Hebrew" charset="-79"/>
                <a:ea typeface="Arial Hebrew" charset="-79"/>
                <a:cs typeface="Arial Hebrew" charset="-79"/>
              </a:rPr>
              <a:t>4</a:t>
            </a:r>
            <a:r>
              <a:rPr kumimoji="1" lang="en-US" altLang="zh-CN" sz="3600" dirty="0" smtClean="0">
                <a:latin typeface="Arial Hebrew" charset="-79"/>
                <a:ea typeface="Arial Hebrew" charset="-79"/>
                <a:cs typeface="Arial Hebrew" charset="-79"/>
              </a:rPr>
              <a:t>) </a:t>
            </a:r>
            <a:r>
              <a:rPr kumimoji="1" lang="en-US" altLang="zh-CN" sz="3600" dirty="0">
                <a:latin typeface="Arial Hebrew" charset="-79"/>
                <a:ea typeface="Arial Hebrew" charset="-79"/>
                <a:cs typeface="Arial Hebrew" charset="-79"/>
              </a:rPr>
              <a:t>Finding the best Memory-based </a:t>
            </a:r>
            <a:r>
              <a:rPr kumimoji="1" lang="en-US" altLang="zh-CN" sz="3600" dirty="0" smtClean="0">
                <a:latin typeface="Arial Hebrew" charset="-79"/>
                <a:ea typeface="Arial Hebrew" charset="-79"/>
                <a:cs typeface="Arial Hebrew" charset="-79"/>
              </a:rPr>
              <a:t>Model</a:t>
            </a:r>
            <a:endParaRPr kumimoji="1" lang="zh-CN" altLang="en-US" sz="3600" dirty="0">
              <a:latin typeface="Arial Hebrew" charset="-79"/>
              <a:ea typeface="Arial Hebrew" charset="-79"/>
              <a:cs typeface="Arial Hebrew" charset="-79"/>
            </a:endParaRPr>
          </a:p>
        </p:txBody>
      </p:sp>
      <p:cxnSp>
        <p:nvCxnSpPr>
          <p:cNvPr id="3" name="Straight Connector 16">
            <a:extLst>
              <a:ext uri="{FF2B5EF4-FFF2-40B4-BE49-F238E27FC236}">
                <a16:creationId xmlns:a16="http://schemas.microsoft.com/office/drawing/2014/main" xmlns="" id="{CE05F839-3054-43DF-8810-8EA6BE360703}"/>
              </a:ext>
            </a:extLst>
          </p:cNvPr>
          <p:cNvCxnSpPr>
            <a:cxnSpLocks/>
          </p:cNvCxnSpPr>
          <p:nvPr/>
        </p:nvCxnSpPr>
        <p:spPr>
          <a:xfrm>
            <a:off x="0" y="81871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Oval 13">
            <a:extLst>
              <a:ext uri="{FF2B5EF4-FFF2-40B4-BE49-F238E27FC236}">
                <a16:creationId xmlns:a16="http://schemas.microsoft.com/office/drawing/2014/main" xmlns="" id="{158F667E-61E8-43F7-A0A9-2629E385768C}"/>
              </a:ext>
            </a:extLst>
          </p:cNvPr>
          <p:cNvSpPr/>
          <p:nvPr/>
        </p:nvSpPr>
        <p:spPr>
          <a:xfrm>
            <a:off x="123822" y="1004545"/>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 name="文本框 4"/>
          <p:cNvSpPr txBox="1"/>
          <p:nvPr/>
        </p:nvSpPr>
        <p:spPr>
          <a:xfrm>
            <a:off x="519643" y="1031034"/>
            <a:ext cx="4013200" cy="369332"/>
          </a:xfrm>
          <a:prstGeom prst="rect">
            <a:avLst/>
          </a:prstGeom>
          <a:noFill/>
        </p:spPr>
        <p:txBody>
          <a:bodyPr wrap="square" rtlCol="0">
            <a:spAutoFit/>
          </a:bodyPr>
          <a:lstStyle/>
          <a:p>
            <a:r>
              <a:rPr kumimoji="1" lang="en-US" altLang="zh-CN" dirty="0" smtClean="0"/>
              <a:t>Ranked Scoring for </a:t>
            </a:r>
            <a:r>
              <a:rPr kumimoji="1" lang="en-US" altLang="zh-CN" smtClean="0"/>
              <a:t>Web Dataset</a:t>
            </a:r>
            <a:endParaRPr kumimoji="1"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9643" y="1400365"/>
            <a:ext cx="6357371" cy="5322167"/>
          </a:xfrm>
          <a:prstGeom prst="rect">
            <a:avLst/>
          </a:prstGeom>
        </p:spPr>
      </p:pic>
      <p:sp>
        <p:nvSpPr>
          <p:cNvPr id="7" name="Rectangle: Rounded Corners 19">
            <a:extLst>
              <a:ext uri="{FF2B5EF4-FFF2-40B4-BE49-F238E27FC236}">
                <a16:creationId xmlns:a16="http://schemas.microsoft.com/office/drawing/2014/main" xmlns="" id="{516B0DDA-E78C-4606-9563-AA3495159122}"/>
              </a:ext>
            </a:extLst>
          </p:cNvPr>
          <p:cNvSpPr/>
          <p:nvPr/>
        </p:nvSpPr>
        <p:spPr>
          <a:xfrm>
            <a:off x="519643" y="3949842"/>
            <a:ext cx="6357371" cy="223214"/>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sp>
        <p:nvSpPr>
          <p:cNvPr id="8" name="Rectangle: Rounded Corners 19">
            <a:extLst>
              <a:ext uri="{FF2B5EF4-FFF2-40B4-BE49-F238E27FC236}">
                <a16:creationId xmlns:a16="http://schemas.microsoft.com/office/drawing/2014/main" xmlns="" id="{516B0DDA-E78C-4606-9563-AA3495159122}"/>
              </a:ext>
            </a:extLst>
          </p:cNvPr>
          <p:cNvSpPr/>
          <p:nvPr/>
        </p:nvSpPr>
        <p:spPr>
          <a:xfrm>
            <a:off x="519643" y="4297985"/>
            <a:ext cx="6316134" cy="223214"/>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sp>
        <p:nvSpPr>
          <p:cNvPr id="9" name="Rectangle: Rounded Corners 19">
            <a:extLst>
              <a:ext uri="{FF2B5EF4-FFF2-40B4-BE49-F238E27FC236}">
                <a16:creationId xmlns:a16="http://schemas.microsoft.com/office/drawing/2014/main" xmlns="" id="{516B0DDA-E78C-4606-9563-AA3495159122}"/>
              </a:ext>
            </a:extLst>
          </p:cNvPr>
          <p:cNvSpPr/>
          <p:nvPr/>
        </p:nvSpPr>
        <p:spPr>
          <a:xfrm flipV="1">
            <a:off x="519643" y="6335534"/>
            <a:ext cx="6357371" cy="16686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grpSp>
        <p:nvGrpSpPr>
          <p:cNvPr id="10" name="Group 5">
            <a:extLst>
              <a:ext uri="{FF2B5EF4-FFF2-40B4-BE49-F238E27FC236}">
                <a16:creationId xmlns:a16="http://schemas.microsoft.com/office/drawing/2014/main" xmlns="" id="{5F5AB41A-A0D7-4C27-AE29-7D1B9D690D66}"/>
              </a:ext>
            </a:extLst>
          </p:cNvPr>
          <p:cNvGrpSpPr/>
          <p:nvPr/>
        </p:nvGrpSpPr>
        <p:grpSpPr>
          <a:xfrm>
            <a:off x="7390595" y="1484994"/>
            <a:ext cx="4352878" cy="5237537"/>
            <a:chOff x="362982" y="1145089"/>
            <a:chExt cx="4995081" cy="4704498"/>
          </a:xfrm>
        </p:grpSpPr>
        <p:grpSp>
          <p:nvGrpSpPr>
            <p:cNvPr id="11" name="Group 6">
              <a:extLst>
                <a:ext uri="{FF2B5EF4-FFF2-40B4-BE49-F238E27FC236}">
                  <a16:creationId xmlns:a16="http://schemas.microsoft.com/office/drawing/2014/main" xmlns="" id="{1C2A98B6-97FC-4CBB-843D-AB5677D7126A}"/>
                </a:ext>
              </a:extLst>
            </p:cNvPr>
            <p:cNvGrpSpPr/>
            <p:nvPr/>
          </p:nvGrpSpPr>
          <p:grpSpPr>
            <a:xfrm>
              <a:off x="362982" y="1145089"/>
              <a:ext cx="4995081" cy="4704498"/>
              <a:chOff x="491319" y="2460216"/>
              <a:chExt cx="11245756" cy="5601132"/>
            </a:xfrm>
          </p:grpSpPr>
          <p:sp>
            <p:nvSpPr>
              <p:cNvPr id="13" name="Rounded Rectangle 5">
                <a:extLst>
                  <a:ext uri="{FF2B5EF4-FFF2-40B4-BE49-F238E27FC236}">
                    <a16:creationId xmlns:a16="http://schemas.microsoft.com/office/drawing/2014/main" xmlns=""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14" name="Rounded Rectangle 4">
                <a:extLst>
                  <a:ext uri="{FF2B5EF4-FFF2-40B4-BE49-F238E27FC236}">
                    <a16:creationId xmlns:a16="http://schemas.microsoft.com/office/drawing/2014/main" xmlns=""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Analysis</a:t>
                </a:r>
                <a:endParaRPr lang="en-US" sz="2400" dirty="0"/>
              </a:p>
            </p:txBody>
          </p:sp>
        </p:grpSp>
        <p:sp>
          <p:nvSpPr>
            <p:cNvPr id="12" name="Rectangle 7">
              <a:extLst>
                <a:ext uri="{FF2B5EF4-FFF2-40B4-BE49-F238E27FC236}">
                  <a16:creationId xmlns:a16="http://schemas.microsoft.com/office/drawing/2014/main" xmlns=""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sp>
        <p:nvSpPr>
          <p:cNvPr id="15" name="Rectangle 17"/>
          <p:cNvSpPr/>
          <p:nvPr/>
        </p:nvSpPr>
        <p:spPr>
          <a:xfrm>
            <a:off x="7462610" y="2189778"/>
            <a:ext cx="4120983" cy="3693319"/>
          </a:xfrm>
          <a:prstGeom prst="rect">
            <a:avLst/>
          </a:prstGeom>
        </p:spPr>
        <p:txBody>
          <a:bodyPr wrap="square">
            <a:spAutoFit/>
          </a:bodyPr>
          <a:lstStyle/>
          <a:p>
            <a:pPr marL="285750" indent="-285750" fontAlgn="b">
              <a:buFont typeface="Arial" panose="020B0604020202020204" pitchFamily="34" charset="0"/>
              <a:buChar char="•"/>
            </a:pPr>
            <a:r>
              <a:rPr lang="en-US" altLang="zh-CN" dirty="0"/>
              <a:t>For the Microsoft Dataset, in terms of Similarity Weighting, MSE and Entropy outperforms Pearson Correlation in general. In terms of Selecting Neighbors, Weight Threshold seems to be the best in most </a:t>
            </a:r>
            <a:r>
              <a:rPr lang="en-US" altLang="zh-CN" dirty="0" smtClean="0"/>
              <a:t>combinations</a:t>
            </a:r>
            <a:r>
              <a:rPr lang="en-US" altLang="zh-CN" dirty="0"/>
              <a:t>.</a:t>
            </a:r>
          </a:p>
          <a:p>
            <a:pPr fontAlgn="b"/>
            <a:endParaRPr lang="en-US" altLang="zh-CN" dirty="0">
              <a:solidFill>
                <a:srgbClr val="000000"/>
              </a:solidFill>
              <a:latin typeface="等线" panose="02010600030101010101" pitchFamily="2" charset="-122"/>
              <a:ea typeface="等线" panose="02010600030101010101" pitchFamily="2" charset="-122"/>
            </a:endParaRPr>
          </a:p>
          <a:p>
            <a:pPr marL="285750" indent="-285750" fontAlgn="b">
              <a:buFont typeface="Arial" panose="020B0604020202020204" pitchFamily="34" charset="0"/>
              <a:buChar char="•"/>
            </a:pPr>
            <a:r>
              <a:rPr lang="en-US" altLang="zh-CN" dirty="0"/>
              <a:t>Specifically, </a:t>
            </a:r>
            <a:r>
              <a:rPr lang="en-US" altLang="zh-CN" dirty="0" err="1"/>
              <a:t>Entropy+Significance</a:t>
            </a:r>
            <a:r>
              <a:rPr lang="en-US" altLang="zh-CN" dirty="0"/>
              <a:t> </a:t>
            </a:r>
            <a:r>
              <a:rPr lang="en-US" altLang="zh-CN" dirty="0" err="1"/>
              <a:t>Weighting+Weight</a:t>
            </a:r>
            <a:r>
              <a:rPr lang="en-US" altLang="zh-CN" dirty="0"/>
              <a:t> Threshold(0.7) performs the best. </a:t>
            </a:r>
            <a:r>
              <a:rPr lang="en-US" altLang="zh-CN" dirty="0" err="1"/>
              <a:t>MSE+Combined</a:t>
            </a:r>
            <a:r>
              <a:rPr lang="en-US" altLang="zh-CN" dirty="0"/>
              <a:t> and </a:t>
            </a:r>
            <a:r>
              <a:rPr lang="en-US" altLang="zh-CN" dirty="0" err="1"/>
              <a:t>MSE+Weight</a:t>
            </a:r>
            <a:r>
              <a:rPr lang="en-US" altLang="zh-CN" dirty="0"/>
              <a:t> Threshold(0.7) also perform well.</a:t>
            </a:r>
            <a:endParaRPr lang="en-US" altLang="zh-CN" dirty="0">
              <a:solidFill>
                <a:srgbClr val="000000"/>
              </a:solidFill>
              <a:latin typeface="等线" panose="02010600030101010101" pitchFamily="2" charset="-122"/>
              <a:ea typeface="等线" panose="02010600030101010101" pitchFamily="2" charset="-122"/>
            </a:endParaRPr>
          </a:p>
          <a:p>
            <a:pPr fontAlgn="b"/>
            <a:endParaRPr lang="en-US" altLang="zh-CN"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xmlns="" val="867136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629427" y="2683847"/>
            <a:ext cx="4709191" cy="955613"/>
          </a:xfrm>
          <a:prstGeom prst="rect">
            <a:avLst/>
          </a:prstGeom>
        </p:spPr>
      </p:pic>
      <p:sp>
        <p:nvSpPr>
          <p:cNvPr id="2" name="Title 1"/>
          <p:cNvSpPr>
            <a:spLocks noGrp="1"/>
          </p:cNvSpPr>
          <p:nvPr>
            <p:ph type="title"/>
          </p:nvPr>
        </p:nvSpPr>
        <p:spPr>
          <a:xfrm>
            <a:off x="838200" y="-180474"/>
            <a:ext cx="10515600" cy="1325563"/>
          </a:xfrm>
        </p:spPr>
        <p:txBody>
          <a:bodyPr>
            <a:normAutofit/>
          </a:bodyPr>
          <a:lstStyle/>
          <a:p>
            <a:r>
              <a:rPr lang="en-US" sz="3200" dirty="0" smtClean="0"/>
              <a:t> </a:t>
            </a:r>
            <a:endParaRPr lang="en-US" sz="3200" dirty="0"/>
          </a:p>
        </p:txBody>
      </p:sp>
      <p:sp>
        <p:nvSpPr>
          <p:cNvPr id="4" name="Oval 3">
            <a:extLst>
              <a:ext uri="{FF2B5EF4-FFF2-40B4-BE49-F238E27FC236}">
                <a16:creationId xmlns:a16="http://schemas.microsoft.com/office/drawing/2014/main" xmlns="" id="{8787589B-829D-42C7-9849-9FA188C836ED}"/>
              </a:ext>
            </a:extLst>
          </p:cNvPr>
          <p:cNvSpPr/>
          <p:nvPr/>
        </p:nvSpPr>
        <p:spPr>
          <a:xfrm>
            <a:off x="118529" y="1864971"/>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TextBox 4">
            <a:extLst>
              <a:ext uri="{FF2B5EF4-FFF2-40B4-BE49-F238E27FC236}">
                <a16:creationId xmlns:a16="http://schemas.microsoft.com/office/drawing/2014/main" xmlns="" id="{3987A76B-62BF-49C6-B0B2-F4DA485DD458}"/>
              </a:ext>
            </a:extLst>
          </p:cNvPr>
          <p:cNvSpPr txBox="1"/>
          <p:nvPr/>
        </p:nvSpPr>
        <p:spPr>
          <a:xfrm>
            <a:off x="514350" y="1819492"/>
            <a:ext cx="11358102" cy="1600438"/>
          </a:xfrm>
          <a:prstGeom prst="rect">
            <a:avLst/>
          </a:prstGeom>
          <a:noFill/>
        </p:spPr>
        <p:txBody>
          <a:bodyPr wrap="square" rtlCol="0">
            <a:spAutoFit/>
          </a:bodyPr>
          <a:lstStyle/>
          <a:p>
            <a:r>
              <a:rPr lang="en-US" sz="2400" dirty="0" smtClean="0"/>
              <a:t>Idea of the Cluster model</a:t>
            </a:r>
            <a:endParaRPr lang="en-US" sz="2400" dirty="0"/>
          </a:p>
          <a:p>
            <a:pPr marL="342900" indent="-342900">
              <a:buFont typeface="Arial" panose="020B0604020202020204" pitchFamily="34" charset="0"/>
              <a:buChar char="•"/>
            </a:pPr>
            <a:r>
              <a:rPr lang="en-US" sz="2000" b="1" dirty="0" smtClean="0"/>
              <a:t>idea:  </a:t>
            </a:r>
            <a:r>
              <a:rPr lang="en-US" dirty="0" smtClean="0"/>
              <a:t>there are certain groups or types of users capturing a common set of preferences and taste. </a:t>
            </a:r>
            <a:endParaRPr lang="en-US" dirty="0"/>
          </a:p>
          <a:p>
            <a:pPr marL="800100" lvl="1" indent="-342900">
              <a:buFont typeface="Courier New" panose="02070309020205020404" pitchFamily="49" charset="0"/>
              <a:buChar char="o"/>
            </a:pPr>
            <a:r>
              <a:rPr lang="en-US" dirty="0"/>
              <a:t>Given a unobserved class variable C, the votes </a:t>
            </a:r>
            <a:r>
              <a:rPr lang="en-US" dirty="0" smtClean="0"/>
              <a:t>of users for </a:t>
            </a:r>
            <a:r>
              <a:rPr lang="en-US" dirty="0"/>
              <a:t>a particular movie are </a:t>
            </a:r>
            <a:r>
              <a:rPr lang="en-US" dirty="0" err="1" smtClean="0"/>
              <a:t>iid</a:t>
            </a:r>
            <a:endParaRPr lang="en-US" dirty="0" smtClean="0"/>
          </a:p>
          <a:p>
            <a:pPr marL="800100" lvl="1" indent="-342900">
              <a:buFont typeface="Courier New" panose="02070309020205020404" pitchFamily="49" charset="0"/>
              <a:buChar char="o"/>
            </a:pPr>
            <a:r>
              <a:rPr lang="en-US" dirty="0" smtClean="0"/>
              <a:t>We can use the EM algorithm </a:t>
            </a:r>
            <a:r>
              <a:rPr lang="en-US" dirty="0"/>
              <a:t>to </a:t>
            </a:r>
            <a:r>
              <a:rPr lang="en-US" dirty="0" smtClean="0"/>
              <a:t>learn</a:t>
            </a:r>
            <a:r>
              <a:rPr lang="en-US" dirty="0"/>
              <a:t> </a:t>
            </a:r>
            <a:r>
              <a:rPr lang="en-US" dirty="0" smtClean="0"/>
              <a:t>the parameters:  </a:t>
            </a:r>
            <a:endParaRPr lang="en-US" dirty="0"/>
          </a:p>
          <a:p>
            <a:pPr marL="285750" indent="-285750">
              <a:buFont typeface="Arial" panose="020B0604020202020204" pitchFamily="34" charset="0"/>
              <a:buChar char="•"/>
            </a:pPr>
            <a:endParaRPr lang="en-US" dirty="0"/>
          </a:p>
        </p:txBody>
      </p:sp>
      <p:sp>
        <p:nvSpPr>
          <p:cNvPr id="6" name="Oval 5">
            <a:extLst>
              <a:ext uri="{FF2B5EF4-FFF2-40B4-BE49-F238E27FC236}">
                <a16:creationId xmlns:a16="http://schemas.microsoft.com/office/drawing/2014/main" xmlns="" id="{BBC4DFE2-A7E7-45EB-A060-8D04E673BFE8}"/>
              </a:ext>
            </a:extLst>
          </p:cNvPr>
          <p:cNvSpPr/>
          <p:nvPr/>
        </p:nvSpPr>
        <p:spPr>
          <a:xfrm>
            <a:off x="118529" y="3763019"/>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TextBox 6">
            <a:extLst>
              <a:ext uri="{FF2B5EF4-FFF2-40B4-BE49-F238E27FC236}">
                <a16:creationId xmlns:a16="http://schemas.microsoft.com/office/drawing/2014/main" xmlns="" id="{2F3B8F35-6612-433B-845B-C60A4E3D39AF}"/>
              </a:ext>
            </a:extLst>
          </p:cNvPr>
          <p:cNvSpPr txBox="1"/>
          <p:nvPr/>
        </p:nvSpPr>
        <p:spPr>
          <a:xfrm>
            <a:off x="514350" y="3763019"/>
            <a:ext cx="11129502" cy="3046988"/>
          </a:xfrm>
          <a:prstGeom prst="rect">
            <a:avLst/>
          </a:prstGeom>
          <a:noFill/>
        </p:spPr>
        <p:txBody>
          <a:bodyPr wrap="square" rtlCol="0">
            <a:spAutoFit/>
          </a:bodyPr>
          <a:lstStyle/>
          <a:p>
            <a:r>
              <a:rPr lang="en-US" sz="2400" dirty="0" smtClean="0"/>
              <a:t>Training the Cluster Model:</a:t>
            </a:r>
            <a:endParaRPr lang="en-US" sz="2400" dirty="0"/>
          </a:p>
          <a:p>
            <a:pPr marL="342900" indent="-342900">
              <a:buFont typeface="Arial" panose="020B0604020202020204" pitchFamily="34" charset="0"/>
              <a:buChar char="•"/>
            </a:pPr>
            <a:r>
              <a:rPr lang="en-US" sz="2000" b="1" dirty="0" smtClean="0"/>
              <a:t>Method to find the best number of cluster C  </a:t>
            </a:r>
            <a:endParaRPr lang="en-US" sz="2000" b="1" dirty="0"/>
          </a:p>
          <a:p>
            <a:pPr marL="800100" lvl="1" indent="-342900">
              <a:buFont typeface="Courier New" panose="02070309020205020404" pitchFamily="49" charset="0"/>
              <a:buChar char="o"/>
            </a:pPr>
            <a:r>
              <a:rPr lang="en-US" dirty="0"/>
              <a:t>W</a:t>
            </a:r>
            <a:r>
              <a:rPr lang="en-US" dirty="0" smtClean="0"/>
              <a:t>e divide the training set into a sub-training set and a validation set. In the validation set, 70% of the each user’s votes are known, the remaining 30% are predicted. </a:t>
            </a:r>
          </a:p>
          <a:p>
            <a:pPr marL="800100" lvl="1" indent="-342900">
              <a:buFont typeface="Courier New" panose="02070309020205020404" pitchFamily="49" charset="0"/>
              <a:buChar char="o"/>
            </a:pPr>
            <a:r>
              <a:rPr lang="en-US" dirty="0" smtClean="0"/>
              <a:t>For each value of C we run the EM algorithm on the sub-training set, and we evaluate the performance metrics on the validation set.</a:t>
            </a:r>
          </a:p>
          <a:p>
            <a:pPr marL="800100" lvl="1" indent="-342900">
              <a:buFont typeface="Courier New" panose="02070309020205020404" pitchFamily="49" charset="0"/>
              <a:buChar char="o"/>
            </a:pPr>
            <a:r>
              <a:rPr lang="en-US" dirty="0" smtClean="0"/>
              <a:t>We obtain the following results, the best parameter is C=7</a:t>
            </a:r>
          </a:p>
          <a:p>
            <a:pPr lvl="1"/>
            <a:endParaRPr lang="en-US" dirty="0"/>
          </a:p>
          <a:p>
            <a:pPr marL="342900" indent="-342900">
              <a:buFont typeface="Arial" panose="020B0604020202020204" pitchFamily="34" charset="0"/>
              <a:buChar char="•"/>
            </a:pPr>
            <a:r>
              <a:rPr lang="en-US" sz="2000" b="1" dirty="0" smtClean="0"/>
              <a:t>Testing performance: </a:t>
            </a:r>
          </a:p>
          <a:p>
            <a:pPr marL="800100" lvl="1" indent="-342900">
              <a:buFont typeface="Arial" panose="020B0604020202020204" pitchFamily="34" charset="0"/>
              <a:buChar char="•"/>
            </a:pPr>
            <a:r>
              <a:rPr lang="en-US" dirty="0"/>
              <a:t>We ultimately </a:t>
            </a:r>
            <a:r>
              <a:rPr lang="en-US" dirty="0" smtClean="0"/>
              <a:t>test </a:t>
            </a:r>
            <a:r>
              <a:rPr lang="en-US" dirty="0"/>
              <a:t>the performance of the model on the </a:t>
            </a:r>
            <a:r>
              <a:rPr lang="en-US" dirty="0" smtClean="0"/>
              <a:t>test set with C=7</a:t>
            </a:r>
            <a:endParaRPr lang="en-US" dirty="0"/>
          </a:p>
        </p:txBody>
      </p:sp>
      <p:sp>
        <p:nvSpPr>
          <p:cNvPr id="8" name="TextBox 7">
            <a:extLst>
              <a:ext uri="{FF2B5EF4-FFF2-40B4-BE49-F238E27FC236}">
                <a16:creationId xmlns:a16="http://schemas.microsoft.com/office/drawing/2014/main" xmlns="" id="{9E9B7E7C-4D46-44B7-8898-79B9724ACBFF}"/>
              </a:ext>
            </a:extLst>
          </p:cNvPr>
          <p:cNvSpPr txBox="1"/>
          <p:nvPr/>
        </p:nvSpPr>
        <p:spPr>
          <a:xfrm>
            <a:off x="251879" y="1081278"/>
            <a:ext cx="1178772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ym typeface="Wingdings" panose="05000000000000000000" pitchFamily="2" charset="2"/>
              </a:rPr>
              <a:t>Before comparing the Cluster model with the memory-base algorithms respective performance on the Movie Data set we need to train the Cluster model </a:t>
            </a:r>
            <a:endParaRPr lang="en-US" dirty="0"/>
          </a:p>
        </p:txBody>
      </p:sp>
      <p:cxnSp>
        <p:nvCxnSpPr>
          <p:cNvPr id="19" name="Straight Connector 18">
            <a:extLst>
              <a:ext uri="{FF2B5EF4-FFF2-40B4-BE49-F238E27FC236}">
                <a16:creationId xmlns:a16="http://schemas.microsoft.com/office/drawing/2014/main" xmlns="" id="{E41C5C64-88D9-4F5B-9112-C03BA4EAE66F}"/>
              </a:ext>
            </a:extLst>
          </p:cNvPr>
          <p:cNvCxnSpPr>
            <a:cxnSpLocks/>
          </p:cNvCxnSpPr>
          <p:nvPr/>
        </p:nvCxnSpPr>
        <p:spPr>
          <a:xfrm>
            <a:off x="0" y="838200"/>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xmlns="" val="230171061"/>
              </p:ext>
            </p:extLst>
          </p:nvPr>
        </p:nvGraphicFramePr>
        <p:xfrm>
          <a:off x="7374192" y="5445412"/>
          <a:ext cx="4269660" cy="661833"/>
        </p:xfrm>
        <a:graphic>
          <a:graphicData uri="http://schemas.openxmlformats.org/drawingml/2006/table">
            <a:tbl>
              <a:tblPr>
                <a:tableStyleId>{5C22544A-7EE6-4342-B048-85BDC9FD1C3A}</a:tableStyleId>
              </a:tblPr>
              <a:tblGrid>
                <a:gridCol w="853932">
                  <a:extLst>
                    <a:ext uri="{9D8B030D-6E8A-4147-A177-3AD203B41FA5}">
                      <a16:colId xmlns:a16="http://schemas.microsoft.com/office/drawing/2014/main" xmlns="" val="3684228092"/>
                    </a:ext>
                  </a:extLst>
                </a:gridCol>
                <a:gridCol w="853932">
                  <a:extLst>
                    <a:ext uri="{9D8B030D-6E8A-4147-A177-3AD203B41FA5}">
                      <a16:colId xmlns:a16="http://schemas.microsoft.com/office/drawing/2014/main" xmlns="" val="3660306201"/>
                    </a:ext>
                  </a:extLst>
                </a:gridCol>
                <a:gridCol w="853932">
                  <a:extLst>
                    <a:ext uri="{9D8B030D-6E8A-4147-A177-3AD203B41FA5}">
                      <a16:colId xmlns:a16="http://schemas.microsoft.com/office/drawing/2014/main" xmlns="" val="1982501635"/>
                    </a:ext>
                  </a:extLst>
                </a:gridCol>
                <a:gridCol w="853932">
                  <a:extLst>
                    <a:ext uri="{9D8B030D-6E8A-4147-A177-3AD203B41FA5}">
                      <a16:colId xmlns:a16="http://schemas.microsoft.com/office/drawing/2014/main" xmlns="" val="1803474683"/>
                    </a:ext>
                  </a:extLst>
                </a:gridCol>
                <a:gridCol w="853932">
                  <a:extLst>
                    <a:ext uri="{9D8B030D-6E8A-4147-A177-3AD203B41FA5}">
                      <a16:colId xmlns:a16="http://schemas.microsoft.com/office/drawing/2014/main" xmlns="" val="2714532173"/>
                    </a:ext>
                  </a:extLst>
                </a:gridCol>
              </a:tblGrid>
              <a:tr h="220611">
                <a:tc>
                  <a:txBody>
                    <a:bodyPr/>
                    <a:lstStyle/>
                    <a:p>
                      <a:pPr algn="l" fontAlgn="b"/>
                      <a:r>
                        <a:rPr lang="en-US" sz="1100" u="none" strike="noStrike" dirty="0">
                          <a:effectLst/>
                        </a:rPr>
                        <a:t>C</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xmlns="" val="3896112708"/>
                  </a:ext>
                </a:extLst>
              </a:tr>
              <a:tr h="220611">
                <a:tc>
                  <a:txBody>
                    <a:bodyPr/>
                    <a:lstStyle/>
                    <a:p>
                      <a:pPr algn="l" fontAlgn="b"/>
                      <a:r>
                        <a:rPr lang="en-US" sz="1100" u="none" strike="noStrike" dirty="0">
                          <a:effectLst/>
                        </a:rPr>
                        <a:t>MAE</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dirty="0">
                          <a:effectLst/>
                        </a:rPr>
                        <a:t>1.01345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1.00694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1.00455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100" u="none" strike="noStrike" dirty="0">
                          <a:effectLst/>
                        </a:rPr>
                        <a:t> </a:t>
                      </a:r>
                      <a:r>
                        <a:rPr lang="is-IS" altLang="zh-CN" sz="1100" u="none" strike="noStrike" kern="1200" dirty="0" smtClean="0">
                          <a:solidFill>
                            <a:schemeClr val="dk1"/>
                          </a:solidFill>
                          <a:effectLst/>
                          <a:latin typeface="+mn-lt"/>
                          <a:ea typeface="+mn-ea"/>
                          <a:cs typeface="+mn-cs"/>
                        </a:rPr>
                        <a:t>1.021888</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xmlns="" val="7480978"/>
                  </a:ext>
                </a:extLst>
              </a:tr>
              <a:tr h="220611">
                <a:tc>
                  <a:txBody>
                    <a:bodyPr/>
                    <a:lstStyle/>
                    <a:p>
                      <a:pPr algn="l" fontAlgn="b"/>
                      <a:r>
                        <a:rPr lang="en-US" sz="1100" u="none" strike="noStrike" dirty="0">
                          <a:effectLst/>
                        </a:rPr>
                        <a:t>ROC</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r" fontAlgn="b"/>
                      <a:r>
                        <a:rPr lang="en-US" sz="1100" u="none" strike="noStrike">
                          <a:effectLst/>
                        </a:rPr>
                        <a:t>0.2474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0.2467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0.2445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100" u="none" strike="noStrike" dirty="0">
                          <a:effectLst/>
                        </a:rPr>
                        <a:t> </a:t>
                      </a:r>
                      <a:r>
                        <a:rPr lang="nb-NO" altLang="zh-CN" sz="1100" u="none" strike="noStrike" kern="1200" dirty="0" smtClean="0">
                          <a:solidFill>
                            <a:schemeClr val="dk1"/>
                          </a:solidFill>
                          <a:effectLst/>
                          <a:latin typeface="+mn-lt"/>
                          <a:ea typeface="+mn-ea"/>
                          <a:cs typeface="+mn-cs"/>
                        </a:rPr>
                        <a:t>0.2535</a:t>
                      </a:r>
                      <a:endParaRPr lang="en-US" sz="1100"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xmlns="" val="3495811309"/>
                  </a:ext>
                </a:extLst>
              </a:tr>
            </a:tbl>
          </a:graphicData>
        </a:graphic>
      </p:graphicFrame>
      <p:sp>
        <p:nvSpPr>
          <p:cNvPr id="11" name="文本框 10"/>
          <p:cNvSpPr txBox="1"/>
          <p:nvPr/>
        </p:nvSpPr>
        <p:spPr>
          <a:xfrm>
            <a:off x="321732" y="237067"/>
            <a:ext cx="8466667" cy="646331"/>
          </a:xfrm>
          <a:prstGeom prst="rect">
            <a:avLst/>
          </a:prstGeom>
          <a:noFill/>
        </p:spPr>
        <p:txBody>
          <a:bodyPr wrap="square" rtlCol="0">
            <a:spAutoFit/>
          </a:bodyPr>
          <a:lstStyle/>
          <a:p>
            <a:r>
              <a:rPr kumimoji="1" lang="en-US" altLang="zh-CN" sz="3600" dirty="0">
                <a:latin typeface="Arial Hebrew" charset="-79"/>
                <a:ea typeface="Arial Hebrew" charset="-79"/>
                <a:cs typeface="Arial Hebrew" charset="-79"/>
              </a:rPr>
              <a:t>5</a:t>
            </a:r>
            <a:r>
              <a:rPr kumimoji="1" lang="en-US" altLang="zh-CN" sz="3600" dirty="0" smtClean="0">
                <a:latin typeface="Arial Hebrew" charset="-79"/>
                <a:ea typeface="Arial Hebrew" charset="-79"/>
                <a:cs typeface="Arial Hebrew" charset="-79"/>
              </a:rPr>
              <a:t>) Finding the best Cluster Model</a:t>
            </a:r>
            <a:endParaRPr kumimoji="1" lang="zh-CN" altLang="en-US" sz="3600" dirty="0">
              <a:latin typeface="Arial Hebrew" charset="-79"/>
              <a:ea typeface="Arial Hebrew" charset="-79"/>
              <a:cs typeface="Arial Hebrew" charset="-79"/>
            </a:endParaRPr>
          </a:p>
        </p:txBody>
      </p:sp>
      <p:sp>
        <p:nvSpPr>
          <p:cNvPr id="13" name="Rectangle: Rounded Corners 19">
            <a:extLst>
              <a:ext uri="{FF2B5EF4-FFF2-40B4-BE49-F238E27FC236}">
                <a16:creationId xmlns:a16="http://schemas.microsoft.com/office/drawing/2014/main" xmlns="" id="{516B0DDA-E78C-4606-9563-AA3495159122}"/>
              </a:ext>
            </a:extLst>
          </p:cNvPr>
          <p:cNvSpPr/>
          <p:nvPr/>
        </p:nvSpPr>
        <p:spPr>
          <a:xfrm>
            <a:off x="9952074" y="5445412"/>
            <a:ext cx="857693" cy="66183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xmlns="" val="326474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1732" y="237067"/>
            <a:ext cx="12001403" cy="646331"/>
          </a:xfrm>
          <a:prstGeom prst="rect">
            <a:avLst/>
          </a:prstGeom>
          <a:noFill/>
        </p:spPr>
        <p:txBody>
          <a:bodyPr wrap="square" rtlCol="0">
            <a:spAutoFit/>
          </a:bodyPr>
          <a:lstStyle/>
          <a:p>
            <a:r>
              <a:rPr kumimoji="1" lang="en-US" altLang="zh-CN" sz="3600" dirty="0">
                <a:latin typeface="Arial Hebrew" charset="-79"/>
                <a:ea typeface="Arial Hebrew" charset="-79"/>
                <a:cs typeface="Arial Hebrew" charset="-79"/>
              </a:rPr>
              <a:t>6</a:t>
            </a:r>
            <a:r>
              <a:rPr kumimoji="1" lang="en-US" altLang="zh-CN" sz="3600" dirty="0" smtClean="0">
                <a:latin typeface="Arial Hebrew" charset="-79"/>
                <a:ea typeface="Arial Hebrew" charset="-79"/>
                <a:cs typeface="Arial Hebrew" charset="-79"/>
              </a:rPr>
              <a:t>) Results &amp; Analysis: Comparing all the models</a:t>
            </a:r>
            <a:endParaRPr kumimoji="1" lang="zh-CN" altLang="en-US" sz="3600" dirty="0">
              <a:latin typeface="Arial Hebrew" charset="-79"/>
              <a:ea typeface="Arial Hebrew" charset="-79"/>
              <a:cs typeface="Arial Hebrew" charset="-79"/>
            </a:endParaRPr>
          </a:p>
        </p:txBody>
      </p:sp>
      <p:cxnSp>
        <p:nvCxnSpPr>
          <p:cNvPr id="3" name="Straight Connector 18">
            <a:extLst>
              <a:ext uri="{FF2B5EF4-FFF2-40B4-BE49-F238E27FC236}">
                <a16:creationId xmlns:a16="http://schemas.microsoft.com/office/drawing/2014/main" xmlns="" id="{E41C5C64-88D9-4F5B-9112-C03BA4EAE66F}"/>
              </a:ext>
            </a:extLst>
          </p:cNvPr>
          <p:cNvCxnSpPr>
            <a:cxnSpLocks/>
          </p:cNvCxnSpPr>
          <p:nvPr/>
        </p:nvCxnSpPr>
        <p:spPr>
          <a:xfrm>
            <a:off x="0" y="8382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394507" y="3568737"/>
            <a:ext cx="4461933" cy="3139321"/>
          </a:xfrm>
          <a:prstGeom prst="rect">
            <a:avLst/>
          </a:prstGeom>
          <a:noFill/>
        </p:spPr>
        <p:txBody>
          <a:bodyPr wrap="square" rtlCol="0">
            <a:spAutoFit/>
          </a:bodyPr>
          <a:lstStyle/>
          <a:p>
            <a:r>
              <a:rPr kumimoji="1" lang="en-US" altLang="zh-CN" dirty="0" smtClean="0"/>
              <a:t>The best collaborative filtering algorithm on this data set is our</a:t>
            </a:r>
            <a:r>
              <a:rPr kumimoji="1" lang="en-US" altLang="zh-CN" b="1" dirty="0" smtClean="0"/>
              <a:t> Cluster Model with 7 latent classes.</a:t>
            </a:r>
          </a:p>
          <a:p>
            <a:endParaRPr kumimoji="1" lang="en-US" altLang="zh-CN" dirty="0" smtClean="0"/>
          </a:p>
          <a:p>
            <a:r>
              <a:rPr kumimoji="1" lang="en-US" altLang="zh-CN" dirty="0" smtClean="0"/>
              <a:t>Let’s note that might not be the case on the Web Data Set, for which our better </a:t>
            </a:r>
            <a:r>
              <a:rPr kumimoji="1" lang="en-US" altLang="zh-CN" b="1" dirty="0" smtClean="0"/>
              <a:t>tested</a:t>
            </a:r>
            <a:r>
              <a:rPr kumimoji="1" lang="en-US" altLang="zh-CN" dirty="0" smtClean="0"/>
              <a:t> algorithm is the memory-based </a:t>
            </a:r>
            <a:r>
              <a:rPr lang="en-US" altLang="zh-CN" dirty="0" err="1" smtClean="0"/>
              <a:t>Entropy+Significance</a:t>
            </a:r>
            <a:r>
              <a:rPr lang="en-US" altLang="zh-CN" dirty="0" smtClean="0"/>
              <a:t> </a:t>
            </a:r>
            <a:r>
              <a:rPr lang="en-US" altLang="zh-CN" dirty="0" err="1"/>
              <a:t>Weighting+Weight</a:t>
            </a:r>
            <a:r>
              <a:rPr lang="en-US" altLang="zh-CN" dirty="0"/>
              <a:t> Threshold(0.7</a:t>
            </a:r>
            <a:r>
              <a:rPr lang="en-US" altLang="zh-CN" dirty="0" smtClean="0"/>
              <a:t>). We will need to run our cluster model on this data base to conclude.</a:t>
            </a:r>
            <a:endParaRPr kumimoji="1" lang="zh-CN" altLang="en-US" dirty="0"/>
          </a:p>
        </p:txBody>
      </p:sp>
      <p:sp>
        <p:nvSpPr>
          <p:cNvPr id="8" name="Oval 7">
            <a:extLst>
              <a:ext uri="{FF2B5EF4-FFF2-40B4-BE49-F238E27FC236}">
                <a16:creationId xmlns:a16="http://schemas.microsoft.com/office/drawing/2014/main" xmlns="" id="{8787589B-829D-42C7-9849-9FA188C836ED}"/>
              </a:ext>
            </a:extLst>
          </p:cNvPr>
          <p:cNvSpPr/>
          <p:nvPr/>
        </p:nvSpPr>
        <p:spPr>
          <a:xfrm>
            <a:off x="417425" y="961460"/>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a:extLst>
              <a:ext uri="{FF2B5EF4-FFF2-40B4-BE49-F238E27FC236}">
                <a16:creationId xmlns:a16="http://schemas.microsoft.com/office/drawing/2014/main" xmlns="" id="{3987A76B-62BF-49C6-B0B2-F4DA485DD458}"/>
              </a:ext>
            </a:extLst>
          </p:cNvPr>
          <p:cNvSpPr txBox="1"/>
          <p:nvPr/>
        </p:nvSpPr>
        <p:spPr>
          <a:xfrm>
            <a:off x="833898" y="906970"/>
            <a:ext cx="11358102" cy="1323439"/>
          </a:xfrm>
          <a:prstGeom prst="rect">
            <a:avLst/>
          </a:prstGeom>
          <a:noFill/>
        </p:spPr>
        <p:txBody>
          <a:bodyPr wrap="square" rtlCol="0">
            <a:spAutoFit/>
          </a:bodyPr>
          <a:lstStyle/>
          <a:p>
            <a:r>
              <a:rPr lang="en-US" sz="2400" dirty="0" smtClean="0"/>
              <a:t>Cluster Models Performance</a:t>
            </a:r>
            <a:endParaRPr lang="en-US" sz="2400" dirty="0"/>
          </a:p>
          <a:p>
            <a:pPr marL="342900" indent="-342900">
              <a:buFont typeface="Arial" panose="020B0604020202020204" pitchFamily="34" charset="0"/>
              <a:buChar char="•"/>
            </a:pPr>
            <a:r>
              <a:rPr lang="en-US" dirty="0" smtClean="0"/>
              <a:t>We </a:t>
            </a:r>
            <a:r>
              <a:rPr lang="en-US" dirty="0"/>
              <a:t>choose C=7, train on the whole training set, and evaluate on the testing set. </a:t>
            </a:r>
            <a:endParaRPr lang="en-US" dirty="0" smtClean="0"/>
          </a:p>
          <a:p>
            <a:pPr marL="342900" indent="-342900">
              <a:buFont typeface="Arial" panose="020B0604020202020204" pitchFamily="34" charset="0"/>
              <a:buChar char="•"/>
            </a:pPr>
            <a:r>
              <a:rPr lang="en-US" b="1" dirty="0" smtClean="0"/>
              <a:t>The results </a:t>
            </a:r>
            <a:r>
              <a:rPr lang="en-US" b="1" dirty="0"/>
              <a:t>are: </a:t>
            </a:r>
            <a:r>
              <a:rPr lang="en-US" b="1" dirty="0" smtClean="0"/>
              <a:t> MAE=0.99195</a:t>
            </a:r>
            <a:r>
              <a:rPr lang="en-US" b="1" dirty="0"/>
              <a:t>, </a:t>
            </a:r>
            <a:r>
              <a:rPr lang="en-US" b="1" dirty="0" smtClean="0"/>
              <a:t>ROC=0.2397</a:t>
            </a:r>
            <a:endParaRPr lang="en-US" b="1" dirty="0"/>
          </a:p>
          <a:p>
            <a:pPr marL="285750" indent="-285750">
              <a:buFont typeface="Arial" panose="020B0604020202020204" pitchFamily="34" charset="0"/>
              <a:buChar char="•"/>
            </a:pPr>
            <a:endParaRPr lang="en-US" dirty="0"/>
          </a:p>
        </p:txBody>
      </p:sp>
      <p:sp>
        <p:nvSpPr>
          <p:cNvPr id="10" name="Oval 9">
            <a:extLst>
              <a:ext uri="{FF2B5EF4-FFF2-40B4-BE49-F238E27FC236}">
                <a16:creationId xmlns:a16="http://schemas.microsoft.com/office/drawing/2014/main" xmlns="" id="{BBC4DFE2-A7E7-45EB-A060-8D04E673BFE8}"/>
              </a:ext>
            </a:extLst>
          </p:cNvPr>
          <p:cNvSpPr/>
          <p:nvPr/>
        </p:nvSpPr>
        <p:spPr>
          <a:xfrm>
            <a:off x="438077" y="2075172"/>
            <a:ext cx="395821" cy="395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TextBox 10">
            <a:extLst>
              <a:ext uri="{FF2B5EF4-FFF2-40B4-BE49-F238E27FC236}">
                <a16:creationId xmlns:a16="http://schemas.microsoft.com/office/drawing/2014/main" xmlns="" id="{3987A76B-62BF-49C6-B0B2-F4DA485DD458}"/>
              </a:ext>
            </a:extLst>
          </p:cNvPr>
          <p:cNvSpPr txBox="1"/>
          <p:nvPr/>
        </p:nvSpPr>
        <p:spPr>
          <a:xfrm>
            <a:off x="833898" y="2006500"/>
            <a:ext cx="11358102" cy="738664"/>
          </a:xfrm>
          <a:prstGeom prst="rect">
            <a:avLst/>
          </a:prstGeom>
          <a:noFill/>
        </p:spPr>
        <p:txBody>
          <a:bodyPr wrap="square" rtlCol="0">
            <a:spAutoFit/>
          </a:bodyPr>
          <a:lstStyle/>
          <a:p>
            <a:r>
              <a:rPr lang="en-US" sz="2400" dirty="0" smtClean="0"/>
              <a:t>Comparing the performance of all the methods on the Movie Data Set.</a:t>
            </a:r>
            <a:endParaRPr lang="en-US" sz="2400" dirty="0"/>
          </a:p>
          <a:p>
            <a:endParaRPr lang="en-US" dirty="0"/>
          </a:p>
        </p:txBody>
      </p:sp>
      <p:pic>
        <p:nvPicPr>
          <p:cNvPr id="1026" name="Picture 2" descr="https://scontent-mrs1-1.xx.fbcdn.net/v/t34.0-0/p480x480/24251797_377221749398119_1657552383_n.png?_nc_ad=z-m&amp;_nc_cid=0&amp;oh=8edd6f75f6dccd7be5f1b0dfbe087f1e&amp;oe=5A21B45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76337" y="906970"/>
            <a:ext cx="2165166" cy="216516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2" name="Group 5">
            <a:extLst>
              <a:ext uri="{FF2B5EF4-FFF2-40B4-BE49-F238E27FC236}">
                <a16:creationId xmlns:a16="http://schemas.microsoft.com/office/drawing/2014/main" xmlns="" id="{5F5AB41A-A0D7-4C27-AE29-7D1B9D690D66}"/>
              </a:ext>
            </a:extLst>
          </p:cNvPr>
          <p:cNvGrpSpPr/>
          <p:nvPr/>
        </p:nvGrpSpPr>
        <p:grpSpPr>
          <a:xfrm>
            <a:off x="7350021" y="3178979"/>
            <a:ext cx="4550908" cy="3594059"/>
            <a:chOff x="362982" y="1145089"/>
            <a:chExt cx="4995081" cy="4704498"/>
          </a:xfrm>
        </p:grpSpPr>
        <p:grpSp>
          <p:nvGrpSpPr>
            <p:cNvPr id="13" name="Group 6">
              <a:extLst>
                <a:ext uri="{FF2B5EF4-FFF2-40B4-BE49-F238E27FC236}">
                  <a16:creationId xmlns:a16="http://schemas.microsoft.com/office/drawing/2014/main" xmlns="" id="{1C2A98B6-97FC-4CBB-843D-AB5677D7126A}"/>
                </a:ext>
              </a:extLst>
            </p:cNvPr>
            <p:cNvGrpSpPr/>
            <p:nvPr/>
          </p:nvGrpSpPr>
          <p:grpSpPr>
            <a:xfrm>
              <a:off x="362982" y="1145089"/>
              <a:ext cx="4995081" cy="4704498"/>
              <a:chOff x="491319" y="2460216"/>
              <a:chExt cx="11245756" cy="5601132"/>
            </a:xfrm>
          </p:grpSpPr>
          <p:sp>
            <p:nvSpPr>
              <p:cNvPr id="15" name="Rounded Rectangle 5">
                <a:extLst>
                  <a:ext uri="{FF2B5EF4-FFF2-40B4-BE49-F238E27FC236}">
                    <a16:creationId xmlns:a16="http://schemas.microsoft.com/office/drawing/2014/main" xmlns="" id="{01E2059C-F649-4826-A1B9-307ECB84FA13}"/>
                  </a:ext>
                </a:extLst>
              </p:cNvPr>
              <p:cNvSpPr/>
              <p:nvPr/>
            </p:nvSpPr>
            <p:spPr>
              <a:xfrm>
                <a:off x="491319" y="2906973"/>
                <a:ext cx="11245756" cy="5154375"/>
              </a:xfrm>
              <a:prstGeom prst="roundRect">
                <a:avLst>
                  <a:gd name="adj" fmla="val 26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pPr marL="342900" indent="-342900">
                  <a:buFont typeface="Wingdings" panose="05000000000000000000" pitchFamily="2" charset="2"/>
                  <a:buChar char="§"/>
                </a:pPr>
                <a:endParaRPr lang="en-US" dirty="0">
                  <a:solidFill>
                    <a:schemeClr val="tx1"/>
                  </a:solidFill>
                </a:endParaRPr>
              </a:p>
            </p:txBody>
          </p:sp>
          <p:sp>
            <p:nvSpPr>
              <p:cNvPr id="16" name="Rounded Rectangle 4">
                <a:extLst>
                  <a:ext uri="{FF2B5EF4-FFF2-40B4-BE49-F238E27FC236}">
                    <a16:creationId xmlns:a16="http://schemas.microsoft.com/office/drawing/2014/main" xmlns="" id="{2A41193E-045F-4BA1-BC0B-20B9B140C54F}"/>
                  </a:ext>
                </a:extLst>
              </p:cNvPr>
              <p:cNvSpPr/>
              <p:nvPr/>
            </p:nvSpPr>
            <p:spPr>
              <a:xfrm>
                <a:off x="491319" y="2460216"/>
                <a:ext cx="11245756" cy="607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Recommendations</a:t>
                </a:r>
                <a:endParaRPr lang="en-US" sz="2400" dirty="0"/>
              </a:p>
            </p:txBody>
          </p:sp>
        </p:grpSp>
        <p:sp>
          <p:nvSpPr>
            <p:cNvPr id="14" name="Rectangle 7">
              <a:extLst>
                <a:ext uri="{FF2B5EF4-FFF2-40B4-BE49-F238E27FC236}">
                  <a16:creationId xmlns:a16="http://schemas.microsoft.com/office/drawing/2014/main" xmlns="" id="{A68F207E-B64B-46F2-A7FB-09A52DFB6128}"/>
                </a:ext>
              </a:extLst>
            </p:cNvPr>
            <p:cNvSpPr/>
            <p:nvPr/>
          </p:nvSpPr>
          <p:spPr>
            <a:xfrm>
              <a:off x="546448" y="1778146"/>
              <a:ext cx="4628147" cy="646331"/>
            </a:xfrm>
            <a:prstGeom prst="rect">
              <a:avLst/>
            </a:prstGeom>
          </p:spPr>
          <p:txBody>
            <a:bodyPr wrap="square">
              <a:spAutoFit/>
            </a:bodyPr>
            <a:lstStyle/>
            <a:p>
              <a:endParaRPr lang="en-US" b="1" dirty="0"/>
            </a:p>
            <a:p>
              <a:endParaRPr lang="en-US" dirty="0"/>
            </a:p>
          </p:txBody>
        </p:sp>
      </p:grpSp>
      <p:pic>
        <p:nvPicPr>
          <p:cNvPr id="1025" name="Picture 1"/>
          <p:cNvPicPr>
            <a:picLocks noChangeAspect="1" noChangeArrowheads="1"/>
          </p:cNvPicPr>
          <p:nvPr/>
        </p:nvPicPr>
        <p:blipFill>
          <a:blip r:embed="rId3"/>
          <a:srcRect l="1192"/>
          <a:stretch>
            <a:fillRect/>
          </a:stretch>
        </p:blipFill>
        <p:spPr bwMode="auto">
          <a:xfrm>
            <a:off x="514350" y="2731516"/>
            <a:ext cx="6324527" cy="3838575"/>
          </a:xfrm>
          <a:prstGeom prst="rect">
            <a:avLst/>
          </a:prstGeom>
          <a:noFill/>
          <a:ln w="9525">
            <a:noFill/>
            <a:miter lim="800000"/>
            <a:headEnd/>
            <a:tailEnd/>
          </a:ln>
          <a:effectLst/>
        </p:spPr>
      </p:pic>
      <p:sp>
        <p:nvSpPr>
          <p:cNvPr id="19" name="Rectangle: Rounded Corners 19">
            <a:extLst>
              <a:ext uri="{FF2B5EF4-FFF2-40B4-BE49-F238E27FC236}">
                <a16:creationId xmlns:a16="http://schemas.microsoft.com/office/drawing/2014/main" xmlns="" id="{516B0DDA-E78C-4606-9563-AA3495159122}"/>
              </a:ext>
            </a:extLst>
          </p:cNvPr>
          <p:cNvSpPr/>
          <p:nvPr/>
        </p:nvSpPr>
        <p:spPr>
          <a:xfrm>
            <a:off x="481506" y="6374173"/>
            <a:ext cx="6357371" cy="1800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xmlns="" val="6935091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3005</TotalTime>
  <Words>792</Words>
  <Application>Microsoft Office PowerPoint</Application>
  <PresentationFormat>Custom</PresentationFormat>
  <Paragraphs>142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主题</vt:lpstr>
      <vt:lpstr>Collaborative Filtering</vt:lpstr>
      <vt:lpstr>Slide 2</vt:lpstr>
      <vt:lpstr>Slide 3</vt:lpstr>
      <vt:lpstr> </vt:lpstr>
      <vt:lpstr>Slide 5</vt:lpstr>
      <vt:lpstr>Slide 6</vt:lpstr>
      <vt:lpstr>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dc:title>
  <dc:creator>Microsoft Office 用户</dc:creator>
  <cp:lastModifiedBy>Patrick</cp:lastModifiedBy>
  <cp:revision>43</cp:revision>
  <dcterms:created xsi:type="dcterms:W3CDTF">2017-11-27T21:14:09Z</dcterms:created>
  <dcterms:modified xsi:type="dcterms:W3CDTF">2017-11-29T23:34:01Z</dcterms:modified>
</cp:coreProperties>
</file>