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Average"/>
      <p:regular r:id="rId34"/>
    </p:embeddedFont>
    <p:embeddedFont>
      <p:font typeface="Oswald"/>
      <p:regular r:id="rId35"/>
      <p:bold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7768AD-9480-42E2-8D4A-CC1D568F0387}">
  <a:tblStyle styleId="{387768AD-9480-42E2-8D4A-CC1D568F038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 styleId="{DFEF443D-DF26-4CDC-AF36-FEC88E48360A}" styleName="Table_1">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Average-regular.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US"/>
              <a:t>multiply Pearson_correlation by Significance Weight and we get PearsonSig_correlation</a:t>
            </a:r>
          </a:p>
          <a:p>
            <a:pPr lvl="0">
              <a:spcBef>
                <a:spcPts val="0"/>
              </a:spcBef>
              <a:buNone/>
            </a:pPr>
            <a:r>
              <a:rPr lang="en-US"/>
              <a:t>It can be used to d</a:t>
            </a:r>
            <a:r>
              <a:rPr lang="en-US"/>
              <a:t>evalue the users that not strongly correlated</a:t>
            </a: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US"/>
              <a:t>z-score is a normalization</a:t>
            </a:r>
          </a:p>
          <a:p>
            <a:pPr lvl="0">
              <a:spcBef>
                <a:spcPts val="0"/>
              </a:spcBef>
              <a:buNone/>
            </a:pPr>
            <a:r>
              <a:rPr lang="en-US"/>
              <a:t>For some users, they may be very strict. They prefer to give low scores even for some good movies. Z-score can prevent this kind of situation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US"/>
              <a:t>the first formula represents the utility of of our ranked list based on our prediction. And the second fomula  represents the utiltiy score of our ranked list over the utiltiy score of the real ranked list based on the test data.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US"/>
              <a:t>the first formula represents the utility of of our ranked list based on our prediction. And the second fomula  represents the utiltiy score of our ranked list over the utility score of the real ranked list based on the test data.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50800" lvl="0" marL="228600" rtl="0">
              <a:lnSpc>
                <a:spcPct val="90000"/>
              </a:lnSpc>
              <a:spcBef>
                <a:spcPts val="1000"/>
              </a:spcBef>
              <a:spcAft>
                <a:spcPts val="2100"/>
              </a:spcAft>
              <a:buNone/>
            </a:pPr>
            <a:r>
              <a:rPr lang="en-US" sz="1400">
                <a:solidFill>
                  <a:schemeClr val="dk1"/>
                </a:solidFill>
                <a:latin typeface="Calibri"/>
                <a:ea typeface="Calibri"/>
                <a:cs typeface="Calibri"/>
                <a:sym typeface="Calibri"/>
              </a:rPr>
              <a:t>This project is a very interesting project, but due to the tight schedule, there is a lot of things that can be improved. Here are some summary about our model and what may continue to do. </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US"/>
              <a:t>calculate the cosine theta to measure the similarity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US"/>
              <a:t>we use weighted difference entropy. First we calculate the rating difference between two users and then based on this distribution we </a:t>
            </a:r>
            <a:r>
              <a:rPr lang="en-US"/>
              <a:t>calculate</a:t>
            </a:r>
            <a:r>
              <a:rPr lang="en-US"/>
              <a:t> the entropy, finally we </a:t>
            </a:r>
            <a:r>
              <a:rPr lang="en-US"/>
              <a:t>assign</a:t>
            </a:r>
            <a:r>
              <a:rPr lang="en-US"/>
              <a:t> weights to it. (The larger the difference, the larger the weights)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5800234" y="3807170"/>
            <a:ext cx="591423" cy="140843"/>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121900" lIns="121900" rIns="121900" wrap="square" tIns="121900">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121900" lIns="121900" rIns="121900" wrap="square" tIns="121900">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121900" lIns="121900" rIns="121900" wrap="square" tIns="121900">
              <a:noAutofit/>
            </a:bodyPr>
            <a:lstStyle/>
            <a:p>
              <a:pPr lvl="0">
                <a:spcBef>
                  <a:spcPts val="0"/>
                </a:spcBef>
                <a:buNone/>
              </a:pPr>
              <a:r>
                <a:t/>
              </a:r>
              <a:endParaRPr/>
            </a:p>
          </p:txBody>
        </p:sp>
      </p:grpSp>
      <p:sp>
        <p:nvSpPr>
          <p:cNvPr id="14" name="Shape 14"/>
          <p:cNvSpPr txBox="1"/>
          <p:nvPr>
            <p:ph type="ctrTitle"/>
          </p:nvPr>
        </p:nvSpPr>
        <p:spPr>
          <a:xfrm>
            <a:off x="895010" y="1321067"/>
            <a:ext cx="10401900" cy="2306700"/>
          </a:xfrm>
          <a:prstGeom prst="rect">
            <a:avLst/>
          </a:prstGeom>
        </p:spPr>
        <p:txBody>
          <a:bodyPr anchorCtr="0" anchor="b" bIns="121900" lIns="121900" rIns="121900" wrap="square" tIns="121900"/>
          <a:lstStyle>
            <a:lvl1pPr lvl="0" algn="ctr">
              <a:spcBef>
                <a:spcPts val="0"/>
              </a:spcBef>
              <a:buSzPts val="6400"/>
              <a:buNone/>
              <a:defRPr sz="6400"/>
            </a:lvl1pPr>
            <a:lvl2pPr lvl="1" algn="ctr">
              <a:spcBef>
                <a:spcPts val="0"/>
              </a:spcBef>
              <a:buSzPts val="6400"/>
              <a:buNone/>
              <a:defRPr sz="6400"/>
            </a:lvl2pPr>
            <a:lvl3pPr lvl="2" algn="ctr">
              <a:spcBef>
                <a:spcPts val="0"/>
              </a:spcBef>
              <a:buSzPts val="6400"/>
              <a:buNone/>
              <a:defRPr sz="6400"/>
            </a:lvl3pPr>
            <a:lvl4pPr lvl="3" algn="ctr">
              <a:spcBef>
                <a:spcPts val="0"/>
              </a:spcBef>
              <a:buSzPts val="6400"/>
              <a:buNone/>
              <a:defRPr sz="6400"/>
            </a:lvl4pPr>
            <a:lvl5pPr lvl="4" algn="ctr">
              <a:spcBef>
                <a:spcPts val="0"/>
              </a:spcBef>
              <a:buSzPts val="6400"/>
              <a:buNone/>
              <a:defRPr sz="6400"/>
            </a:lvl5pPr>
            <a:lvl6pPr lvl="5" algn="ctr">
              <a:spcBef>
                <a:spcPts val="0"/>
              </a:spcBef>
              <a:buSzPts val="6400"/>
              <a:buNone/>
              <a:defRPr sz="6400"/>
            </a:lvl6pPr>
            <a:lvl7pPr lvl="6" algn="ctr">
              <a:spcBef>
                <a:spcPts val="0"/>
              </a:spcBef>
              <a:buSzPts val="6400"/>
              <a:buNone/>
              <a:defRPr sz="6400"/>
            </a:lvl7pPr>
            <a:lvl8pPr lvl="7" algn="ctr">
              <a:spcBef>
                <a:spcPts val="0"/>
              </a:spcBef>
              <a:buSzPts val="6400"/>
              <a:buNone/>
              <a:defRPr sz="6400"/>
            </a:lvl8pPr>
            <a:lvl9pPr lvl="8" algn="ctr">
              <a:spcBef>
                <a:spcPts val="0"/>
              </a:spcBef>
              <a:buSzPts val="6400"/>
              <a:buNone/>
              <a:defRPr sz="6400"/>
            </a:lvl9pPr>
          </a:lstStyle>
          <a:p/>
        </p:txBody>
      </p:sp>
      <p:sp>
        <p:nvSpPr>
          <p:cNvPr id="15" name="Shape 15"/>
          <p:cNvSpPr txBox="1"/>
          <p:nvPr>
            <p:ph idx="1" type="subTitle"/>
          </p:nvPr>
        </p:nvSpPr>
        <p:spPr>
          <a:xfrm>
            <a:off x="895000" y="4233168"/>
            <a:ext cx="10401900" cy="1056900"/>
          </a:xfrm>
          <a:prstGeom prst="rect">
            <a:avLst/>
          </a:prstGeom>
        </p:spPr>
        <p:txBody>
          <a:bodyPr anchorCtr="0" anchor="t" bIns="121900" lIns="121900"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Shape 16"/>
          <p:cNvSpPr txBox="1"/>
          <p:nvPr>
            <p:ph idx="12" type="sldNum"/>
          </p:nvPr>
        </p:nvSpPr>
        <p:spPr>
          <a:xfrm>
            <a:off x="11320333" y="6241346"/>
            <a:ext cx="731700" cy="524700"/>
          </a:xfrm>
          <a:prstGeom prst="rect">
            <a:avLst/>
          </a:prstGeom>
        </p:spPr>
        <p:txBody>
          <a:bodyPr anchorCtr="0" anchor="ctr" bIns="121900" lIns="121900" rIns="121900" wrap="square"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415600" y="1673700"/>
            <a:ext cx="11360700" cy="2520900"/>
          </a:xfrm>
          <a:prstGeom prst="rect">
            <a:avLst/>
          </a:prstGeom>
        </p:spPr>
        <p:txBody>
          <a:bodyPr anchorCtr="0" anchor="b" bIns="121900" lIns="121900" rIns="121900" wrap="square" tIns="121900"/>
          <a:lstStyle>
            <a:lvl1pPr lvl="0" algn="ctr">
              <a:spcBef>
                <a:spcPts val="0"/>
              </a:spcBef>
              <a:buSzPts val="16000"/>
              <a:buNone/>
              <a:defRPr sz="16000"/>
            </a:lvl1pPr>
            <a:lvl2pPr lvl="1" algn="ctr">
              <a:spcBef>
                <a:spcPts val="0"/>
              </a:spcBef>
              <a:buSzPts val="16000"/>
              <a:buNone/>
              <a:defRPr sz="16000"/>
            </a:lvl2pPr>
            <a:lvl3pPr lvl="2" algn="ctr">
              <a:spcBef>
                <a:spcPts val="0"/>
              </a:spcBef>
              <a:buSzPts val="16000"/>
              <a:buNone/>
              <a:defRPr sz="16000"/>
            </a:lvl3pPr>
            <a:lvl4pPr lvl="3" algn="ctr">
              <a:spcBef>
                <a:spcPts val="0"/>
              </a:spcBef>
              <a:buSzPts val="16000"/>
              <a:buNone/>
              <a:defRPr sz="16000"/>
            </a:lvl4pPr>
            <a:lvl5pPr lvl="4" algn="ctr">
              <a:spcBef>
                <a:spcPts val="0"/>
              </a:spcBef>
              <a:buSzPts val="16000"/>
              <a:buNone/>
              <a:defRPr sz="16000"/>
            </a:lvl5pPr>
            <a:lvl6pPr lvl="5" algn="ctr">
              <a:spcBef>
                <a:spcPts val="0"/>
              </a:spcBef>
              <a:buSzPts val="16000"/>
              <a:buNone/>
              <a:defRPr sz="16000"/>
            </a:lvl6pPr>
            <a:lvl7pPr lvl="6" algn="ctr">
              <a:spcBef>
                <a:spcPts val="0"/>
              </a:spcBef>
              <a:buSzPts val="16000"/>
              <a:buNone/>
              <a:defRPr sz="16000"/>
            </a:lvl7pPr>
            <a:lvl8pPr lvl="7" algn="ctr">
              <a:spcBef>
                <a:spcPts val="0"/>
              </a:spcBef>
              <a:buSzPts val="16000"/>
              <a:buNone/>
              <a:defRPr sz="16000"/>
            </a:lvl8pPr>
            <a:lvl9pPr lvl="8" algn="ctr">
              <a:spcBef>
                <a:spcPts val="0"/>
              </a:spcBef>
              <a:buSzPts val="16000"/>
              <a:buNone/>
              <a:defRPr sz="16000"/>
            </a:lvl9pPr>
          </a:lstStyle>
          <a:p/>
        </p:txBody>
      </p:sp>
      <p:sp>
        <p:nvSpPr>
          <p:cNvPr id="51" name="Shape 51"/>
          <p:cNvSpPr txBox="1"/>
          <p:nvPr>
            <p:ph idx="1" type="body"/>
          </p:nvPr>
        </p:nvSpPr>
        <p:spPr>
          <a:xfrm>
            <a:off x="415600" y="4304567"/>
            <a:ext cx="11360700" cy="1734300"/>
          </a:xfrm>
          <a:prstGeom prst="rect">
            <a:avLst/>
          </a:prstGeom>
        </p:spPr>
        <p:txBody>
          <a:bodyPr anchorCtr="0" anchor="t" bIns="121900" lIns="121900" rIns="121900" wrap="square" tIns="121900"/>
          <a:lstStyle>
            <a:lvl1pPr lvl="0" algn="ctr">
              <a:spcBef>
                <a:spcPts val="0"/>
              </a:spcBef>
              <a:buSzPts val="2400"/>
              <a:buChar char="●"/>
              <a:defRPr/>
            </a:lvl1pPr>
            <a:lvl2pPr lvl="1" algn="ctr">
              <a:spcBef>
                <a:spcPts val="0"/>
              </a:spcBef>
              <a:buSzPts val="1900"/>
              <a:buChar char="○"/>
              <a:defRPr/>
            </a:lvl2pPr>
            <a:lvl3pPr lvl="2" algn="ctr">
              <a:spcBef>
                <a:spcPts val="0"/>
              </a:spcBef>
              <a:buSzPts val="1900"/>
              <a:buChar char="■"/>
              <a:defRPr/>
            </a:lvl3pPr>
            <a:lvl4pPr lvl="3" algn="ctr">
              <a:spcBef>
                <a:spcPts val="0"/>
              </a:spcBef>
              <a:buSzPts val="1900"/>
              <a:buChar char="●"/>
              <a:defRPr/>
            </a:lvl4pPr>
            <a:lvl5pPr lvl="4" algn="ctr">
              <a:spcBef>
                <a:spcPts val="0"/>
              </a:spcBef>
              <a:buSzPts val="1900"/>
              <a:buChar char="○"/>
              <a:defRPr/>
            </a:lvl5pPr>
            <a:lvl6pPr lvl="5" algn="ctr">
              <a:spcBef>
                <a:spcPts val="0"/>
              </a:spcBef>
              <a:buSzPts val="1900"/>
              <a:buChar char="■"/>
              <a:defRPr/>
            </a:lvl6pPr>
            <a:lvl7pPr lvl="6" algn="ctr">
              <a:spcBef>
                <a:spcPts val="0"/>
              </a:spcBef>
              <a:buSzPts val="1900"/>
              <a:buChar char="●"/>
              <a:defRPr/>
            </a:lvl7pPr>
            <a:lvl8pPr lvl="7" algn="ctr">
              <a:spcBef>
                <a:spcPts val="0"/>
              </a:spcBef>
              <a:buSzPts val="1900"/>
              <a:buChar char="○"/>
              <a:defRPr/>
            </a:lvl8pPr>
            <a:lvl9pPr lvl="8" algn="ctr">
              <a:spcBef>
                <a:spcPts val="0"/>
              </a:spcBef>
              <a:buSzPts val="1900"/>
              <a:buChar char="■"/>
              <a:defRPr/>
            </a:lvl9pPr>
          </a:lstStyle>
          <a:p/>
        </p:txBody>
      </p:sp>
      <p:sp>
        <p:nvSpPr>
          <p:cNvPr id="52" name="Shape 52"/>
          <p:cNvSpPr txBox="1"/>
          <p:nvPr>
            <p:ph idx="12" type="sldNum"/>
          </p:nvPr>
        </p:nvSpPr>
        <p:spPr>
          <a:xfrm>
            <a:off x="11320333" y="6241346"/>
            <a:ext cx="731700" cy="524700"/>
          </a:xfrm>
          <a:prstGeom prst="rect">
            <a:avLst/>
          </a:prstGeom>
        </p:spPr>
        <p:txBody>
          <a:bodyPr anchorCtr="0" anchor="ctr" bIns="121900" lIns="121900" rIns="121900" wrap="square"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11320333" y="6241346"/>
            <a:ext cx="731700" cy="524700"/>
          </a:xfrm>
          <a:prstGeom prst="rect">
            <a:avLst/>
          </a:prstGeom>
        </p:spPr>
        <p:txBody>
          <a:bodyPr anchorCtr="0" anchor="ctr" bIns="121900" lIns="121900" rIns="121900" wrap="square"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55" name="Shape 55"/>
        <p:cNvGrpSpPr/>
        <p:nvPr/>
      </p:nvGrpSpPr>
      <p:grpSpPr>
        <a:xfrm>
          <a:off x="0" y="0"/>
          <a:ext cx="0" cy="0"/>
          <a:chOff x="0" y="0"/>
          <a:chExt cx="0" cy="0"/>
        </a:xfrm>
      </p:grpSpPr>
      <p:sp>
        <p:nvSpPr>
          <p:cNvPr id="56" name="Shape 56"/>
          <p:cNvSpPr txBox="1"/>
          <p:nvPr>
            <p:ph type="title"/>
          </p:nvPr>
        </p:nvSpPr>
        <p:spPr>
          <a:xfrm>
            <a:off x="838200" y="365125"/>
            <a:ext cx="10515600" cy="1325700"/>
          </a:xfrm>
          <a:prstGeom prst="rect">
            <a:avLst/>
          </a:prstGeom>
          <a:noFill/>
          <a:ln>
            <a:noFill/>
          </a:ln>
        </p:spPr>
        <p:txBody>
          <a:bodyPr anchorCtr="0" anchor="ctr" bIns="121900" lIns="121900" rIns="121900" wrap="square" tIns="121900"/>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ts val="4000"/>
              <a:buNone/>
              <a:defRPr sz="1800"/>
            </a:lvl2pPr>
            <a:lvl3pPr indent="0" lvl="2" rtl="0">
              <a:spcBef>
                <a:spcPts val="0"/>
              </a:spcBef>
              <a:buSzPts val="4000"/>
              <a:buNone/>
              <a:defRPr sz="1800"/>
            </a:lvl3pPr>
            <a:lvl4pPr indent="0" lvl="3" rtl="0">
              <a:spcBef>
                <a:spcPts val="0"/>
              </a:spcBef>
              <a:buSzPts val="4000"/>
              <a:buNone/>
              <a:defRPr sz="1800"/>
            </a:lvl4pPr>
            <a:lvl5pPr indent="0" lvl="4" rtl="0">
              <a:spcBef>
                <a:spcPts val="0"/>
              </a:spcBef>
              <a:buSzPts val="4000"/>
              <a:buNone/>
              <a:defRPr sz="1800"/>
            </a:lvl5pPr>
            <a:lvl6pPr indent="0" lvl="5" rtl="0">
              <a:spcBef>
                <a:spcPts val="0"/>
              </a:spcBef>
              <a:buSzPts val="4000"/>
              <a:buNone/>
              <a:defRPr sz="1800"/>
            </a:lvl6pPr>
            <a:lvl7pPr indent="0" lvl="6" rtl="0">
              <a:spcBef>
                <a:spcPts val="0"/>
              </a:spcBef>
              <a:buSzPts val="4000"/>
              <a:buNone/>
              <a:defRPr sz="1800"/>
            </a:lvl7pPr>
            <a:lvl8pPr indent="0" lvl="7" rtl="0">
              <a:spcBef>
                <a:spcPts val="0"/>
              </a:spcBef>
              <a:buSzPts val="4000"/>
              <a:buNone/>
              <a:defRPr sz="1800"/>
            </a:lvl8pPr>
            <a:lvl9pPr indent="0" lvl="8" rtl="0">
              <a:spcBef>
                <a:spcPts val="0"/>
              </a:spcBef>
              <a:buSzPts val="4000"/>
              <a:buNone/>
              <a:defRPr sz="1800"/>
            </a:lvl9pPr>
          </a:lstStyle>
          <a:p/>
        </p:txBody>
      </p:sp>
      <p:sp>
        <p:nvSpPr>
          <p:cNvPr id="57" name="Shape 57"/>
          <p:cNvSpPr txBox="1"/>
          <p:nvPr>
            <p:ph idx="1" type="body"/>
          </p:nvPr>
        </p:nvSpPr>
        <p:spPr>
          <a:xfrm>
            <a:off x="838200" y="1825625"/>
            <a:ext cx="10515600" cy="4351200"/>
          </a:xfrm>
          <a:prstGeom prst="rect">
            <a:avLst/>
          </a:prstGeom>
          <a:noFill/>
          <a:ln>
            <a:noFill/>
          </a:ln>
        </p:spPr>
        <p:txBody>
          <a:bodyPr anchorCtr="0" anchor="t" bIns="121900" lIns="121900" rIns="121900" wrap="square" tIns="121900"/>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895000" y="2855000"/>
            <a:ext cx="10469700" cy="1148100"/>
          </a:xfrm>
          <a:prstGeom prst="rect">
            <a:avLst/>
          </a:prstGeom>
        </p:spPr>
        <p:txBody>
          <a:bodyPr anchorCtr="0" anchor="ctr" bIns="121900" lIns="121900" rIns="121900" wrap="square" tIns="121900"/>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9" name="Shape 19"/>
          <p:cNvSpPr txBox="1"/>
          <p:nvPr>
            <p:ph idx="12" type="sldNum"/>
          </p:nvPr>
        </p:nvSpPr>
        <p:spPr>
          <a:xfrm>
            <a:off x="11320333" y="6241346"/>
            <a:ext cx="731700" cy="524700"/>
          </a:xfrm>
          <a:prstGeom prst="rect">
            <a:avLst/>
          </a:prstGeom>
        </p:spPr>
        <p:txBody>
          <a:bodyPr anchorCtr="0" anchor="ctr" bIns="121900" lIns="121900" rIns="121900" wrap="square"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415600" y="593367"/>
            <a:ext cx="11360700" cy="763500"/>
          </a:xfrm>
          <a:prstGeom prst="rect">
            <a:avLst/>
          </a:prstGeom>
        </p:spPr>
        <p:txBody>
          <a:bodyPr anchorCtr="0" anchor="t" bIns="121900" lIns="121900" rIns="121900" wrap="square" tIns="121900"/>
          <a:lstStyle>
            <a:lvl1pPr lvl="0">
              <a:spcBef>
                <a:spcPts val="0"/>
              </a:spcBef>
              <a:buSzPts val="4000"/>
              <a:buNone/>
              <a:defRPr/>
            </a:lvl1pPr>
            <a:lvl2pPr lvl="1">
              <a:spcBef>
                <a:spcPts val="0"/>
              </a:spcBef>
              <a:buSzPts val="4000"/>
              <a:buNone/>
              <a:defRPr/>
            </a:lvl2pPr>
            <a:lvl3pPr lvl="2">
              <a:spcBef>
                <a:spcPts val="0"/>
              </a:spcBef>
              <a:buSzPts val="4000"/>
              <a:buNone/>
              <a:defRPr/>
            </a:lvl3pPr>
            <a:lvl4pPr lvl="3">
              <a:spcBef>
                <a:spcPts val="0"/>
              </a:spcBef>
              <a:buSzPts val="4000"/>
              <a:buNone/>
              <a:defRPr/>
            </a:lvl4pPr>
            <a:lvl5pPr lvl="4">
              <a:spcBef>
                <a:spcPts val="0"/>
              </a:spcBef>
              <a:buSzPts val="4000"/>
              <a:buNone/>
              <a:defRPr/>
            </a:lvl5pPr>
            <a:lvl6pPr lvl="5">
              <a:spcBef>
                <a:spcPts val="0"/>
              </a:spcBef>
              <a:buSzPts val="4000"/>
              <a:buNone/>
              <a:defRPr/>
            </a:lvl6pPr>
            <a:lvl7pPr lvl="6">
              <a:spcBef>
                <a:spcPts val="0"/>
              </a:spcBef>
              <a:buSzPts val="4000"/>
              <a:buNone/>
              <a:defRPr/>
            </a:lvl7pPr>
            <a:lvl8pPr lvl="7">
              <a:spcBef>
                <a:spcPts val="0"/>
              </a:spcBef>
              <a:buSzPts val="4000"/>
              <a:buNone/>
              <a:defRPr/>
            </a:lvl8pPr>
            <a:lvl9pPr lvl="8">
              <a:spcBef>
                <a:spcPts val="0"/>
              </a:spcBef>
              <a:buSzPts val="4000"/>
              <a:buNone/>
              <a:defRPr/>
            </a:lvl9pPr>
          </a:lstStyle>
          <a:p/>
        </p:txBody>
      </p:sp>
      <p:sp>
        <p:nvSpPr>
          <p:cNvPr id="22" name="Shape 22"/>
          <p:cNvSpPr txBox="1"/>
          <p:nvPr>
            <p:ph idx="1" type="body"/>
          </p:nvPr>
        </p:nvSpPr>
        <p:spPr>
          <a:xfrm>
            <a:off x="415600" y="1536633"/>
            <a:ext cx="11360700" cy="4555200"/>
          </a:xfrm>
          <a:prstGeom prst="rect">
            <a:avLst/>
          </a:prstGeom>
        </p:spPr>
        <p:txBody>
          <a:bodyPr anchorCtr="0" anchor="t" bIns="121900" lIns="121900" rIns="121900" wrap="square" tIns="121900"/>
          <a:lstStyle>
            <a:lvl1pPr lvl="0">
              <a:spcBef>
                <a:spcPts val="0"/>
              </a:spcBef>
              <a:buSzPts val="2400"/>
              <a:buChar char="●"/>
              <a:defRPr/>
            </a:lvl1pPr>
            <a:lvl2pPr lvl="1">
              <a:spcBef>
                <a:spcPts val="0"/>
              </a:spcBef>
              <a:buSzPts val="1900"/>
              <a:buChar char="○"/>
              <a:defRPr/>
            </a:lvl2pPr>
            <a:lvl3pPr lvl="2">
              <a:spcBef>
                <a:spcPts val="0"/>
              </a:spcBef>
              <a:buSzPts val="1900"/>
              <a:buChar char="■"/>
              <a:defRPr/>
            </a:lvl3pPr>
            <a:lvl4pPr lvl="3">
              <a:spcBef>
                <a:spcPts val="0"/>
              </a:spcBef>
              <a:buSzPts val="1900"/>
              <a:buChar char="●"/>
              <a:defRPr/>
            </a:lvl4pPr>
            <a:lvl5pPr lvl="4">
              <a:spcBef>
                <a:spcPts val="0"/>
              </a:spcBef>
              <a:buSzPts val="1900"/>
              <a:buChar char="○"/>
              <a:defRPr/>
            </a:lvl5pPr>
            <a:lvl6pPr lvl="5">
              <a:spcBef>
                <a:spcPts val="0"/>
              </a:spcBef>
              <a:buSzPts val="1900"/>
              <a:buChar char="■"/>
              <a:defRPr/>
            </a:lvl6pPr>
            <a:lvl7pPr lvl="6">
              <a:spcBef>
                <a:spcPts val="0"/>
              </a:spcBef>
              <a:buSzPts val="1900"/>
              <a:buChar char="●"/>
              <a:defRPr/>
            </a:lvl7pPr>
            <a:lvl8pPr lvl="7">
              <a:spcBef>
                <a:spcPts val="0"/>
              </a:spcBef>
              <a:buSzPts val="1900"/>
              <a:buChar char="○"/>
              <a:defRPr/>
            </a:lvl8pPr>
            <a:lvl9pPr lvl="8">
              <a:spcBef>
                <a:spcPts val="0"/>
              </a:spcBef>
              <a:buSzPts val="1900"/>
              <a:buChar char="■"/>
              <a:defRPr/>
            </a:lvl9pPr>
          </a:lstStyle>
          <a:p/>
        </p:txBody>
      </p:sp>
      <p:sp>
        <p:nvSpPr>
          <p:cNvPr id="23" name="Shape 23"/>
          <p:cNvSpPr txBox="1"/>
          <p:nvPr>
            <p:ph idx="12" type="sldNum"/>
          </p:nvPr>
        </p:nvSpPr>
        <p:spPr>
          <a:xfrm>
            <a:off x="11320333" y="6241346"/>
            <a:ext cx="731700" cy="524700"/>
          </a:xfrm>
          <a:prstGeom prst="rect">
            <a:avLst/>
          </a:prstGeom>
        </p:spPr>
        <p:txBody>
          <a:bodyPr anchorCtr="0" anchor="ctr" bIns="121900" lIns="121900" rIns="121900" wrap="square"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415600" y="593367"/>
            <a:ext cx="11360700" cy="763500"/>
          </a:xfrm>
          <a:prstGeom prst="rect">
            <a:avLst/>
          </a:prstGeom>
        </p:spPr>
        <p:txBody>
          <a:bodyPr anchorCtr="0" anchor="t" bIns="121900" lIns="121900" rIns="121900" wrap="square" tIns="121900"/>
          <a:lstStyle>
            <a:lvl1pPr lvl="0">
              <a:spcBef>
                <a:spcPts val="0"/>
              </a:spcBef>
              <a:buSzPts val="4000"/>
              <a:buNone/>
              <a:defRPr/>
            </a:lvl1pPr>
            <a:lvl2pPr lvl="1">
              <a:spcBef>
                <a:spcPts val="0"/>
              </a:spcBef>
              <a:buSzPts val="4000"/>
              <a:buNone/>
              <a:defRPr/>
            </a:lvl2pPr>
            <a:lvl3pPr lvl="2">
              <a:spcBef>
                <a:spcPts val="0"/>
              </a:spcBef>
              <a:buSzPts val="4000"/>
              <a:buNone/>
              <a:defRPr/>
            </a:lvl3pPr>
            <a:lvl4pPr lvl="3">
              <a:spcBef>
                <a:spcPts val="0"/>
              </a:spcBef>
              <a:buSzPts val="4000"/>
              <a:buNone/>
              <a:defRPr/>
            </a:lvl4pPr>
            <a:lvl5pPr lvl="4">
              <a:spcBef>
                <a:spcPts val="0"/>
              </a:spcBef>
              <a:buSzPts val="4000"/>
              <a:buNone/>
              <a:defRPr/>
            </a:lvl5pPr>
            <a:lvl6pPr lvl="5">
              <a:spcBef>
                <a:spcPts val="0"/>
              </a:spcBef>
              <a:buSzPts val="4000"/>
              <a:buNone/>
              <a:defRPr/>
            </a:lvl6pPr>
            <a:lvl7pPr lvl="6">
              <a:spcBef>
                <a:spcPts val="0"/>
              </a:spcBef>
              <a:buSzPts val="4000"/>
              <a:buNone/>
              <a:defRPr/>
            </a:lvl7pPr>
            <a:lvl8pPr lvl="7">
              <a:spcBef>
                <a:spcPts val="0"/>
              </a:spcBef>
              <a:buSzPts val="4000"/>
              <a:buNone/>
              <a:defRPr/>
            </a:lvl8pPr>
            <a:lvl9pPr lvl="8">
              <a:spcBef>
                <a:spcPts val="0"/>
              </a:spcBef>
              <a:buSzPts val="4000"/>
              <a:buNone/>
              <a:defRPr/>
            </a:lvl9pPr>
          </a:lstStyle>
          <a:p/>
        </p:txBody>
      </p:sp>
      <p:sp>
        <p:nvSpPr>
          <p:cNvPr id="26" name="Shape 26"/>
          <p:cNvSpPr txBox="1"/>
          <p:nvPr>
            <p:ph idx="1" type="body"/>
          </p:nvPr>
        </p:nvSpPr>
        <p:spPr>
          <a:xfrm>
            <a:off x="415600" y="1536633"/>
            <a:ext cx="5333100" cy="4555200"/>
          </a:xfrm>
          <a:prstGeom prst="rect">
            <a:avLst/>
          </a:prstGeom>
        </p:spPr>
        <p:txBody>
          <a:bodyPr anchorCtr="0" anchor="t" bIns="121900" lIns="121900" rIns="121900" wrap="square" tIns="121900"/>
          <a:lstStyle>
            <a:lvl1pPr lvl="0">
              <a:spcBef>
                <a:spcPts val="0"/>
              </a:spcBef>
              <a:buSzPts val="1900"/>
              <a:buChar char="●"/>
              <a:defRPr sz="1900"/>
            </a:lvl1pPr>
            <a:lvl2pPr lvl="1">
              <a:spcBef>
                <a:spcPts val="0"/>
              </a:spcBef>
              <a:buSzPts val="1600"/>
              <a:buChar char="○"/>
              <a:defRPr sz="1600"/>
            </a:lvl2pPr>
            <a:lvl3pPr lvl="2">
              <a:spcBef>
                <a:spcPts val="0"/>
              </a:spcBef>
              <a:buSzPts val="1600"/>
              <a:buChar char="■"/>
              <a:defRPr sz="1600"/>
            </a:lvl3pPr>
            <a:lvl4pPr lvl="3">
              <a:spcBef>
                <a:spcPts val="0"/>
              </a:spcBef>
              <a:buSzPts val="1600"/>
              <a:buChar char="●"/>
              <a:defRPr sz="1600"/>
            </a:lvl4pPr>
            <a:lvl5pPr lvl="4">
              <a:spcBef>
                <a:spcPts val="0"/>
              </a:spcBef>
              <a:buSzPts val="1600"/>
              <a:buChar char="○"/>
              <a:defRPr sz="1600"/>
            </a:lvl5pPr>
            <a:lvl6pPr lvl="5">
              <a:spcBef>
                <a:spcPts val="0"/>
              </a:spcBef>
              <a:buSzPts val="1600"/>
              <a:buChar char="■"/>
              <a:defRPr sz="1600"/>
            </a:lvl6pPr>
            <a:lvl7pPr lvl="6">
              <a:spcBef>
                <a:spcPts val="0"/>
              </a:spcBef>
              <a:buSzPts val="1600"/>
              <a:buChar char="●"/>
              <a:defRPr sz="1600"/>
            </a:lvl7pPr>
            <a:lvl8pPr lvl="7">
              <a:spcBef>
                <a:spcPts val="0"/>
              </a:spcBef>
              <a:buSzPts val="1600"/>
              <a:buChar char="○"/>
              <a:defRPr sz="1600"/>
            </a:lvl8pPr>
            <a:lvl9pPr lvl="8">
              <a:spcBef>
                <a:spcPts val="0"/>
              </a:spcBef>
              <a:buSzPts val="1600"/>
              <a:buChar char="■"/>
              <a:defRPr sz="1600"/>
            </a:lvl9pPr>
          </a:lstStyle>
          <a:p/>
        </p:txBody>
      </p:sp>
      <p:sp>
        <p:nvSpPr>
          <p:cNvPr id="27" name="Shape 27"/>
          <p:cNvSpPr txBox="1"/>
          <p:nvPr>
            <p:ph idx="2" type="body"/>
          </p:nvPr>
        </p:nvSpPr>
        <p:spPr>
          <a:xfrm>
            <a:off x="6443200" y="1536633"/>
            <a:ext cx="5333100" cy="4555200"/>
          </a:xfrm>
          <a:prstGeom prst="rect">
            <a:avLst/>
          </a:prstGeom>
        </p:spPr>
        <p:txBody>
          <a:bodyPr anchorCtr="0" anchor="t" bIns="121900" lIns="121900" rIns="121900" wrap="square" tIns="121900"/>
          <a:lstStyle>
            <a:lvl1pPr lvl="0">
              <a:spcBef>
                <a:spcPts val="0"/>
              </a:spcBef>
              <a:buSzPts val="1900"/>
              <a:buChar char="●"/>
              <a:defRPr sz="1900"/>
            </a:lvl1pPr>
            <a:lvl2pPr lvl="1">
              <a:spcBef>
                <a:spcPts val="0"/>
              </a:spcBef>
              <a:buSzPts val="1600"/>
              <a:buChar char="○"/>
              <a:defRPr sz="1600"/>
            </a:lvl2pPr>
            <a:lvl3pPr lvl="2">
              <a:spcBef>
                <a:spcPts val="0"/>
              </a:spcBef>
              <a:buSzPts val="1600"/>
              <a:buChar char="■"/>
              <a:defRPr sz="1600"/>
            </a:lvl3pPr>
            <a:lvl4pPr lvl="3">
              <a:spcBef>
                <a:spcPts val="0"/>
              </a:spcBef>
              <a:buSzPts val="1600"/>
              <a:buChar char="●"/>
              <a:defRPr sz="1600"/>
            </a:lvl4pPr>
            <a:lvl5pPr lvl="4">
              <a:spcBef>
                <a:spcPts val="0"/>
              </a:spcBef>
              <a:buSzPts val="1600"/>
              <a:buChar char="○"/>
              <a:defRPr sz="1600"/>
            </a:lvl5pPr>
            <a:lvl6pPr lvl="5">
              <a:spcBef>
                <a:spcPts val="0"/>
              </a:spcBef>
              <a:buSzPts val="1600"/>
              <a:buChar char="■"/>
              <a:defRPr sz="1600"/>
            </a:lvl6pPr>
            <a:lvl7pPr lvl="6">
              <a:spcBef>
                <a:spcPts val="0"/>
              </a:spcBef>
              <a:buSzPts val="1600"/>
              <a:buChar char="●"/>
              <a:defRPr sz="1600"/>
            </a:lvl7pPr>
            <a:lvl8pPr lvl="7">
              <a:spcBef>
                <a:spcPts val="0"/>
              </a:spcBef>
              <a:buSzPts val="1600"/>
              <a:buChar char="○"/>
              <a:defRPr sz="1600"/>
            </a:lvl8pPr>
            <a:lvl9pPr lvl="8">
              <a:spcBef>
                <a:spcPts val="0"/>
              </a:spcBef>
              <a:buSzPts val="1600"/>
              <a:buChar char="■"/>
              <a:defRPr sz="1600"/>
            </a:lvl9pPr>
          </a:lstStyle>
          <a:p/>
        </p:txBody>
      </p:sp>
      <p:sp>
        <p:nvSpPr>
          <p:cNvPr id="28" name="Shape 28"/>
          <p:cNvSpPr txBox="1"/>
          <p:nvPr>
            <p:ph idx="12" type="sldNum"/>
          </p:nvPr>
        </p:nvSpPr>
        <p:spPr>
          <a:xfrm>
            <a:off x="11320333" y="6241346"/>
            <a:ext cx="731700" cy="524700"/>
          </a:xfrm>
          <a:prstGeom prst="rect">
            <a:avLst/>
          </a:prstGeom>
        </p:spPr>
        <p:txBody>
          <a:bodyPr anchorCtr="0" anchor="ctr" bIns="121900" lIns="121900" rIns="121900" wrap="square"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415600" y="593367"/>
            <a:ext cx="11360700" cy="763500"/>
          </a:xfrm>
          <a:prstGeom prst="rect">
            <a:avLst/>
          </a:prstGeom>
        </p:spPr>
        <p:txBody>
          <a:bodyPr anchorCtr="0" anchor="t" bIns="121900" lIns="121900" rIns="121900" wrap="square" tIns="121900"/>
          <a:lstStyle>
            <a:lvl1pPr lvl="0">
              <a:spcBef>
                <a:spcPts val="0"/>
              </a:spcBef>
              <a:buSzPts val="4000"/>
              <a:buNone/>
              <a:defRPr/>
            </a:lvl1pPr>
            <a:lvl2pPr lvl="1">
              <a:spcBef>
                <a:spcPts val="0"/>
              </a:spcBef>
              <a:buSzPts val="4000"/>
              <a:buNone/>
              <a:defRPr/>
            </a:lvl2pPr>
            <a:lvl3pPr lvl="2">
              <a:spcBef>
                <a:spcPts val="0"/>
              </a:spcBef>
              <a:buSzPts val="4000"/>
              <a:buNone/>
              <a:defRPr/>
            </a:lvl3pPr>
            <a:lvl4pPr lvl="3">
              <a:spcBef>
                <a:spcPts val="0"/>
              </a:spcBef>
              <a:buSzPts val="4000"/>
              <a:buNone/>
              <a:defRPr/>
            </a:lvl4pPr>
            <a:lvl5pPr lvl="4">
              <a:spcBef>
                <a:spcPts val="0"/>
              </a:spcBef>
              <a:buSzPts val="4000"/>
              <a:buNone/>
              <a:defRPr/>
            </a:lvl5pPr>
            <a:lvl6pPr lvl="5">
              <a:spcBef>
                <a:spcPts val="0"/>
              </a:spcBef>
              <a:buSzPts val="4000"/>
              <a:buNone/>
              <a:defRPr/>
            </a:lvl6pPr>
            <a:lvl7pPr lvl="6">
              <a:spcBef>
                <a:spcPts val="0"/>
              </a:spcBef>
              <a:buSzPts val="4000"/>
              <a:buNone/>
              <a:defRPr/>
            </a:lvl7pPr>
            <a:lvl8pPr lvl="7">
              <a:spcBef>
                <a:spcPts val="0"/>
              </a:spcBef>
              <a:buSzPts val="4000"/>
              <a:buNone/>
              <a:defRPr/>
            </a:lvl8pPr>
            <a:lvl9pPr lvl="8">
              <a:spcBef>
                <a:spcPts val="0"/>
              </a:spcBef>
              <a:buSzPts val="4000"/>
              <a:buNone/>
              <a:defRPr/>
            </a:lvl9pPr>
          </a:lstStyle>
          <a:p/>
        </p:txBody>
      </p:sp>
      <p:sp>
        <p:nvSpPr>
          <p:cNvPr id="31" name="Shape 31"/>
          <p:cNvSpPr txBox="1"/>
          <p:nvPr>
            <p:ph idx="12" type="sldNum"/>
          </p:nvPr>
        </p:nvSpPr>
        <p:spPr>
          <a:xfrm>
            <a:off x="11320333" y="6241346"/>
            <a:ext cx="731700" cy="524700"/>
          </a:xfrm>
          <a:prstGeom prst="rect">
            <a:avLst/>
          </a:prstGeom>
        </p:spPr>
        <p:txBody>
          <a:bodyPr anchorCtr="0" anchor="ctr" bIns="121900" lIns="121900" rIns="121900" wrap="square"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415600" y="740800"/>
            <a:ext cx="3744000" cy="1007700"/>
          </a:xfrm>
          <a:prstGeom prst="rect">
            <a:avLst/>
          </a:prstGeom>
        </p:spPr>
        <p:txBody>
          <a:bodyPr anchorCtr="0" anchor="b" bIns="121900" lIns="121900" rIns="121900" wrap="square" tIns="121900"/>
          <a:lstStyle>
            <a:lvl1pPr lvl="0">
              <a:spcBef>
                <a:spcPts val="0"/>
              </a:spcBef>
              <a:buSzPts val="3200"/>
              <a:buNone/>
              <a:defRPr sz="3200"/>
            </a:lvl1pPr>
            <a:lvl2pPr lvl="1">
              <a:spcBef>
                <a:spcPts val="0"/>
              </a:spcBef>
              <a:buSzPts val="3200"/>
              <a:buNone/>
              <a:defRPr sz="3200"/>
            </a:lvl2pPr>
            <a:lvl3pPr lvl="2">
              <a:spcBef>
                <a:spcPts val="0"/>
              </a:spcBef>
              <a:buSzPts val="3200"/>
              <a:buNone/>
              <a:defRPr sz="3200"/>
            </a:lvl3pPr>
            <a:lvl4pPr lvl="3">
              <a:spcBef>
                <a:spcPts val="0"/>
              </a:spcBef>
              <a:buSzPts val="3200"/>
              <a:buNone/>
              <a:defRPr sz="3200"/>
            </a:lvl4pPr>
            <a:lvl5pPr lvl="4">
              <a:spcBef>
                <a:spcPts val="0"/>
              </a:spcBef>
              <a:buSzPts val="3200"/>
              <a:buNone/>
              <a:defRPr sz="3200"/>
            </a:lvl5pPr>
            <a:lvl6pPr lvl="5">
              <a:spcBef>
                <a:spcPts val="0"/>
              </a:spcBef>
              <a:buSzPts val="3200"/>
              <a:buNone/>
              <a:defRPr sz="3200"/>
            </a:lvl6pPr>
            <a:lvl7pPr lvl="6">
              <a:spcBef>
                <a:spcPts val="0"/>
              </a:spcBef>
              <a:buSzPts val="3200"/>
              <a:buNone/>
              <a:defRPr sz="3200"/>
            </a:lvl7pPr>
            <a:lvl8pPr lvl="7">
              <a:spcBef>
                <a:spcPts val="0"/>
              </a:spcBef>
              <a:buSzPts val="3200"/>
              <a:buNone/>
              <a:defRPr sz="3200"/>
            </a:lvl8pPr>
            <a:lvl9pPr lvl="8">
              <a:spcBef>
                <a:spcPts val="0"/>
              </a:spcBef>
              <a:buSzPts val="3200"/>
              <a:buNone/>
              <a:defRPr sz="3200"/>
            </a:lvl9pPr>
          </a:lstStyle>
          <a:p/>
        </p:txBody>
      </p:sp>
      <p:sp>
        <p:nvSpPr>
          <p:cNvPr id="34" name="Shape 34"/>
          <p:cNvSpPr txBox="1"/>
          <p:nvPr>
            <p:ph idx="1" type="body"/>
          </p:nvPr>
        </p:nvSpPr>
        <p:spPr>
          <a:xfrm>
            <a:off x="415600" y="1852800"/>
            <a:ext cx="3744000" cy="4239300"/>
          </a:xfrm>
          <a:prstGeom prst="rect">
            <a:avLst/>
          </a:prstGeom>
        </p:spPr>
        <p:txBody>
          <a:bodyPr anchorCtr="0" anchor="t" bIns="121900" lIns="121900" rIns="121900" wrap="square" tIns="121900"/>
          <a:lstStyle>
            <a:lvl1pPr lvl="0">
              <a:spcBef>
                <a:spcPts val="0"/>
              </a:spcBef>
              <a:buSzPts val="1600"/>
              <a:buChar char="●"/>
              <a:defRPr sz="1600"/>
            </a:lvl1pPr>
            <a:lvl2pPr lvl="1">
              <a:spcBef>
                <a:spcPts val="0"/>
              </a:spcBef>
              <a:buSzPts val="1600"/>
              <a:buChar char="○"/>
              <a:defRPr sz="1600"/>
            </a:lvl2pPr>
            <a:lvl3pPr lvl="2">
              <a:spcBef>
                <a:spcPts val="0"/>
              </a:spcBef>
              <a:buSzPts val="1600"/>
              <a:buChar char="■"/>
              <a:defRPr sz="1600"/>
            </a:lvl3pPr>
            <a:lvl4pPr lvl="3">
              <a:spcBef>
                <a:spcPts val="0"/>
              </a:spcBef>
              <a:buSzPts val="1600"/>
              <a:buChar char="●"/>
              <a:defRPr sz="1600"/>
            </a:lvl4pPr>
            <a:lvl5pPr lvl="4">
              <a:spcBef>
                <a:spcPts val="0"/>
              </a:spcBef>
              <a:buSzPts val="1600"/>
              <a:buChar char="○"/>
              <a:defRPr sz="1600"/>
            </a:lvl5pPr>
            <a:lvl6pPr lvl="5">
              <a:spcBef>
                <a:spcPts val="0"/>
              </a:spcBef>
              <a:buSzPts val="1600"/>
              <a:buChar char="■"/>
              <a:defRPr sz="1600"/>
            </a:lvl6pPr>
            <a:lvl7pPr lvl="6">
              <a:spcBef>
                <a:spcPts val="0"/>
              </a:spcBef>
              <a:buSzPts val="1600"/>
              <a:buChar char="●"/>
              <a:defRPr sz="1600"/>
            </a:lvl7pPr>
            <a:lvl8pPr lvl="7">
              <a:spcBef>
                <a:spcPts val="0"/>
              </a:spcBef>
              <a:buSzPts val="1600"/>
              <a:buChar char="○"/>
              <a:defRPr sz="1600"/>
            </a:lvl8pPr>
            <a:lvl9pPr lvl="8">
              <a:spcBef>
                <a:spcPts val="0"/>
              </a:spcBef>
              <a:buSzPts val="1600"/>
              <a:buChar char="■"/>
              <a:defRPr sz="1600"/>
            </a:lvl9pPr>
          </a:lstStyle>
          <a:p/>
        </p:txBody>
      </p:sp>
      <p:sp>
        <p:nvSpPr>
          <p:cNvPr id="35" name="Shape 35"/>
          <p:cNvSpPr txBox="1"/>
          <p:nvPr>
            <p:ph idx="12" type="sldNum"/>
          </p:nvPr>
        </p:nvSpPr>
        <p:spPr>
          <a:xfrm>
            <a:off x="11320333" y="6241346"/>
            <a:ext cx="731700" cy="524700"/>
          </a:xfrm>
          <a:prstGeom prst="rect">
            <a:avLst/>
          </a:prstGeom>
        </p:spPr>
        <p:txBody>
          <a:bodyPr anchorCtr="0" anchor="ctr" bIns="121900" lIns="121900" rIns="121900" wrap="square"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653667" y="701800"/>
            <a:ext cx="8302800" cy="5454300"/>
          </a:xfrm>
          <a:prstGeom prst="rect">
            <a:avLst/>
          </a:prstGeom>
        </p:spPr>
        <p:txBody>
          <a:bodyPr anchorCtr="0" anchor="ctr" bIns="121900" lIns="121900" rIns="121900" wrap="square" tIns="121900"/>
          <a:lstStyle>
            <a:lvl1pPr lvl="0">
              <a:spcBef>
                <a:spcPts val="0"/>
              </a:spcBef>
              <a:buClr>
                <a:schemeClr val="lt1"/>
              </a:buClr>
              <a:buSzPts val="6400"/>
              <a:buNone/>
              <a:defRPr sz="6400">
                <a:solidFill>
                  <a:schemeClr val="lt1"/>
                </a:solidFill>
              </a:defRPr>
            </a:lvl1pPr>
            <a:lvl2pPr lvl="1">
              <a:spcBef>
                <a:spcPts val="0"/>
              </a:spcBef>
              <a:buClr>
                <a:schemeClr val="lt1"/>
              </a:buClr>
              <a:buSzPts val="6400"/>
              <a:buNone/>
              <a:defRPr sz="6400">
                <a:solidFill>
                  <a:schemeClr val="lt1"/>
                </a:solidFill>
              </a:defRPr>
            </a:lvl2pPr>
            <a:lvl3pPr lvl="2">
              <a:spcBef>
                <a:spcPts val="0"/>
              </a:spcBef>
              <a:buClr>
                <a:schemeClr val="lt1"/>
              </a:buClr>
              <a:buSzPts val="6400"/>
              <a:buNone/>
              <a:defRPr sz="6400">
                <a:solidFill>
                  <a:schemeClr val="lt1"/>
                </a:solidFill>
              </a:defRPr>
            </a:lvl3pPr>
            <a:lvl4pPr lvl="3">
              <a:spcBef>
                <a:spcPts val="0"/>
              </a:spcBef>
              <a:buClr>
                <a:schemeClr val="lt1"/>
              </a:buClr>
              <a:buSzPts val="6400"/>
              <a:buNone/>
              <a:defRPr sz="6400">
                <a:solidFill>
                  <a:schemeClr val="lt1"/>
                </a:solidFill>
              </a:defRPr>
            </a:lvl4pPr>
            <a:lvl5pPr lvl="4">
              <a:spcBef>
                <a:spcPts val="0"/>
              </a:spcBef>
              <a:buClr>
                <a:schemeClr val="lt1"/>
              </a:buClr>
              <a:buSzPts val="6400"/>
              <a:buNone/>
              <a:defRPr sz="6400">
                <a:solidFill>
                  <a:schemeClr val="lt1"/>
                </a:solidFill>
              </a:defRPr>
            </a:lvl5pPr>
            <a:lvl6pPr lvl="5">
              <a:spcBef>
                <a:spcPts val="0"/>
              </a:spcBef>
              <a:buClr>
                <a:schemeClr val="lt1"/>
              </a:buClr>
              <a:buSzPts val="6400"/>
              <a:buNone/>
              <a:defRPr sz="6400">
                <a:solidFill>
                  <a:schemeClr val="lt1"/>
                </a:solidFill>
              </a:defRPr>
            </a:lvl6pPr>
            <a:lvl7pPr lvl="6">
              <a:spcBef>
                <a:spcPts val="0"/>
              </a:spcBef>
              <a:buClr>
                <a:schemeClr val="lt1"/>
              </a:buClr>
              <a:buSzPts val="6400"/>
              <a:buNone/>
              <a:defRPr sz="6400">
                <a:solidFill>
                  <a:schemeClr val="lt1"/>
                </a:solidFill>
              </a:defRPr>
            </a:lvl7pPr>
            <a:lvl8pPr lvl="7">
              <a:spcBef>
                <a:spcPts val="0"/>
              </a:spcBef>
              <a:buClr>
                <a:schemeClr val="lt1"/>
              </a:buClr>
              <a:buSzPts val="6400"/>
              <a:buNone/>
              <a:defRPr sz="6400">
                <a:solidFill>
                  <a:schemeClr val="lt1"/>
                </a:solidFill>
              </a:defRPr>
            </a:lvl8pPr>
            <a:lvl9pPr lvl="8">
              <a:spcBef>
                <a:spcPts val="0"/>
              </a:spcBef>
              <a:buClr>
                <a:schemeClr val="lt1"/>
              </a:buClr>
              <a:buSzPts val="6400"/>
              <a:buNone/>
              <a:defRPr sz="6400">
                <a:solidFill>
                  <a:schemeClr val="lt1"/>
                </a:solidFill>
              </a:defRPr>
            </a:lvl9pPr>
          </a:lstStyle>
          <a:p/>
        </p:txBody>
      </p:sp>
      <p:sp>
        <p:nvSpPr>
          <p:cNvPr id="38" name="Shape 38"/>
          <p:cNvSpPr txBox="1"/>
          <p:nvPr>
            <p:ph idx="12" type="sldNum"/>
          </p:nvPr>
        </p:nvSpPr>
        <p:spPr>
          <a:xfrm>
            <a:off x="11320333" y="6241346"/>
            <a:ext cx="731700" cy="524700"/>
          </a:xfrm>
          <a:prstGeom prst="rect">
            <a:avLst/>
          </a:prstGeom>
        </p:spPr>
        <p:txBody>
          <a:bodyPr anchorCtr="0" anchor="ctr" bIns="121900" lIns="121900" rIns="121900" wrap="square" tIns="121900">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6096000" y="0"/>
            <a:ext cx="6096000" cy="6858000"/>
          </a:xfrm>
          <a:prstGeom prst="rect">
            <a:avLst/>
          </a:prstGeom>
          <a:solidFill>
            <a:schemeClr val="dk1"/>
          </a:solidFill>
          <a:ln>
            <a:noFill/>
          </a:ln>
        </p:spPr>
        <p:txBody>
          <a:bodyPr anchorCtr="0" anchor="ctr" bIns="121900" lIns="121900" rIns="121900" wrap="square" tIns="121900">
            <a:noAutofit/>
          </a:bodyPr>
          <a:lstStyle/>
          <a:p>
            <a:pPr lvl="0">
              <a:spcBef>
                <a:spcPts val="0"/>
              </a:spcBef>
              <a:buNone/>
            </a:pPr>
            <a:r>
              <a:t/>
            </a:r>
            <a:endParaRPr/>
          </a:p>
        </p:txBody>
      </p:sp>
      <p:cxnSp>
        <p:nvCxnSpPr>
          <p:cNvPr id="41" name="Shape 41"/>
          <p:cNvCxnSpPr/>
          <p:nvPr/>
        </p:nvCxnSpPr>
        <p:spPr>
          <a:xfrm>
            <a:off x="6706233" y="5994000"/>
            <a:ext cx="624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354000" y="1441867"/>
            <a:ext cx="5393700" cy="2280300"/>
          </a:xfrm>
          <a:prstGeom prst="rect">
            <a:avLst/>
          </a:prstGeom>
        </p:spPr>
        <p:txBody>
          <a:bodyPr anchorCtr="0" anchor="b" bIns="121900" lIns="121900" rIns="121900" wrap="square" tIns="121900"/>
          <a:lstStyle>
            <a:lvl1pPr lvl="0" algn="ctr">
              <a:spcBef>
                <a:spcPts val="0"/>
              </a:spcBef>
              <a:buSzPts val="5600"/>
              <a:buNone/>
              <a:defRPr sz="5600"/>
            </a:lvl1pPr>
            <a:lvl2pPr lvl="1" algn="ctr">
              <a:spcBef>
                <a:spcPts val="0"/>
              </a:spcBef>
              <a:buSzPts val="5600"/>
              <a:buNone/>
              <a:defRPr sz="5600"/>
            </a:lvl2pPr>
            <a:lvl3pPr lvl="2" algn="ctr">
              <a:spcBef>
                <a:spcPts val="0"/>
              </a:spcBef>
              <a:buSzPts val="5600"/>
              <a:buNone/>
              <a:defRPr sz="5600"/>
            </a:lvl3pPr>
            <a:lvl4pPr lvl="3" algn="ctr">
              <a:spcBef>
                <a:spcPts val="0"/>
              </a:spcBef>
              <a:buSzPts val="5600"/>
              <a:buNone/>
              <a:defRPr sz="5600"/>
            </a:lvl4pPr>
            <a:lvl5pPr lvl="4" algn="ctr">
              <a:spcBef>
                <a:spcPts val="0"/>
              </a:spcBef>
              <a:buSzPts val="5600"/>
              <a:buNone/>
              <a:defRPr sz="5600"/>
            </a:lvl5pPr>
            <a:lvl6pPr lvl="5" algn="ctr">
              <a:spcBef>
                <a:spcPts val="0"/>
              </a:spcBef>
              <a:buSzPts val="5600"/>
              <a:buNone/>
              <a:defRPr sz="5600"/>
            </a:lvl6pPr>
            <a:lvl7pPr lvl="6" algn="ctr">
              <a:spcBef>
                <a:spcPts val="0"/>
              </a:spcBef>
              <a:buSzPts val="5600"/>
              <a:buNone/>
              <a:defRPr sz="5600"/>
            </a:lvl7pPr>
            <a:lvl8pPr lvl="7" algn="ctr">
              <a:spcBef>
                <a:spcPts val="0"/>
              </a:spcBef>
              <a:buSzPts val="5600"/>
              <a:buNone/>
              <a:defRPr sz="5600"/>
            </a:lvl8pPr>
            <a:lvl9pPr lvl="8" algn="ctr">
              <a:spcBef>
                <a:spcPts val="0"/>
              </a:spcBef>
              <a:buSzPts val="5600"/>
              <a:buNone/>
              <a:defRPr sz="5600"/>
            </a:lvl9pPr>
          </a:lstStyle>
          <a:p/>
        </p:txBody>
      </p:sp>
      <p:sp>
        <p:nvSpPr>
          <p:cNvPr id="43" name="Shape 43"/>
          <p:cNvSpPr txBox="1"/>
          <p:nvPr>
            <p:ph idx="1" type="subTitle"/>
          </p:nvPr>
        </p:nvSpPr>
        <p:spPr>
          <a:xfrm>
            <a:off x="354000" y="3793601"/>
            <a:ext cx="5393700" cy="1794000"/>
          </a:xfrm>
          <a:prstGeom prst="rect">
            <a:avLst/>
          </a:prstGeom>
        </p:spPr>
        <p:txBody>
          <a:bodyPr anchorCtr="0" anchor="t" bIns="121900" lIns="121900" rIns="121900" wrap="square" tIns="121900"/>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Shape 44"/>
          <p:cNvSpPr txBox="1"/>
          <p:nvPr>
            <p:ph idx="2" type="body"/>
          </p:nvPr>
        </p:nvSpPr>
        <p:spPr>
          <a:xfrm>
            <a:off x="6586000" y="965600"/>
            <a:ext cx="5115900" cy="4926900"/>
          </a:xfrm>
          <a:prstGeom prst="rect">
            <a:avLst/>
          </a:prstGeom>
        </p:spPr>
        <p:txBody>
          <a:bodyPr anchorCtr="0" anchor="ctr" bIns="121900" lIns="121900" rIns="121900" wrap="square" tIns="121900"/>
          <a:lstStyle>
            <a:lvl1pPr lvl="0">
              <a:spcBef>
                <a:spcPts val="0"/>
              </a:spcBef>
              <a:buClr>
                <a:schemeClr val="lt1"/>
              </a:buClr>
              <a:buSzPts val="2400"/>
              <a:buChar char="●"/>
              <a:defRPr>
                <a:solidFill>
                  <a:schemeClr val="lt1"/>
                </a:solidFill>
              </a:defRPr>
            </a:lvl1pPr>
            <a:lvl2pPr lvl="1">
              <a:spcBef>
                <a:spcPts val="0"/>
              </a:spcBef>
              <a:buClr>
                <a:schemeClr val="lt1"/>
              </a:buClr>
              <a:buSzPts val="1900"/>
              <a:buChar char="○"/>
              <a:defRPr>
                <a:solidFill>
                  <a:schemeClr val="lt1"/>
                </a:solidFill>
              </a:defRPr>
            </a:lvl2pPr>
            <a:lvl3pPr lvl="2">
              <a:spcBef>
                <a:spcPts val="0"/>
              </a:spcBef>
              <a:buClr>
                <a:schemeClr val="lt1"/>
              </a:buClr>
              <a:buSzPts val="1900"/>
              <a:buChar char="■"/>
              <a:defRPr>
                <a:solidFill>
                  <a:schemeClr val="lt1"/>
                </a:solidFill>
              </a:defRPr>
            </a:lvl3pPr>
            <a:lvl4pPr lvl="3">
              <a:spcBef>
                <a:spcPts val="0"/>
              </a:spcBef>
              <a:buClr>
                <a:schemeClr val="lt1"/>
              </a:buClr>
              <a:buSzPts val="1900"/>
              <a:buChar char="●"/>
              <a:defRPr>
                <a:solidFill>
                  <a:schemeClr val="lt1"/>
                </a:solidFill>
              </a:defRPr>
            </a:lvl4pPr>
            <a:lvl5pPr lvl="4">
              <a:spcBef>
                <a:spcPts val="0"/>
              </a:spcBef>
              <a:buClr>
                <a:schemeClr val="lt1"/>
              </a:buClr>
              <a:buSzPts val="1900"/>
              <a:buChar char="○"/>
              <a:defRPr>
                <a:solidFill>
                  <a:schemeClr val="lt1"/>
                </a:solidFill>
              </a:defRPr>
            </a:lvl5pPr>
            <a:lvl6pPr lvl="5">
              <a:spcBef>
                <a:spcPts val="0"/>
              </a:spcBef>
              <a:buClr>
                <a:schemeClr val="lt1"/>
              </a:buClr>
              <a:buSzPts val="1900"/>
              <a:buChar char="■"/>
              <a:defRPr>
                <a:solidFill>
                  <a:schemeClr val="lt1"/>
                </a:solidFill>
              </a:defRPr>
            </a:lvl6pPr>
            <a:lvl7pPr lvl="6">
              <a:spcBef>
                <a:spcPts val="0"/>
              </a:spcBef>
              <a:buClr>
                <a:schemeClr val="lt1"/>
              </a:buClr>
              <a:buSzPts val="1900"/>
              <a:buChar char="●"/>
              <a:defRPr>
                <a:solidFill>
                  <a:schemeClr val="lt1"/>
                </a:solidFill>
              </a:defRPr>
            </a:lvl7pPr>
            <a:lvl8pPr lvl="7">
              <a:spcBef>
                <a:spcPts val="0"/>
              </a:spcBef>
              <a:buClr>
                <a:schemeClr val="lt1"/>
              </a:buClr>
              <a:buSzPts val="1900"/>
              <a:buChar char="○"/>
              <a:defRPr>
                <a:solidFill>
                  <a:schemeClr val="lt1"/>
                </a:solidFill>
              </a:defRPr>
            </a:lvl8pPr>
            <a:lvl9pPr lvl="8">
              <a:spcBef>
                <a:spcPts val="0"/>
              </a:spcBef>
              <a:buClr>
                <a:schemeClr val="lt1"/>
              </a:buClr>
              <a:buSzPts val="1900"/>
              <a:buChar char="■"/>
              <a:defRPr>
                <a:solidFill>
                  <a:schemeClr val="lt1"/>
                </a:solidFill>
              </a:defRPr>
            </a:lvl9pPr>
          </a:lstStyle>
          <a:p/>
        </p:txBody>
      </p:sp>
      <p:sp>
        <p:nvSpPr>
          <p:cNvPr id="45" name="Shape 45"/>
          <p:cNvSpPr txBox="1"/>
          <p:nvPr>
            <p:ph idx="12" type="sldNum"/>
          </p:nvPr>
        </p:nvSpPr>
        <p:spPr>
          <a:xfrm>
            <a:off x="11320333" y="6241346"/>
            <a:ext cx="731700" cy="524700"/>
          </a:xfrm>
          <a:prstGeom prst="rect">
            <a:avLst/>
          </a:prstGeom>
        </p:spPr>
        <p:txBody>
          <a:bodyPr anchorCtr="0" anchor="ctr" bIns="121900" lIns="121900" rIns="121900" wrap="square" tIns="121900">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415600" y="5640767"/>
            <a:ext cx="7998300" cy="806700"/>
          </a:xfrm>
          <a:prstGeom prst="rect">
            <a:avLst/>
          </a:prstGeom>
        </p:spPr>
        <p:txBody>
          <a:bodyPr anchorCtr="0" anchor="ctr" bIns="121900" lIns="121900" rIns="121900" wrap="square" tIns="121900"/>
          <a:lstStyle>
            <a:lvl1pPr lvl="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Shape 48"/>
          <p:cNvSpPr txBox="1"/>
          <p:nvPr>
            <p:ph idx="12" type="sldNum"/>
          </p:nvPr>
        </p:nvSpPr>
        <p:spPr>
          <a:xfrm>
            <a:off x="11320333" y="6241346"/>
            <a:ext cx="731700" cy="524700"/>
          </a:xfrm>
          <a:prstGeom prst="rect">
            <a:avLst/>
          </a:prstGeom>
        </p:spPr>
        <p:txBody>
          <a:bodyPr anchorCtr="0" anchor="ctr" bIns="121900" lIns="121900" rIns="121900" wrap="square" tIns="121900">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15600" y="593367"/>
            <a:ext cx="11360700" cy="763500"/>
          </a:xfrm>
          <a:prstGeom prst="rect">
            <a:avLst/>
          </a:prstGeom>
          <a:noFill/>
          <a:ln>
            <a:noFill/>
          </a:ln>
        </p:spPr>
        <p:txBody>
          <a:bodyPr anchorCtr="0" anchor="t" bIns="121900" lIns="121900" rIns="121900" wrap="square" tIns="121900"/>
          <a:lstStyle>
            <a:lvl1pPr lvl="0">
              <a:spcBef>
                <a:spcPts val="0"/>
              </a:spcBef>
              <a:buClr>
                <a:schemeClr val="dk1"/>
              </a:buClr>
              <a:buSzPts val="4000"/>
              <a:buFont typeface="Oswald"/>
              <a:buNone/>
              <a:defRPr sz="4000">
                <a:solidFill>
                  <a:schemeClr val="dk1"/>
                </a:solidFill>
                <a:latin typeface="Oswald"/>
                <a:ea typeface="Oswald"/>
                <a:cs typeface="Oswald"/>
                <a:sym typeface="Oswald"/>
              </a:defRPr>
            </a:lvl1pPr>
            <a:lvl2pPr lvl="1">
              <a:spcBef>
                <a:spcPts val="0"/>
              </a:spcBef>
              <a:buClr>
                <a:schemeClr val="dk1"/>
              </a:buClr>
              <a:buSzPts val="4000"/>
              <a:buFont typeface="Oswald"/>
              <a:buNone/>
              <a:defRPr sz="4000">
                <a:solidFill>
                  <a:schemeClr val="dk1"/>
                </a:solidFill>
                <a:latin typeface="Oswald"/>
                <a:ea typeface="Oswald"/>
                <a:cs typeface="Oswald"/>
                <a:sym typeface="Oswald"/>
              </a:defRPr>
            </a:lvl2pPr>
            <a:lvl3pPr lvl="2">
              <a:spcBef>
                <a:spcPts val="0"/>
              </a:spcBef>
              <a:buClr>
                <a:schemeClr val="dk1"/>
              </a:buClr>
              <a:buSzPts val="4000"/>
              <a:buFont typeface="Oswald"/>
              <a:buNone/>
              <a:defRPr sz="4000">
                <a:solidFill>
                  <a:schemeClr val="dk1"/>
                </a:solidFill>
                <a:latin typeface="Oswald"/>
                <a:ea typeface="Oswald"/>
                <a:cs typeface="Oswald"/>
                <a:sym typeface="Oswald"/>
              </a:defRPr>
            </a:lvl3pPr>
            <a:lvl4pPr lvl="3">
              <a:spcBef>
                <a:spcPts val="0"/>
              </a:spcBef>
              <a:buClr>
                <a:schemeClr val="dk1"/>
              </a:buClr>
              <a:buSzPts val="4000"/>
              <a:buFont typeface="Oswald"/>
              <a:buNone/>
              <a:defRPr sz="4000">
                <a:solidFill>
                  <a:schemeClr val="dk1"/>
                </a:solidFill>
                <a:latin typeface="Oswald"/>
                <a:ea typeface="Oswald"/>
                <a:cs typeface="Oswald"/>
                <a:sym typeface="Oswald"/>
              </a:defRPr>
            </a:lvl4pPr>
            <a:lvl5pPr lvl="4">
              <a:spcBef>
                <a:spcPts val="0"/>
              </a:spcBef>
              <a:buClr>
                <a:schemeClr val="dk1"/>
              </a:buClr>
              <a:buSzPts val="4000"/>
              <a:buFont typeface="Oswald"/>
              <a:buNone/>
              <a:defRPr sz="4000">
                <a:solidFill>
                  <a:schemeClr val="dk1"/>
                </a:solidFill>
                <a:latin typeface="Oswald"/>
                <a:ea typeface="Oswald"/>
                <a:cs typeface="Oswald"/>
                <a:sym typeface="Oswald"/>
              </a:defRPr>
            </a:lvl5pPr>
            <a:lvl6pPr lvl="5">
              <a:spcBef>
                <a:spcPts val="0"/>
              </a:spcBef>
              <a:buClr>
                <a:schemeClr val="dk1"/>
              </a:buClr>
              <a:buSzPts val="4000"/>
              <a:buFont typeface="Oswald"/>
              <a:buNone/>
              <a:defRPr sz="4000">
                <a:solidFill>
                  <a:schemeClr val="dk1"/>
                </a:solidFill>
                <a:latin typeface="Oswald"/>
                <a:ea typeface="Oswald"/>
                <a:cs typeface="Oswald"/>
                <a:sym typeface="Oswald"/>
              </a:defRPr>
            </a:lvl6pPr>
            <a:lvl7pPr lvl="6">
              <a:spcBef>
                <a:spcPts val="0"/>
              </a:spcBef>
              <a:buClr>
                <a:schemeClr val="dk1"/>
              </a:buClr>
              <a:buSzPts val="4000"/>
              <a:buFont typeface="Oswald"/>
              <a:buNone/>
              <a:defRPr sz="4000">
                <a:solidFill>
                  <a:schemeClr val="dk1"/>
                </a:solidFill>
                <a:latin typeface="Oswald"/>
                <a:ea typeface="Oswald"/>
                <a:cs typeface="Oswald"/>
                <a:sym typeface="Oswald"/>
              </a:defRPr>
            </a:lvl7pPr>
            <a:lvl8pPr lvl="7">
              <a:spcBef>
                <a:spcPts val="0"/>
              </a:spcBef>
              <a:buClr>
                <a:schemeClr val="dk1"/>
              </a:buClr>
              <a:buSzPts val="4000"/>
              <a:buFont typeface="Oswald"/>
              <a:buNone/>
              <a:defRPr sz="4000">
                <a:solidFill>
                  <a:schemeClr val="dk1"/>
                </a:solidFill>
                <a:latin typeface="Oswald"/>
                <a:ea typeface="Oswald"/>
                <a:cs typeface="Oswald"/>
                <a:sym typeface="Oswald"/>
              </a:defRPr>
            </a:lvl8pPr>
            <a:lvl9pPr lvl="8">
              <a:spcBef>
                <a:spcPts val="0"/>
              </a:spcBef>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Shape 7"/>
          <p:cNvSpPr txBox="1"/>
          <p:nvPr>
            <p:ph idx="1" type="body"/>
          </p:nvPr>
        </p:nvSpPr>
        <p:spPr>
          <a:xfrm>
            <a:off x="415600" y="1536633"/>
            <a:ext cx="11360700" cy="4555200"/>
          </a:xfrm>
          <a:prstGeom prst="rect">
            <a:avLst/>
          </a:prstGeom>
          <a:noFill/>
          <a:ln>
            <a:noFill/>
          </a:ln>
        </p:spPr>
        <p:txBody>
          <a:bodyPr anchorCtr="0" anchor="t" bIns="121900" lIns="121900" rIns="121900" wrap="square" tIns="121900"/>
          <a:lstStyle>
            <a:lvl1pPr lvl="0">
              <a:lnSpc>
                <a:spcPct val="115000"/>
              </a:lnSpc>
              <a:spcBef>
                <a:spcPts val="0"/>
              </a:spcBef>
              <a:spcAft>
                <a:spcPts val="2100"/>
              </a:spcAft>
              <a:buClr>
                <a:schemeClr val="accent3"/>
              </a:buClr>
              <a:buSzPts val="2400"/>
              <a:buFont typeface="Average"/>
              <a:buChar char="●"/>
              <a:defRPr sz="2400">
                <a:solidFill>
                  <a:schemeClr val="accent3"/>
                </a:solidFill>
                <a:latin typeface="Average"/>
                <a:ea typeface="Average"/>
                <a:cs typeface="Average"/>
                <a:sym typeface="Average"/>
              </a:defRPr>
            </a:lvl1pPr>
            <a:lvl2pPr lvl="1">
              <a:lnSpc>
                <a:spcPct val="115000"/>
              </a:lnSpc>
              <a:spcBef>
                <a:spcPts val="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2pPr>
            <a:lvl3pPr lvl="2">
              <a:lnSpc>
                <a:spcPct val="115000"/>
              </a:lnSpc>
              <a:spcBef>
                <a:spcPts val="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3pPr>
            <a:lvl4pPr lvl="3">
              <a:lnSpc>
                <a:spcPct val="115000"/>
              </a:lnSpc>
              <a:spcBef>
                <a:spcPts val="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4pPr>
            <a:lvl5pPr lvl="4">
              <a:lnSpc>
                <a:spcPct val="115000"/>
              </a:lnSpc>
              <a:spcBef>
                <a:spcPts val="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5pPr>
            <a:lvl6pPr lvl="5">
              <a:lnSpc>
                <a:spcPct val="115000"/>
              </a:lnSpc>
              <a:spcBef>
                <a:spcPts val="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6pPr>
            <a:lvl7pPr lvl="6">
              <a:lnSpc>
                <a:spcPct val="115000"/>
              </a:lnSpc>
              <a:spcBef>
                <a:spcPts val="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7pPr>
            <a:lvl8pPr lvl="7">
              <a:lnSpc>
                <a:spcPct val="115000"/>
              </a:lnSpc>
              <a:spcBef>
                <a:spcPts val="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8pPr>
            <a:lvl9pPr lvl="8">
              <a:lnSpc>
                <a:spcPct val="115000"/>
              </a:lnSpc>
              <a:spcBef>
                <a:spcPts val="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11320333" y="6241346"/>
            <a:ext cx="731700" cy="524700"/>
          </a:xfrm>
          <a:prstGeom prst="rect">
            <a:avLst/>
          </a:prstGeom>
          <a:noFill/>
          <a:ln>
            <a:noFill/>
          </a:ln>
        </p:spPr>
        <p:txBody>
          <a:bodyPr anchorCtr="0" anchor="ctr" bIns="121900" lIns="121900" rIns="121900" wrap="square" tIns="121900">
            <a:noAutofit/>
          </a:bodyPr>
          <a:lstStyle/>
          <a:p>
            <a:pPr lvl="0" algn="r">
              <a:spcBef>
                <a:spcPts val="0"/>
              </a:spcBef>
              <a:buNone/>
            </a:pPr>
            <a:fld id="{00000000-1234-1234-1234-123412341234}" type="slidenum">
              <a:rPr lang="en-US" sz="13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ctrTitle"/>
          </p:nvPr>
        </p:nvSpPr>
        <p:spPr>
          <a:xfrm>
            <a:off x="895010" y="1321067"/>
            <a:ext cx="10401900" cy="2306700"/>
          </a:xfrm>
          <a:prstGeom prst="rect">
            <a:avLst/>
          </a:prstGeom>
        </p:spPr>
        <p:txBody>
          <a:bodyPr anchorCtr="0" anchor="b" bIns="121900" lIns="121900" rIns="121900" wrap="square" tIns="121900">
            <a:noAutofit/>
          </a:bodyPr>
          <a:lstStyle/>
          <a:p>
            <a:pPr lvl="0" rtl="0" algn="l">
              <a:lnSpc>
                <a:spcPct val="90000"/>
              </a:lnSpc>
              <a:spcBef>
                <a:spcPts val="0"/>
              </a:spcBef>
              <a:buClr>
                <a:schemeClr val="dk1"/>
              </a:buClr>
              <a:buSzPts val="6000"/>
              <a:buFont typeface="Calibri"/>
              <a:buNone/>
            </a:pPr>
            <a:r>
              <a:rPr lang="en-US"/>
              <a:t>Collaborative Filtering Algorithms:</a:t>
            </a:r>
          </a:p>
          <a:p>
            <a:pPr lvl="0" rtl="0" algn="l">
              <a:lnSpc>
                <a:spcPct val="90000"/>
              </a:lnSpc>
              <a:spcBef>
                <a:spcPts val="0"/>
              </a:spcBef>
              <a:buNone/>
            </a:pPr>
            <a:r>
              <a:rPr lang="en-US"/>
              <a:t>Evaluation and Comparison</a:t>
            </a:r>
          </a:p>
        </p:txBody>
      </p:sp>
      <p:sp>
        <p:nvSpPr>
          <p:cNvPr id="66" name="Shape 66"/>
          <p:cNvSpPr txBox="1"/>
          <p:nvPr>
            <p:ph idx="1" type="subTitle"/>
          </p:nvPr>
        </p:nvSpPr>
        <p:spPr>
          <a:xfrm>
            <a:off x="383650" y="4271850"/>
            <a:ext cx="11424600" cy="1056900"/>
          </a:xfrm>
          <a:prstGeom prst="rect">
            <a:avLst/>
          </a:prstGeom>
        </p:spPr>
        <p:txBody>
          <a:bodyPr anchorCtr="0" anchor="t" bIns="121900" lIns="121900" rIns="121900" wrap="square" tIns="121900">
            <a:noAutofit/>
          </a:bodyPr>
          <a:lstStyle/>
          <a:p>
            <a:pPr lvl="0" rtl="0">
              <a:spcBef>
                <a:spcPts val="0"/>
              </a:spcBef>
              <a:buNone/>
            </a:pPr>
            <a:r>
              <a:rPr lang="en-US"/>
              <a:t>Group 7</a:t>
            </a:r>
          </a:p>
          <a:p>
            <a:pPr lvl="0" rtl="0">
              <a:spcBef>
                <a:spcPts val="0"/>
              </a:spcBef>
              <a:buClr>
                <a:srgbClr val="000000"/>
              </a:buClr>
              <a:buSzPts val="1100"/>
              <a:buFont typeface="Arial"/>
              <a:buNone/>
            </a:pPr>
            <a:r>
              <a:rPr lang="en-US"/>
              <a:t>Pinren Chen (presenter), Fan Gong, Yingbin Jiang, Siyi Wang, Xinhu Wang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838200" y="-244475"/>
            <a:ext cx="10515600" cy="1325700"/>
          </a:xfrm>
          <a:prstGeom prst="rect">
            <a:avLst/>
          </a:prstGeom>
        </p:spPr>
        <p:txBody>
          <a:bodyPr anchorCtr="0" anchor="ctr" bIns="121900" lIns="121900" rIns="121900" wrap="square" tIns="121900">
            <a:noAutofit/>
          </a:bodyPr>
          <a:lstStyle/>
          <a:p>
            <a:pPr lvl="0">
              <a:spcBef>
                <a:spcPts val="0"/>
              </a:spcBef>
              <a:buNone/>
            </a:pPr>
            <a:r>
              <a:rPr lang="en-US"/>
              <a:t>3. Significance Weight</a:t>
            </a:r>
          </a:p>
        </p:txBody>
      </p:sp>
      <p:sp>
        <p:nvSpPr>
          <p:cNvPr id="132" name="Shape 132"/>
          <p:cNvSpPr txBox="1"/>
          <p:nvPr>
            <p:ph idx="1" type="body"/>
          </p:nvPr>
        </p:nvSpPr>
        <p:spPr>
          <a:xfrm>
            <a:off x="838200" y="-79375"/>
            <a:ext cx="11353800" cy="4351200"/>
          </a:xfrm>
          <a:prstGeom prst="rect">
            <a:avLst/>
          </a:prstGeom>
        </p:spPr>
        <p:txBody>
          <a:bodyPr anchorCtr="0" anchor="t" bIns="121900" lIns="121900" rIns="121900" wrap="square" tIns="121900">
            <a:noAutofit/>
          </a:bodyPr>
          <a:lstStyle/>
          <a:p>
            <a:pPr indent="0" lvl="0" marL="0" rtl="0">
              <a:spcBef>
                <a:spcPts val="0"/>
              </a:spcBef>
              <a:buNone/>
            </a:pPr>
            <a:r>
              <a:t/>
            </a:r>
            <a:endParaRPr sz="3000"/>
          </a:p>
          <a:p>
            <a:pPr indent="457200" lvl="0" marL="2286000" rtl="0">
              <a:spcBef>
                <a:spcPts val="0"/>
              </a:spcBef>
              <a:buNone/>
            </a:pPr>
            <a:r>
              <a:rPr lang="en-US" sz="3000"/>
              <a:t>	 = #common items / 50 ,if # common items&lt;50</a:t>
            </a:r>
          </a:p>
          <a:p>
            <a:pPr indent="457200" lvl="0" marL="2286000">
              <a:spcBef>
                <a:spcPts val="0"/>
              </a:spcBef>
              <a:buNone/>
            </a:pPr>
            <a:r>
              <a:rPr lang="en-US" sz="3000"/>
              <a:t>  	 =  1  						   ,	else </a:t>
            </a:r>
          </a:p>
        </p:txBody>
      </p:sp>
      <p:sp>
        <p:nvSpPr>
          <p:cNvPr id="133" name="Shape 133"/>
          <p:cNvSpPr txBox="1"/>
          <p:nvPr/>
        </p:nvSpPr>
        <p:spPr>
          <a:xfrm>
            <a:off x="3751825" y="799975"/>
            <a:ext cx="1145700" cy="1561800"/>
          </a:xfrm>
          <a:prstGeom prst="rect">
            <a:avLst/>
          </a:prstGeom>
          <a:noFill/>
          <a:ln>
            <a:noFill/>
          </a:ln>
        </p:spPr>
        <p:txBody>
          <a:bodyPr anchorCtr="0" anchor="t" bIns="91425" lIns="91425" rIns="91425" wrap="square" tIns="91425">
            <a:noAutofit/>
          </a:bodyPr>
          <a:lstStyle/>
          <a:p>
            <a:pPr lvl="0">
              <a:spcBef>
                <a:spcPts val="0"/>
              </a:spcBef>
              <a:buNone/>
            </a:pPr>
            <a:r>
              <a:rPr lang="en-US" sz="7200">
                <a:solidFill>
                  <a:srgbClr val="FFFFFF"/>
                </a:solidFill>
                <a:latin typeface="Calibri"/>
                <a:ea typeface="Calibri"/>
                <a:cs typeface="Calibri"/>
                <a:sym typeface="Calibri"/>
              </a:rPr>
              <a:t>{</a:t>
            </a:r>
          </a:p>
        </p:txBody>
      </p:sp>
      <p:sp>
        <p:nvSpPr>
          <p:cNvPr id="134" name="Shape 134"/>
          <p:cNvSpPr txBox="1"/>
          <p:nvPr/>
        </p:nvSpPr>
        <p:spPr>
          <a:xfrm>
            <a:off x="588750" y="987475"/>
            <a:ext cx="3391800" cy="1034400"/>
          </a:xfrm>
          <a:prstGeom prst="rect">
            <a:avLst/>
          </a:prstGeom>
          <a:noFill/>
          <a:ln>
            <a:noFill/>
          </a:ln>
        </p:spPr>
        <p:txBody>
          <a:bodyPr anchorCtr="0" anchor="t" bIns="91425" lIns="91425" rIns="91425" wrap="square" tIns="91425">
            <a:noAutofit/>
          </a:bodyPr>
          <a:lstStyle/>
          <a:p>
            <a:pPr lvl="0" rtl="0">
              <a:lnSpc>
                <a:spcPct val="90000"/>
              </a:lnSpc>
              <a:spcBef>
                <a:spcPts val="1000"/>
              </a:spcBef>
              <a:spcAft>
                <a:spcPts val="2100"/>
              </a:spcAft>
              <a:buNone/>
            </a:pPr>
            <a:r>
              <a:rPr lang="en-US" sz="3000">
                <a:solidFill>
                  <a:schemeClr val="dk1"/>
                </a:solidFill>
                <a:latin typeface="Calibri"/>
                <a:ea typeface="Calibri"/>
                <a:cs typeface="Calibri"/>
                <a:sym typeface="Calibri"/>
              </a:rPr>
              <a:t>Significance Weight</a:t>
            </a:r>
          </a:p>
        </p:txBody>
      </p:sp>
      <p:pic>
        <p:nvPicPr>
          <p:cNvPr id="135" name="Shape 135"/>
          <p:cNvPicPr preferRelativeResize="0"/>
          <p:nvPr/>
        </p:nvPicPr>
        <p:blipFill>
          <a:blip r:embed="rId3">
            <a:alphaModFix/>
          </a:blip>
          <a:stretch>
            <a:fillRect/>
          </a:stretch>
        </p:blipFill>
        <p:spPr>
          <a:xfrm>
            <a:off x="2077637" y="2753225"/>
            <a:ext cx="8036725" cy="355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38200" y="-244475"/>
            <a:ext cx="10515600" cy="1325700"/>
          </a:xfrm>
          <a:prstGeom prst="rect">
            <a:avLst/>
          </a:prstGeom>
        </p:spPr>
        <p:txBody>
          <a:bodyPr anchorCtr="0" anchor="ctr" bIns="121900" lIns="121900" rIns="121900" wrap="square" tIns="121900">
            <a:noAutofit/>
          </a:bodyPr>
          <a:lstStyle/>
          <a:p>
            <a:pPr lvl="0">
              <a:spcBef>
                <a:spcPts val="0"/>
              </a:spcBef>
              <a:buNone/>
            </a:pPr>
            <a:r>
              <a:rPr lang="en-US"/>
              <a:t>4.  </a:t>
            </a:r>
            <a:r>
              <a:rPr lang="en-US"/>
              <a:t>Selecting Neighbors: Best-n-estimator</a:t>
            </a:r>
          </a:p>
        </p:txBody>
      </p:sp>
      <p:sp>
        <p:nvSpPr>
          <p:cNvPr id="141" name="Shape 141"/>
          <p:cNvSpPr txBox="1"/>
          <p:nvPr>
            <p:ph idx="1" type="body"/>
          </p:nvPr>
        </p:nvSpPr>
        <p:spPr>
          <a:xfrm>
            <a:off x="838200" y="747850"/>
            <a:ext cx="10515600" cy="5429100"/>
          </a:xfrm>
          <a:prstGeom prst="rect">
            <a:avLst/>
          </a:prstGeom>
        </p:spPr>
        <p:txBody>
          <a:bodyPr anchorCtr="0" anchor="t" bIns="121900" lIns="121900" rIns="121900" wrap="square" tIns="121900">
            <a:noAutofit/>
          </a:bodyPr>
          <a:lstStyle/>
          <a:p>
            <a:pPr indent="-419100" lvl="0" marL="457200" rtl="0">
              <a:spcBef>
                <a:spcPts val="0"/>
              </a:spcBef>
              <a:spcAft>
                <a:spcPts val="0"/>
              </a:spcAft>
              <a:buSzPts val="3000"/>
              <a:buChar char="•"/>
            </a:pPr>
            <a:r>
              <a:rPr lang="en-US" sz="3000"/>
              <a:t>For each user, select a subset of users (top n neighbors) that are the most correlated with that user.</a:t>
            </a:r>
          </a:p>
          <a:p>
            <a:pPr indent="-419100" lvl="0" marL="457200">
              <a:spcBef>
                <a:spcPts val="0"/>
              </a:spcBef>
              <a:buSzPts val="3000"/>
              <a:buChar char="•"/>
            </a:pPr>
            <a:r>
              <a:rPr lang="en-US" sz="3000"/>
              <a:t>Instead of using the entire user data, use the nearest n users to compute the prediction.</a:t>
            </a:r>
          </a:p>
        </p:txBody>
      </p:sp>
      <p:pic>
        <p:nvPicPr>
          <p:cNvPr id="142" name="Shape 142"/>
          <p:cNvPicPr preferRelativeResize="0"/>
          <p:nvPr/>
        </p:nvPicPr>
        <p:blipFill>
          <a:blip r:embed="rId3">
            <a:alphaModFix/>
          </a:blip>
          <a:stretch>
            <a:fillRect/>
          </a:stretch>
        </p:blipFill>
        <p:spPr>
          <a:xfrm>
            <a:off x="3047856" y="2816406"/>
            <a:ext cx="5712800" cy="396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838200" y="365125"/>
            <a:ext cx="10515600" cy="1325700"/>
          </a:xfrm>
          <a:prstGeom prst="rect">
            <a:avLst/>
          </a:prstGeom>
        </p:spPr>
        <p:txBody>
          <a:bodyPr anchorCtr="0" anchor="ctr" bIns="121900" lIns="121900" rIns="121900" wrap="square" tIns="121900">
            <a:noAutofit/>
          </a:bodyPr>
          <a:lstStyle/>
          <a:p>
            <a:pPr lvl="0" rtl="0">
              <a:spcBef>
                <a:spcPts val="0"/>
              </a:spcBef>
              <a:spcAft>
                <a:spcPts val="2100"/>
              </a:spcAft>
              <a:buNone/>
            </a:pPr>
            <a:r>
              <a:rPr lang="en-US"/>
              <a:t> 5. Rating Normalization</a:t>
            </a:r>
          </a:p>
        </p:txBody>
      </p:sp>
      <p:sp>
        <p:nvSpPr>
          <p:cNvPr id="148" name="Shape 148"/>
          <p:cNvSpPr txBox="1"/>
          <p:nvPr>
            <p:ph idx="1" type="body"/>
          </p:nvPr>
        </p:nvSpPr>
        <p:spPr>
          <a:xfrm>
            <a:off x="838200" y="1432075"/>
            <a:ext cx="10515600" cy="4744800"/>
          </a:xfrm>
          <a:prstGeom prst="rect">
            <a:avLst/>
          </a:prstGeom>
        </p:spPr>
        <p:txBody>
          <a:bodyPr anchorCtr="0" anchor="t" bIns="121900" lIns="121900" rIns="121900" wrap="square" tIns="121900">
            <a:noAutofit/>
          </a:bodyPr>
          <a:lstStyle/>
          <a:p>
            <a:pPr indent="-406400" lvl="0" marL="457200" rtl="0">
              <a:spcBef>
                <a:spcPts val="0"/>
              </a:spcBef>
              <a:buSzPts val="2800"/>
              <a:buChar char="•"/>
            </a:pPr>
            <a:r>
              <a:rPr lang="en-US"/>
              <a:t>Deviation for mean</a:t>
            </a:r>
          </a:p>
          <a:p>
            <a:pPr indent="0" lvl="0" marL="177800" rtl="0">
              <a:spcBef>
                <a:spcPts val="0"/>
              </a:spcBef>
              <a:buNone/>
            </a:pPr>
            <a:r>
              <a:t/>
            </a:r>
            <a:endParaRPr/>
          </a:p>
          <a:p>
            <a:pPr indent="0" lvl="0" marL="0" rtl="0">
              <a:spcBef>
                <a:spcPts val="0"/>
              </a:spcBef>
              <a:buNone/>
            </a:pPr>
            <a:r>
              <a:t/>
            </a:r>
            <a:endParaRPr/>
          </a:p>
          <a:p>
            <a:pPr indent="-406400" lvl="0" marL="457200" rtl="0">
              <a:spcBef>
                <a:spcPts val="0"/>
              </a:spcBef>
              <a:buSzPts val="2800"/>
              <a:buChar char="•"/>
            </a:pPr>
            <a:r>
              <a:rPr lang="en-US"/>
              <a:t>Z-score:</a:t>
            </a:r>
          </a:p>
          <a:p>
            <a:pPr indent="0" lvl="0" marL="177800">
              <a:spcBef>
                <a:spcPts val="0"/>
              </a:spcBef>
              <a:buNone/>
            </a:pPr>
            <a:r>
              <a:t/>
            </a:r>
            <a:endParaRPr/>
          </a:p>
        </p:txBody>
      </p:sp>
      <p:pic>
        <p:nvPicPr>
          <p:cNvPr id="149" name="Shape 149"/>
          <p:cNvPicPr preferRelativeResize="0"/>
          <p:nvPr/>
        </p:nvPicPr>
        <p:blipFill>
          <a:blip r:embed="rId3">
            <a:alphaModFix/>
          </a:blip>
          <a:stretch>
            <a:fillRect/>
          </a:stretch>
        </p:blipFill>
        <p:spPr>
          <a:xfrm>
            <a:off x="3141925" y="2313375"/>
            <a:ext cx="6146006" cy="1325700"/>
          </a:xfrm>
          <a:prstGeom prst="rect">
            <a:avLst/>
          </a:prstGeom>
          <a:noFill/>
          <a:ln>
            <a:noFill/>
          </a:ln>
        </p:spPr>
      </p:pic>
      <p:pic>
        <p:nvPicPr>
          <p:cNvPr id="150" name="Shape 150"/>
          <p:cNvPicPr preferRelativeResize="0"/>
          <p:nvPr/>
        </p:nvPicPr>
        <p:blipFill>
          <a:blip r:embed="rId4">
            <a:alphaModFix/>
          </a:blip>
          <a:stretch>
            <a:fillRect/>
          </a:stretch>
        </p:blipFill>
        <p:spPr>
          <a:xfrm>
            <a:off x="2980900" y="4537750"/>
            <a:ext cx="6699550" cy="144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838200" y="365125"/>
            <a:ext cx="10515600" cy="1325700"/>
          </a:xfrm>
          <a:prstGeom prst="rect">
            <a:avLst/>
          </a:prstGeom>
        </p:spPr>
        <p:txBody>
          <a:bodyPr anchorCtr="0" anchor="ctr" bIns="121900" lIns="121900" rIns="121900" wrap="square" tIns="121900">
            <a:noAutofit/>
          </a:bodyPr>
          <a:lstStyle/>
          <a:p>
            <a:pPr lvl="0" rtl="0">
              <a:spcBef>
                <a:spcPts val="1000"/>
              </a:spcBef>
              <a:spcAft>
                <a:spcPts val="2100"/>
              </a:spcAft>
              <a:buNone/>
            </a:pPr>
            <a:r>
              <a:rPr lang="en-US"/>
              <a:t>6. Evaluation</a:t>
            </a:r>
          </a:p>
        </p:txBody>
      </p:sp>
      <p:sp>
        <p:nvSpPr>
          <p:cNvPr id="156" name="Shape 156"/>
          <p:cNvSpPr txBox="1"/>
          <p:nvPr>
            <p:ph idx="1" type="body"/>
          </p:nvPr>
        </p:nvSpPr>
        <p:spPr>
          <a:xfrm>
            <a:off x="838200" y="1479800"/>
            <a:ext cx="10515600" cy="4697100"/>
          </a:xfrm>
          <a:prstGeom prst="rect">
            <a:avLst/>
          </a:prstGeom>
        </p:spPr>
        <p:txBody>
          <a:bodyPr anchorCtr="0" anchor="t" bIns="121900" lIns="121900" rIns="121900" wrap="square" tIns="121900">
            <a:noAutofit/>
          </a:bodyPr>
          <a:lstStyle/>
          <a:p>
            <a:pPr indent="-419100" lvl="0" marL="457200" rtl="0">
              <a:spcBef>
                <a:spcPts val="0"/>
              </a:spcBef>
              <a:buSzPts val="3000"/>
              <a:buChar char="•"/>
            </a:pPr>
            <a:r>
              <a:rPr lang="en-US" sz="3000"/>
              <a:t>Ranked Scoring</a:t>
            </a:r>
          </a:p>
          <a:p>
            <a:pPr lvl="0">
              <a:spcBef>
                <a:spcPts val="0"/>
              </a:spcBef>
              <a:buNone/>
            </a:pPr>
            <a:r>
              <a:t/>
            </a:r>
            <a:endParaRPr/>
          </a:p>
        </p:txBody>
      </p:sp>
      <p:pic>
        <p:nvPicPr>
          <p:cNvPr id="157" name="Shape 157"/>
          <p:cNvPicPr preferRelativeResize="0"/>
          <p:nvPr/>
        </p:nvPicPr>
        <p:blipFill>
          <a:blip r:embed="rId3">
            <a:alphaModFix/>
          </a:blip>
          <a:stretch>
            <a:fillRect/>
          </a:stretch>
        </p:blipFill>
        <p:spPr>
          <a:xfrm>
            <a:off x="3712563" y="4534350"/>
            <a:ext cx="4766875" cy="1325700"/>
          </a:xfrm>
          <a:prstGeom prst="rect">
            <a:avLst/>
          </a:prstGeom>
          <a:noFill/>
          <a:ln>
            <a:noFill/>
          </a:ln>
        </p:spPr>
      </p:pic>
      <p:pic>
        <p:nvPicPr>
          <p:cNvPr id="158" name="Shape 158"/>
          <p:cNvPicPr preferRelativeResize="0"/>
          <p:nvPr/>
        </p:nvPicPr>
        <p:blipFill>
          <a:blip r:embed="rId4">
            <a:alphaModFix/>
          </a:blip>
          <a:stretch>
            <a:fillRect/>
          </a:stretch>
        </p:blipFill>
        <p:spPr>
          <a:xfrm>
            <a:off x="3712550" y="2554600"/>
            <a:ext cx="4766875" cy="144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838200" y="-168275"/>
            <a:ext cx="10515600" cy="1325700"/>
          </a:xfrm>
          <a:prstGeom prst="rect">
            <a:avLst/>
          </a:prstGeom>
        </p:spPr>
        <p:txBody>
          <a:bodyPr anchorCtr="0" anchor="ctr" bIns="121900" lIns="121900" rIns="121900" wrap="square" tIns="121900">
            <a:noAutofit/>
          </a:bodyPr>
          <a:lstStyle/>
          <a:p>
            <a:pPr lvl="0" rtl="0">
              <a:spcBef>
                <a:spcPts val="1000"/>
              </a:spcBef>
              <a:spcAft>
                <a:spcPts val="2100"/>
              </a:spcAft>
              <a:buNone/>
            </a:pPr>
            <a:r>
              <a:rPr lang="en-US"/>
              <a:t>6. Evaluation</a:t>
            </a:r>
          </a:p>
        </p:txBody>
      </p:sp>
      <p:sp>
        <p:nvSpPr>
          <p:cNvPr id="164" name="Shape 164"/>
          <p:cNvSpPr txBox="1"/>
          <p:nvPr>
            <p:ph idx="1" type="body"/>
          </p:nvPr>
        </p:nvSpPr>
        <p:spPr>
          <a:xfrm>
            <a:off x="838200" y="700125"/>
            <a:ext cx="10515600" cy="5476800"/>
          </a:xfrm>
          <a:prstGeom prst="rect">
            <a:avLst/>
          </a:prstGeom>
        </p:spPr>
        <p:txBody>
          <a:bodyPr anchorCtr="0" anchor="t" bIns="121900" lIns="121900" rIns="121900" wrap="square" tIns="121900">
            <a:noAutofit/>
          </a:bodyPr>
          <a:lstStyle/>
          <a:p>
            <a:pPr indent="-419100" lvl="0" marL="457200" rtl="0">
              <a:spcBef>
                <a:spcPts val="500"/>
              </a:spcBef>
              <a:buSzPts val="3000"/>
              <a:buChar char="•"/>
            </a:pPr>
            <a:r>
              <a:rPr lang="en-US" sz="3000"/>
              <a:t>Mean Absolute Error</a:t>
            </a:r>
          </a:p>
          <a:p>
            <a:pPr indent="0" lvl="0" marL="0" rtl="0">
              <a:spcBef>
                <a:spcPts val="500"/>
              </a:spcBef>
              <a:buNone/>
            </a:pPr>
            <a:r>
              <a:t/>
            </a:r>
            <a:endParaRPr sz="2400"/>
          </a:p>
          <a:p>
            <a:pPr lvl="0" rtl="0">
              <a:spcBef>
                <a:spcPts val="0"/>
              </a:spcBef>
              <a:buNone/>
            </a:pPr>
            <a:r>
              <a:t/>
            </a:r>
            <a:endParaRPr/>
          </a:p>
        </p:txBody>
      </p:sp>
      <p:pic>
        <p:nvPicPr>
          <p:cNvPr id="165" name="Shape 165"/>
          <p:cNvPicPr preferRelativeResize="0"/>
          <p:nvPr/>
        </p:nvPicPr>
        <p:blipFill>
          <a:blip r:embed="rId3">
            <a:alphaModFix/>
          </a:blip>
          <a:stretch>
            <a:fillRect/>
          </a:stretch>
        </p:blipFill>
        <p:spPr>
          <a:xfrm>
            <a:off x="4811675" y="501150"/>
            <a:ext cx="3704368" cy="1325700"/>
          </a:xfrm>
          <a:prstGeom prst="rect">
            <a:avLst/>
          </a:prstGeom>
          <a:noFill/>
          <a:ln>
            <a:noFill/>
          </a:ln>
        </p:spPr>
      </p:pic>
      <p:pic>
        <p:nvPicPr>
          <p:cNvPr id="166" name="Shape 166"/>
          <p:cNvPicPr preferRelativeResize="0"/>
          <p:nvPr/>
        </p:nvPicPr>
        <p:blipFill>
          <a:blip r:embed="rId4">
            <a:alphaModFix/>
          </a:blip>
          <a:stretch>
            <a:fillRect/>
          </a:stretch>
        </p:blipFill>
        <p:spPr>
          <a:xfrm>
            <a:off x="527238" y="2293150"/>
            <a:ext cx="11137526" cy="388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38200" y="-244475"/>
            <a:ext cx="10515600" cy="1325700"/>
          </a:xfrm>
          <a:prstGeom prst="rect">
            <a:avLst/>
          </a:prstGeom>
        </p:spPr>
        <p:txBody>
          <a:bodyPr anchorCtr="0" anchor="ctr" bIns="121900" lIns="121900" rIns="121900" wrap="square" tIns="121900">
            <a:noAutofit/>
          </a:bodyPr>
          <a:lstStyle/>
          <a:p>
            <a:pPr lvl="0" rtl="0">
              <a:spcBef>
                <a:spcPts val="1000"/>
              </a:spcBef>
              <a:spcAft>
                <a:spcPts val="2100"/>
              </a:spcAft>
              <a:buNone/>
            </a:pPr>
            <a:r>
              <a:rPr lang="en-US"/>
              <a:t>6. Evaluation</a:t>
            </a:r>
          </a:p>
        </p:txBody>
      </p:sp>
      <p:sp>
        <p:nvSpPr>
          <p:cNvPr id="172" name="Shape 172"/>
          <p:cNvSpPr txBox="1"/>
          <p:nvPr>
            <p:ph idx="1" type="body"/>
          </p:nvPr>
        </p:nvSpPr>
        <p:spPr>
          <a:xfrm>
            <a:off x="838200" y="429625"/>
            <a:ext cx="10515600" cy="5747400"/>
          </a:xfrm>
          <a:prstGeom prst="rect">
            <a:avLst/>
          </a:prstGeom>
        </p:spPr>
        <p:txBody>
          <a:bodyPr anchorCtr="0" anchor="t" bIns="121900" lIns="121900" rIns="121900" wrap="square" tIns="121900">
            <a:noAutofit/>
          </a:bodyPr>
          <a:lstStyle/>
          <a:p>
            <a:pPr indent="-381000" lvl="0" marL="457200" rtl="0">
              <a:spcBef>
                <a:spcPts val="500"/>
              </a:spcBef>
              <a:spcAft>
                <a:spcPts val="0"/>
              </a:spcAft>
              <a:buSzPts val="2400"/>
              <a:buChar char="•"/>
            </a:pPr>
            <a:r>
              <a:rPr lang="en-US" sz="2400"/>
              <a:t>ROC-4 sensitivity</a:t>
            </a:r>
          </a:p>
          <a:p>
            <a:pPr indent="-381000" lvl="1" marL="914400" rtl="0">
              <a:spcBef>
                <a:spcPts val="0"/>
              </a:spcBef>
              <a:spcAft>
                <a:spcPts val="0"/>
              </a:spcAft>
              <a:buSzPts val="2400"/>
              <a:buChar char="•"/>
            </a:pPr>
            <a:r>
              <a:rPr lang="en-US"/>
              <a:t>rating&gt;4  good</a:t>
            </a:r>
          </a:p>
          <a:p>
            <a:pPr indent="-381000" lvl="1" marL="914400" rtl="0">
              <a:spcBef>
                <a:spcPts val="0"/>
              </a:spcBef>
              <a:buSzPts val="2400"/>
              <a:buChar char="•"/>
            </a:pPr>
            <a:r>
              <a:rPr lang="en-US"/>
              <a:t>rating&lt;4 bad</a:t>
            </a:r>
          </a:p>
          <a:p>
            <a:pPr indent="0" lvl="0" marL="0" rtl="0">
              <a:spcBef>
                <a:spcPts val="500"/>
              </a:spcBef>
              <a:buNone/>
            </a:pPr>
            <a:r>
              <a:rPr lang="en-US" sz="2400"/>
              <a:t>calculate # true positive values / # actual good values</a:t>
            </a:r>
          </a:p>
        </p:txBody>
      </p:sp>
      <p:pic>
        <p:nvPicPr>
          <p:cNvPr id="173" name="Shape 173"/>
          <p:cNvPicPr preferRelativeResize="0"/>
          <p:nvPr/>
        </p:nvPicPr>
        <p:blipFill>
          <a:blip r:embed="rId3">
            <a:alphaModFix/>
          </a:blip>
          <a:stretch>
            <a:fillRect/>
          </a:stretch>
        </p:blipFill>
        <p:spPr>
          <a:xfrm>
            <a:off x="1091875" y="2443175"/>
            <a:ext cx="9206474" cy="417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838200" y="365125"/>
            <a:ext cx="10515600" cy="1325700"/>
          </a:xfrm>
          <a:prstGeom prst="rect">
            <a:avLst/>
          </a:prstGeom>
        </p:spPr>
        <p:txBody>
          <a:bodyPr anchorCtr="0" anchor="ctr" bIns="121900" lIns="121900" rIns="121900" wrap="square" tIns="121900">
            <a:noAutofit/>
          </a:bodyPr>
          <a:lstStyle/>
          <a:p>
            <a:pPr lvl="0">
              <a:spcBef>
                <a:spcPts val="0"/>
              </a:spcBef>
              <a:buNone/>
            </a:pPr>
            <a:r>
              <a:rPr lang="en-US"/>
              <a:t>Model-based Algorithm: Cluster models</a:t>
            </a:r>
          </a:p>
        </p:txBody>
      </p:sp>
      <p:sp>
        <p:nvSpPr>
          <p:cNvPr id="179" name="Shape 179"/>
          <p:cNvSpPr txBox="1"/>
          <p:nvPr>
            <p:ph idx="1" type="body"/>
          </p:nvPr>
        </p:nvSpPr>
        <p:spPr>
          <a:xfrm>
            <a:off x="838200" y="1825625"/>
            <a:ext cx="10515600" cy="4351200"/>
          </a:xfrm>
          <a:prstGeom prst="rect">
            <a:avLst/>
          </a:prstGeom>
        </p:spPr>
        <p:txBody>
          <a:bodyPr anchorCtr="0" anchor="t" bIns="121900" lIns="121900" rIns="121900" wrap="square" tIns="121900">
            <a:noAutofit/>
          </a:bodyPr>
          <a:lstStyle/>
          <a:p>
            <a:pPr indent="-406400" lvl="0" marL="457200" rtl="0">
              <a:spcBef>
                <a:spcPts val="0"/>
              </a:spcBef>
              <a:spcAft>
                <a:spcPts val="0"/>
              </a:spcAft>
              <a:buSzPts val="2800"/>
              <a:buChar char="•"/>
            </a:pPr>
            <a:r>
              <a:rPr lang="en-US"/>
              <a:t>Step 1: Load data</a:t>
            </a:r>
          </a:p>
          <a:p>
            <a:pPr indent="-406400" lvl="0" marL="457200" rtl="0">
              <a:spcBef>
                <a:spcPts val="0"/>
              </a:spcBef>
              <a:spcAft>
                <a:spcPts val="0"/>
              </a:spcAft>
              <a:buSzPts val="2800"/>
              <a:buChar char="•"/>
            </a:pPr>
            <a:r>
              <a:rPr lang="en-US"/>
              <a:t>Step 2: Train mixture model by EM algorithm</a:t>
            </a:r>
          </a:p>
          <a:p>
            <a:pPr indent="-406400" lvl="0" marL="457200" rtl="0">
              <a:spcBef>
                <a:spcPts val="0"/>
              </a:spcBef>
              <a:spcAft>
                <a:spcPts val="0"/>
              </a:spcAft>
              <a:buSzPts val="2800"/>
              <a:buChar char="•"/>
            </a:pPr>
            <a:r>
              <a:rPr lang="en-US"/>
              <a:t>Step 3: Prediction</a:t>
            </a:r>
          </a:p>
          <a:p>
            <a:pPr indent="-406400" lvl="0" marL="457200" rtl="0">
              <a:spcBef>
                <a:spcPts val="0"/>
              </a:spcBef>
              <a:spcAft>
                <a:spcPts val="0"/>
              </a:spcAft>
              <a:buSzPts val="2800"/>
              <a:buChar char="•"/>
            </a:pPr>
            <a:r>
              <a:rPr lang="en-US"/>
              <a:t>Step 4: Evaluation</a:t>
            </a:r>
          </a:p>
          <a:p>
            <a:pPr indent="-406400" lvl="0" marL="457200">
              <a:spcBef>
                <a:spcPts val="0"/>
              </a:spcBef>
              <a:buSzPts val="2800"/>
              <a:buChar char="•"/>
            </a:pPr>
            <a:r>
              <a:rPr lang="en-US"/>
              <a:t>Step 5: Choose the number of clusters by cross-validation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lvl="0" rtl="0">
              <a:spcBef>
                <a:spcPts val="0"/>
              </a:spcBef>
              <a:buClr>
                <a:schemeClr val="dk1"/>
              </a:buClr>
              <a:buSzPts val="4400"/>
              <a:buFont typeface="Calibri"/>
              <a:buNone/>
            </a:pPr>
            <a:r>
              <a:rPr lang="en-US"/>
              <a:t>Model-based Algorithm: Cluster models</a:t>
            </a:r>
          </a:p>
        </p:txBody>
      </p:sp>
      <p:sp>
        <p:nvSpPr>
          <p:cNvPr id="185" name="Shape 185"/>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lang="en-US"/>
              <a:t>X: Input matrix</a:t>
            </a:r>
          </a:p>
          <a:p>
            <a:pPr indent="-406400" lvl="0" marL="457200" marR="0" rtl="0" algn="l">
              <a:lnSpc>
                <a:spcPct val="90000"/>
              </a:lnSpc>
              <a:spcBef>
                <a:spcPts val="0"/>
              </a:spcBef>
              <a:spcAft>
                <a:spcPts val="0"/>
              </a:spcAft>
              <a:buSzPts val="2800"/>
              <a:buChar char="•"/>
            </a:pPr>
            <a:r>
              <a:rPr lang="en-US"/>
              <a:t>m: number of sers</a:t>
            </a:r>
          </a:p>
          <a:p>
            <a:pPr indent="-406400" lvl="0" marL="457200" marR="0" rtl="0" algn="l">
              <a:lnSpc>
                <a:spcPct val="90000"/>
              </a:lnSpc>
              <a:spcBef>
                <a:spcPts val="0"/>
              </a:spcBef>
              <a:spcAft>
                <a:spcPts val="0"/>
              </a:spcAft>
              <a:buSzPts val="2800"/>
              <a:buChar char="•"/>
            </a:pPr>
            <a:r>
              <a:rPr lang="en-US"/>
              <a:t>n: number of items</a:t>
            </a:r>
          </a:p>
          <a:p>
            <a:pPr indent="-406400" lvl="0" marL="457200" marR="0" rtl="0" algn="l">
              <a:lnSpc>
                <a:spcPct val="90000"/>
              </a:lnSpc>
              <a:spcBef>
                <a:spcPts val="0"/>
              </a:spcBef>
              <a:spcAft>
                <a:spcPts val="0"/>
              </a:spcAft>
              <a:buSzPts val="2800"/>
              <a:buChar char="•"/>
            </a:pPr>
            <a:r>
              <a:rPr lang="en-US"/>
              <a:t>k: clusters</a:t>
            </a:r>
          </a:p>
          <a:p>
            <a:pPr indent="-406400" lvl="0" marL="457200" marR="0" rtl="0" algn="l">
              <a:lnSpc>
                <a:spcPct val="90000"/>
              </a:lnSpc>
              <a:spcBef>
                <a:spcPts val="0"/>
              </a:spcBef>
              <a:spcAft>
                <a:spcPts val="0"/>
              </a:spcAft>
              <a:buSzPts val="2800"/>
              <a:buChar char="•"/>
            </a:pPr>
            <a:r>
              <a:rPr lang="en-US"/>
              <a:t>h: votes (the scores users give for items)</a:t>
            </a:r>
          </a:p>
          <a:p>
            <a:pPr indent="-406400" lvl="0" marL="457200" marR="0" rtl="0" algn="l">
              <a:lnSpc>
                <a:spcPct val="90000"/>
              </a:lnSpc>
              <a:spcBef>
                <a:spcPts val="0"/>
              </a:spcBef>
              <a:spcAft>
                <a:spcPts val="0"/>
              </a:spcAft>
              <a:buSzPts val="2800"/>
              <a:buChar char="•"/>
            </a:pPr>
            <a:r>
              <a:rPr lang="en-US"/>
              <a:t>A: assignment matrix</a:t>
            </a:r>
          </a:p>
          <a:p>
            <a:pPr indent="-406400" lvl="0" marL="457200" marR="0" rtl="0" algn="l">
              <a:lnSpc>
                <a:spcPct val="90000"/>
              </a:lnSpc>
              <a:spcBef>
                <a:spcPts val="0"/>
              </a:spcBef>
              <a:spcAft>
                <a:spcPts val="0"/>
              </a:spcAft>
              <a:buSzPts val="2800"/>
              <a:buChar char="•"/>
            </a:pPr>
            <a:r>
              <a:rPr lang="en-US"/>
              <a:t>c: weights for clusters</a:t>
            </a:r>
          </a:p>
          <a:p>
            <a:pPr indent="-406400" lvl="0" marL="457200" marR="0" rtl="0" algn="l">
              <a:lnSpc>
                <a:spcPct val="90000"/>
              </a:lnSpc>
              <a:spcBef>
                <a:spcPts val="0"/>
              </a:spcBef>
              <a:buSzPts val="2800"/>
              <a:buChar char="•"/>
            </a:pPr>
            <a:r>
              <a:rPr lang="en-US"/>
              <a:t>θ: models’ parameters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838200" y="212725"/>
            <a:ext cx="10515600" cy="1325700"/>
          </a:xfrm>
          <a:prstGeom prst="rect">
            <a:avLst/>
          </a:prstGeom>
        </p:spPr>
        <p:txBody>
          <a:bodyPr anchorCtr="0" anchor="ctr" bIns="121900" lIns="121900" rIns="121900" wrap="square" tIns="121900">
            <a:noAutofit/>
          </a:bodyPr>
          <a:lstStyle/>
          <a:p>
            <a:pPr lvl="0">
              <a:spcBef>
                <a:spcPts val="0"/>
              </a:spcBef>
              <a:buNone/>
            </a:pPr>
            <a:r>
              <a:rPr lang="en-US"/>
              <a:t>Model-based Algorithm: Cluster models</a:t>
            </a:r>
          </a:p>
        </p:txBody>
      </p:sp>
      <p:sp>
        <p:nvSpPr>
          <p:cNvPr id="191" name="Shape 191"/>
          <p:cNvSpPr txBox="1"/>
          <p:nvPr>
            <p:ph idx="1" type="body"/>
          </p:nvPr>
        </p:nvSpPr>
        <p:spPr>
          <a:xfrm>
            <a:off x="838200" y="1495700"/>
            <a:ext cx="10515600" cy="4681200"/>
          </a:xfrm>
          <a:prstGeom prst="rect">
            <a:avLst/>
          </a:prstGeom>
        </p:spPr>
        <p:txBody>
          <a:bodyPr anchorCtr="0" anchor="t" bIns="121900" lIns="121900" rIns="121900" wrap="square" tIns="121900">
            <a:noAutofit/>
          </a:bodyPr>
          <a:lstStyle/>
          <a:p>
            <a:pPr indent="0" lvl="0" marL="0" rtl="0">
              <a:lnSpc>
                <a:spcPct val="100000"/>
              </a:lnSpc>
              <a:spcBef>
                <a:spcPts val="0"/>
              </a:spcBef>
              <a:spcAft>
                <a:spcPts val="0"/>
              </a:spcAft>
              <a:buNone/>
            </a:pPr>
            <a:r>
              <a:rPr lang="en-US" sz="2400"/>
              <a:t>Our assumption is that  users in the same cluster have the same voting behavior. That is , users in the same cluster have the same probability to give one specific item one specific score.</a:t>
            </a:r>
          </a:p>
          <a:p>
            <a:pPr indent="0" lvl="0" marL="0" rtl="0">
              <a:lnSpc>
                <a:spcPct val="100000"/>
              </a:lnSpc>
              <a:spcBef>
                <a:spcPts val="0"/>
              </a:spcBef>
              <a:spcAft>
                <a:spcPts val="0"/>
              </a:spcAft>
              <a:buNone/>
            </a:pPr>
            <a:r>
              <a:rPr lang="en-US"/>
              <a:t>K=[k1,k2,k3]</a:t>
            </a:r>
          </a:p>
          <a:p>
            <a:pPr indent="0" lvl="0" marL="0" rtl="0">
              <a:lnSpc>
                <a:spcPct val="100000"/>
              </a:lnSpc>
              <a:spcBef>
                <a:spcPts val="0"/>
              </a:spcBef>
              <a:spcAft>
                <a:spcPts val="0"/>
              </a:spcAft>
              <a:buNone/>
            </a:pPr>
            <a:r>
              <a:rPr lang="en-US"/>
              <a:t>K[0](cluster 1) is a matrix:</a:t>
            </a:r>
          </a:p>
        </p:txBody>
      </p:sp>
      <p:graphicFrame>
        <p:nvGraphicFramePr>
          <p:cNvPr id="192" name="Shape 192"/>
          <p:cNvGraphicFramePr/>
          <p:nvPr/>
        </p:nvGraphicFramePr>
        <p:xfrm>
          <a:off x="952500" y="4036325"/>
          <a:ext cx="3000000" cy="3000000"/>
        </p:xfrm>
        <a:graphic>
          <a:graphicData uri="http://schemas.openxmlformats.org/drawingml/2006/table">
            <a:tbl>
              <a:tblPr>
                <a:noFill/>
                <a:tableStyleId>{DFEF443D-DF26-4CDC-AF36-FEC88E48360A}</a:tableStyleId>
              </a:tblPr>
              <a:tblGrid>
                <a:gridCol w="1105850"/>
                <a:gridCol w="2235650"/>
                <a:gridCol w="2277600"/>
              </a:tblGrid>
              <a:tr h="381000">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chemeClr val="accent3"/>
                    </a:solidFill>
                  </a:tcPr>
                </a:tc>
                <a:tc>
                  <a:txBody>
                    <a:bodyPr>
                      <a:noAutofit/>
                    </a:bodyPr>
                    <a:lstStyle/>
                    <a:p>
                      <a:pPr lvl="0">
                        <a:spcBef>
                          <a:spcPts val="0"/>
                        </a:spcBef>
                        <a:buNone/>
                      </a:pPr>
                      <a:r>
                        <a:rPr b="1" lang="en-US" sz="1800">
                          <a:latin typeface="Calibri"/>
                          <a:ea typeface="Calibri"/>
                          <a:cs typeface="Calibri"/>
                          <a:sym typeface="Calibri"/>
                        </a:rPr>
                        <a:t>Vote 0</a:t>
                      </a:r>
                    </a:p>
                  </a:txBody>
                  <a:tcPr marT="91425" marB="91425" marR="91425" marL="91425">
                    <a:solidFill>
                      <a:schemeClr val="accent3"/>
                    </a:solidFill>
                  </a:tcPr>
                </a:tc>
                <a:tc>
                  <a:txBody>
                    <a:bodyPr>
                      <a:noAutofit/>
                    </a:bodyPr>
                    <a:lstStyle/>
                    <a:p>
                      <a:pPr lvl="0">
                        <a:spcBef>
                          <a:spcPts val="0"/>
                        </a:spcBef>
                        <a:buNone/>
                      </a:pPr>
                      <a:r>
                        <a:rPr b="1" lang="en-US" sz="1800">
                          <a:latin typeface="Calibri"/>
                          <a:ea typeface="Calibri"/>
                          <a:cs typeface="Calibri"/>
                          <a:sym typeface="Calibri"/>
                        </a:rPr>
                        <a:t>Vote 1</a:t>
                      </a:r>
                    </a:p>
                  </a:txBody>
                  <a:tcPr marT="91425" marB="91425" marR="91425" marL="91425">
                    <a:solidFill>
                      <a:schemeClr val="accent3"/>
                    </a:solidFill>
                  </a:tcPr>
                </a:tc>
              </a:tr>
              <a:tr h="381000">
                <a:tc>
                  <a:txBody>
                    <a:bodyPr>
                      <a:noAutofit/>
                    </a:bodyPr>
                    <a:lstStyle/>
                    <a:p>
                      <a:pPr lvl="0">
                        <a:spcBef>
                          <a:spcPts val="0"/>
                        </a:spcBef>
                        <a:buNone/>
                      </a:pPr>
                      <a:r>
                        <a:rPr b="1" lang="en-US" sz="1800">
                          <a:latin typeface="Calibri"/>
                          <a:ea typeface="Calibri"/>
                          <a:cs typeface="Calibri"/>
                          <a:sym typeface="Calibri"/>
                        </a:rPr>
                        <a:t>Item 1</a:t>
                      </a:r>
                    </a:p>
                  </a:txBody>
                  <a:tcPr marT="91425" marB="91425" marR="91425" marL="91425">
                    <a:solidFill>
                      <a:schemeClr val="accent3"/>
                    </a:solidFill>
                  </a:tcPr>
                </a:tc>
                <a:tc>
                  <a:txBody>
                    <a:bodyPr>
                      <a:noAutofit/>
                    </a:bodyPr>
                    <a:lstStyle/>
                    <a:p>
                      <a:pPr lvl="0">
                        <a:spcBef>
                          <a:spcPts val="0"/>
                        </a:spcBef>
                        <a:buNone/>
                      </a:pPr>
                      <a:r>
                        <a:rPr b="1" lang="en-US" sz="1800">
                          <a:latin typeface="Calibri"/>
                          <a:ea typeface="Calibri"/>
                          <a:cs typeface="Calibri"/>
                          <a:sym typeface="Calibri"/>
                        </a:rPr>
                        <a:t>P</a:t>
                      </a:r>
                      <a:r>
                        <a:rPr b="1" baseline="-25000" lang="en-US" sz="1800">
                          <a:latin typeface="Calibri"/>
                          <a:ea typeface="Calibri"/>
                          <a:cs typeface="Calibri"/>
                          <a:sym typeface="Calibri"/>
                        </a:rPr>
                        <a:t>0,0</a:t>
                      </a:r>
                      <a:r>
                        <a:rPr b="1" baseline="30000" lang="en-US" sz="1800">
                          <a:latin typeface="Calibri"/>
                          <a:ea typeface="Calibri"/>
                          <a:cs typeface="Calibri"/>
                          <a:sym typeface="Calibri"/>
                        </a:rPr>
                        <a:t>(k1)</a:t>
                      </a:r>
                    </a:p>
                  </a:txBody>
                  <a:tcPr marT="91425" marB="91425" marR="91425" marL="91425">
                    <a:solidFill>
                      <a:schemeClr val="accent3"/>
                    </a:solidFill>
                  </a:tcPr>
                </a:tc>
                <a:tc>
                  <a:txBody>
                    <a:bodyPr>
                      <a:noAutofit/>
                    </a:bodyPr>
                    <a:lstStyle/>
                    <a:p>
                      <a:pPr lvl="0">
                        <a:spcBef>
                          <a:spcPts val="0"/>
                        </a:spcBef>
                        <a:buNone/>
                      </a:pPr>
                      <a:r>
                        <a:rPr b="1" lang="en-US" sz="1800">
                          <a:latin typeface="Calibri"/>
                          <a:ea typeface="Calibri"/>
                          <a:cs typeface="Calibri"/>
                          <a:sym typeface="Calibri"/>
                        </a:rPr>
                        <a:t>P</a:t>
                      </a:r>
                      <a:r>
                        <a:rPr b="1" baseline="-25000" lang="en-US" sz="1800">
                          <a:latin typeface="Calibri"/>
                          <a:ea typeface="Calibri"/>
                          <a:cs typeface="Calibri"/>
                          <a:sym typeface="Calibri"/>
                        </a:rPr>
                        <a:t>0,1</a:t>
                      </a:r>
                      <a:r>
                        <a:rPr b="1" baseline="30000" lang="en-US" sz="1800">
                          <a:latin typeface="Calibri"/>
                          <a:ea typeface="Calibri"/>
                          <a:cs typeface="Calibri"/>
                          <a:sym typeface="Calibri"/>
                        </a:rPr>
                        <a:t>(k1)</a:t>
                      </a:r>
                    </a:p>
                  </a:txBody>
                  <a:tcPr marT="91425" marB="91425" marR="91425" marL="91425">
                    <a:solidFill>
                      <a:schemeClr val="accent3"/>
                    </a:solidFill>
                  </a:tcPr>
                </a:tc>
              </a:tr>
              <a:tr h="381000">
                <a:tc>
                  <a:txBody>
                    <a:bodyPr>
                      <a:noAutofit/>
                    </a:bodyPr>
                    <a:lstStyle/>
                    <a:p>
                      <a:pPr lvl="0">
                        <a:spcBef>
                          <a:spcPts val="0"/>
                        </a:spcBef>
                        <a:buNone/>
                      </a:pPr>
                      <a:r>
                        <a:rPr b="1" lang="en-US" sz="1800">
                          <a:latin typeface="Calibri"/>
                          <a:ea typeface="Calibri"/>
                          <a:cs typeface="Calibri"/>
                          <a:sym typeface="Calibri"/>
                        </a:rPr>
                        <a:t>Item 2</a:t>
                      </a:r>
                    </a:p>
                  </a:txBody>
                  <a:tcPr marT="91425" marB="91425" marR="91425" marL="91425">
                    <a:solidFill>
                      <a:schemeClr val="accent3"/>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chemeClr val="accent3"/>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chemeClr val="accent3"/>
                    </a:solidFill>
                  </a:tcPr>
                </a:tc>
              </a:tr>
              <a:tr h="381000">
                <a:tc>
                  <a:txBody>
                    <a:bodyPr>
                      <a:noAutofit/>
                    </a:bodyPr>
                    <a:lstStyle/>
                    <a:p>
                      <a:pPr lvl="0">
                        <a:spcBef>
                          <a:spcPts val="0"/>
                        </a:spcBef>
                        <a:buNone/>
                      </a:pPr>
                      <a:r>
                        <a:rPr b="1" lang="en-US" sz="1800">
                          <a:latin typeface="Calibri"/>
                          <a:ea typeface="Calibri"/>
                          <a:cs typeface="Calibri"/>
                          <a:sym typeface="Calibri"/>
                        </a:rPr>
                        <a:t>Item 3</a:t>
                      </a:r>
                    </a:p>
                  </a:txBody>
                  <a:tcPr marT="91425" marB="91425" marR="91425" marL="91425">
                    <a:solidFill>
                      <a:schemeClr val="accent3"/>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chemeClr val="accent3"/>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chemeClr val="accent3"/>
                    </a:solidFill>
                  </a:tcPr>
                </a:tc>
              </a:tr>
              <a:tr h="381000">
                <a:tc>
                  <a:txBody>
                    <a:bodyPr>
                      <a:noAutofit/>
                    </a:bodyPr>
                    <a:lstStyle/>
                    <a:p>
                      <a:pPr lvl="0">
                        <a:spcBef>
                          <a:spcPts val="0"/>
                        </a:spcBef>
                        <a:buNone/>
                      </a:pPr>
                      <a:r>
                        <a:rPr b="1" lang="en-US" sz="1800">
                          <a:latin typeface="Calibri"/>
                          <a:ea typeface="Calibri"/>
                          <a:cs typeface="Calibri"/>
                          <a:sym typeface="Calibri"/>
                        </a:rPr>
                        <a:t>...</a:t>
                      </a:r>
                    </a:p>
                  </a:txBody>
                  <a:tcPr marT="91425" marB="91425" marR="91425" marL="91425">
                    <a:solidFill>
                      <a:schemeClr val="accent3"/>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chemeClr val="accent3"/>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chemeClr val="accent3"/>
                    </a:solidFill>
                  </a:tcPr>
                </a:tc>
              </a:tr>
              <a:tr h="381000">
                <a:tc>
                  <a:txBody>
                    <a:bodyPr>
                      <a:noAutofit/>
                    </a:bodyPr>
                    <a:lstStyle/>
                    <a:p>
                      <a:pPr lvl="0">
                        <a:spcBef>
                          <a:spcPts val="0"/>
                        </a:spcBef>
                        <a:buNone/>
                      </a:pPr>
                      <a:r>
                        <a:rPr b="1" lang="en-US" sz="1800">
                          <a:latin typeface="Calibri"/>
                          <a:ea typeface="Calibri"/>
                          <a:cs typeface="Calibri"/>
                          <a:sym typeface="Calibri"/>
                        </a:rPr>
                        <a:t>Item n</a:t>
                      </a:r>
                    </a:p>
                  </a:txBody>
                  <a:tcPr marT="91425" marB="91425" marR="91425" marL="91425">
                    <a:solidFill>
                      <a:schemeClr val="accent3"/>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chemeClr val="accent3"/>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chemeClr val="accent3"/>
                    </a:solidFill>
                  </a:tcPr>
                </a:tc>
              </a:tr>
            </a:tbl>
          </a:graphicData>
        </a:graphic>
      </p:graphicFrame>
      <p:sp>
        <p:nvSpPr>
          <p:cNvPr id="193" name="Shape 193"/>
          <p:cNvSpPr txBox="1"/>
          <p:nvPr/>
        </p:nvSpPr>
        <p:spPr>
          <a:xfrm>
            <a:off x="3166600" y="4495400"/>
            <a:ext cx="3405000" cy="572700"/>
          </a:xfrm>
          <a:prstGeom prst="rect">
            <a:avLst/>
          </a:prstGeom>
          <a:noFill/>
          <a:ln>
            <a:noFill/>
          </a:ln>
        </p:spPr>
        <p:txBody>
          <a:bodyPr anchorCtr="0" anchor="t" bIns="91425" lIns="91425" rIns="91425" wrap="square" tIns="91425">
            <a:noAutofit/>
          </a:bodyPr>
          <a:lstStyle/>
          <a:p>
            <a:pPr lvl="0">
              <a:spcBef>
                <a:spcPts val="0"/>
              </a:spcBef>
              <a:buNone/>
            </a:pPr>
            <a:r>
              <a:rPr b="1" lang="en-US" sz="1800">
                <a:solidFill>
                  <a:srgbClr val="980000"/>
                </a:solidFill>
              </a:rPr>
              <a:t>+					= 1</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838200" y="365125"/>
            <a:ext cx="10515600" cy="1325700"/>
          </a:xfrm>
          <a:prstGeom prst="rect">
            <a:avLst/>
          </a:prstGeom>
        </p:spPr>
        <p:txBody>
          <a:bodyPr anchorCtr="0" anchor="ctr" bIns="121900" lIns="121900" rIns="121900" wrap="square" tIns="121900">
            <a:noAutofit/>
          </a:bodyPr>
          <a:lstStyle/>
          <a:p>
            <a:pPr lvl="0">
              <a:spcBef>
                <a:spcPts val="0"/>
              </a:spcBef>
              <a:buNone/>
            </a:pPr>
            <a:r>
              <a:rPr lang="en-US"/>
              <a:t>Use EM algorithm for training</a:t>
            </a:r>
          </a:p>
        </p:txBody>
      </p:sp>
      <p:sp>
        <p:nvSpPr>
          <p:cNvPr id="199" name="Shape 199"/>
          <p:cNvSpPr txBox="1"/>
          <p:nvPr>
            <p:ph idx="1" type="body"/>
          </p:nvPr>
        </p:nvSpPr>
        <p:spPr>
          <a:xfrm>
            <a:off x="838200" y="1607100"/>
            <a:ext cx="10515600" cy="4869000"/>
          </a:xfrm>
          <a:prstGeom prst="rect">
            <a:avLst/>
          </a:prstGeom>
        </p:spPr>
        <p:txBody>
          <a:bodyPr anchorCtr="0" anchor="t" bIns="121900" lIns="121900" rIns="121900" wrap="square" tIns="121900">
            <a:noAutofit/>
          </a:bodyPr>
          <a:lstStyle/>
          <a:p>
            <a:pPr indent="0" lvl="0" marL="0" rtl="0">
              <a:lnSpc>
                <a:spcPct val="100000"/>
              </a:lnSpc>
              <a:spcBef>
                <a:spcPts val="0"/>
              </a:spcBef>
              <a:spcAft>
                <a:spcPts val="0"/>
              </a:spcAft>
              <a:buClr>
                <a:srgbClr val="000000"/>
              </a:buClr>
              <a:buFont typeface="Arial"/>
              <a:buNone/>
            </a:pPr>
            <a:r>
              <a:rPr b="1" lang="en-US" sz="2000"/>
              <a:t>Step 1:  set initial values</a:t>
            </a:r>
          </a:p>
          <a:p>
            <a:pPr indent="0" lvl="0" marL="0" rtl="0">
              <a:lnSpc>
                <a:spcPct val="100000"/>
              </a:lnSpc>
              <a:spcBef>
                <a:spcPts val="0"/>
              </a:spcBef>
              <a:spcAft>
                <a:spcPts val="0"/>
              </a:spcAft>
              <a:buClr>
                <a:srgbClr val="000000"/>
              </a:buClr>
              <a:buFont typeface="Arial"/>
              <a:buNone/>
            </a:pPr>
            <a:r>
              <a:rPr i="1" lang="en-US" sz="2000">
                <a:solidFill>
                  <a:srgbClr val="00B050"/>
                </a:solidFill>
                <a:latin typeface="Roboto Mono"/>
                <a:ea typeface="Roboto Mono"/>
                <a:cs typeface="Roboto Mono"/>
                <a:sym typeface="Roboto Mono"/>
              </a:rPr>
              <a:t># set initial values for cluster weights</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c=np.repeat(1.0/k,k)</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a:t>
            </a:r>
          </a:p>
          <a:p>
            <a:pPr indent="0" lvl="0" marL="0" rtl="0">
              <a:lnSpc>
                <a:spcPct val="100000"/>
              </a:lnSpc>
              <a:spcBef>
                <a:spcPts val="0"/>
              </a:spcBef>
              <a:spcAft>
                <a:spcPts val="0"/>
              </a:spcAft>
              <a:buClr>
                <a:srgbClr val="000000"/>
              </a:buClr>
              <a:buFont typeface="Arial"/>
              <a:buNone/>
            </a:pPr>
            <a:r>
              <a:rPr i="1" lang="en-US" sz="2000">
                <a:solidFill>
                  <a:srgbClr val="00B050"/>
                </a:solidFill>
                <a:latin typeface="Roboto Mono"/>
                <a:ea typeface="Roboto Mono"/>
                <a:cs typeface="Roboto Mono"/>
                <a:sym typeface="Roboto Mono"/>
              </a:rPr>
              <a:t># randomly assign parameters for each cluster</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THETA=[]</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for i in range(k):</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randoms=np.random.random(n*len(h))</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theta_matrix=randoms.reshape(n,len(h)) </a:t>
            </a:r>
            <a:r>
              <a:rPr i="1" lang="en-US" sz="2000">
                <a:solidFill>
                  <a:srgbClr val="00B050"/>
                </a:solidFill>
                <a:latin typeface="Roboto Mono"/>
                <a:ea typeface="Roboto Mono"/>
                <a:cs typeface="Roboto Mono"/>
                <a:sym typeface="Roboto Mono"/>
              </a:rPr>
              <a:t># theta_matrix: THETA[K] nxh matrix</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theta_matrix=theta_matrix/theta_matrix.sum(axis=1).reshape(n,1)</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a:t>
            </a:r>
            <a:r>
              <a:rPr i="1" lang="en-US" sz="2000">
                <a:solidFill>
                  <a:srgbClr val="00B050"/>
                </a:solidFill>
                <a:latin typeface="Roboto Mono"/>
                <a:ea typeface="Roboto Mono"/>
                <a:cs typeface="Roboto Mono"/>
                <a:sym typeface="Roboto Mono"/>
              </a:rPr>
              <a:t># for each item the sum of h should be 1</a:t>
            </a:r>
          </a:p>
          <a:p>
            <a:pPr indent="0" lvl="0" marL="0" rtl="0">
              <a:lnSpc>
                <a:spcPct val="100000"/>
              </a:lnSpc>
              <a:spcBef>
                <a:spcPts val="0"/>
              </a:spcBef>
              <a:spcAft>
                <a:spcPts val="0"/>
              </a:spcAft>
              <a:buNone/>
            </a:pPr>
            <a:r>
              <a:rPr lang="en-US" sz="2000">
                <a:latin typeface="Roboto Mono"/>
                <a:ea typeface="Roboto Mono"/>
                <a:cs typeface="Roboto Mono"/>
                <a:sym typeface="Roboto Mono"/>
              </a:rPr>
              <a:t>        THETA.append(theta_matrix)</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838200" y="-13175"/>
            <a:ext cx="10515600" cy="1325700"/>
          </a:xfrm>
          <a:prstGeom prst="rect">
            <a:avLst/>
          </a:prstGeom>
        </p:spPr>
        <p:txBody>
          <a:bodyPr anchorCtr="0" anchor="ctr" bIns="121900" lIns="121900" rIns="121900" wrap="square" tIns="121900">
            <a:noAutofit/>
          </a:bodyPr>
          <a:lstStyle/>
          <a:p>
            <a:pPr lvl="0">
              <a:spcBef>
                <a:spcPts val="0"/>
              </a:spcBef>
              <a:buNone/>
            </a:pPr>
            <a:r>
              <a:rPr lang="en-US"/>
              <a:t>Two Data Sets - </a:t>
            </a:r>
            <a:r>
              <a:rPr lang="en-US"/>
              <a:t>Implicit and Explicit Voting</a:t>
            </a:r>
          </a:p>
        </p:txBody>
      </p:sp>
      <p:sp>
        <p:nvSpPr>
          <p:cNvPr id="72" name="Shape 72"/>
          <p:cNvSpPr txBox="1"/>
          <p:nvPr>
            <p:ph idx="1" type="body"/>
          </p:nvPr>
        </p:nvSpPr>
        <p:spPr>
          <a:xfrm>
            <a:off x="838200" y="808800"/>
            <a:ext cx="4176900" cy="4351200"/>
          </a:xfrm>
          <a:prstGeom prst="rect">
            <a:avLst/>
          </a:prstGeom>
        </p:spPr>
        <p:txBody>
          <a:bodyPr anchorCtr="0" anchor="t" bIns="121900" lIns="121900" rIns="121900" wrap="square" tIns="121900">
            <a:noAutofit/>
          </a:bodyPr>
          <a:lstStyle/>
          <a:p>
            <a:pPr indent="-406400" lvl="0" marL="457200" rtl="0">
              <a:spcBef>
                <a:spcPts val="0"/>
              </a:spcBef>
              <a:buSzPts val="2800"/>
              <a:buChar char="•"/>
            </a:pPr>
            <a:r>
              <a:rPr lang="en-US"/>
              <a:t>Data Set 1: Anonymous Microsoft Web Data</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
        <p:nvSpPr>
          <p:cNvPr id="73" name="Shape 73"/>
          <p:cNvSpPr txBox="1"/>
          <p:nvPr/>
        </p:nvSpPr>
        <p:spPr>
          <a:xfrm>
            <a:off x="7199700" y="808800"/>
            <a:ext cx="4154100" cy="4456200"/>
          </a:xfrm>
          <a:prstGeom prst="rect">
            <a:avLst/>
          </a:prstGeom>
          <a:noFill/>
          <a:ln>
            <a:noFill/>
          </a:ln>
        </p:spPr>
        <p:txBody>
          <a:bodyPr anchorCtr="0" anchor="t" bIns="91425" lIns="91425" rIns="91425" wrap="square" tIns="91425">
            <a:noAutofit/>
          </a:bodyPr>
          <a:lstStyle/>
          <a:p>
            <a:pPr indent="-406400" lvl="0" marL="457200" rtl="0">
              <a:lnSpc>
                <a:spcPct val="90000"/>
              </a:lnSpc>
              <a:spcBef>
                <a:spcPts val="1000"/>
              </a:spcBef>
              <a:spcAft>
                <a:spcPts val="2100"/>
              </a:spcAft>
              <a:buClr>
                <a:schemeClr val="dk1"/>
              </a:buClr>
              <a:buSzPts val="2800"/>
              <a:buChar char="•"/>
            </a:pPr>
            <a:r>
              <a:rPr lang="en-US" sz="2800">
                <a:solidFill>
                  <a:schemeClr val="dk1"/>
                </a:solidFill>
                <a:latin typeface="Calibri"/>
                <a:ea typeface="Calibri"/>
                <a:cs typeface="Calibri"/>
                <a:sym typeface="Calibri"/>
              </a:rPr>
              <a:t>Data Set 2: Movies Grading Data</a:t>
            </a:r>
          </a:p>
        </p:txBody>
      </p:sp>
      <p:pic>
        <p:nvPicPr>
          <p:cNvPr id="74" name="Shape 74"/>
          <p:cNvPicPr preferRelativeResize="0"/>
          <p:nvPr/>
        </p:nvPicPr>
        <p:blipFill>
          <a:blip r:embed="rId3">
            <a:alphaModFix/>
          </a:blip>
          <a:stretch>
            <a:fillRect/>
          </a:stretch>
        </p:blipFill>
        <p:spPr>
          <a:xfrm>
            <a:off x="918050" y="1933850"/>
            <a:ext cx="4017200" cy="4863725"/>
          </a:xfrm>
          <a:prstGeom prst="rect">
            <a:avLst/>
          </a:prstGeom>
          <a:noFill/>
          <a:ln>
            <a:noFill/>
          </a:ln>
        </p:spPr>
      </p:pic>
      <p:pic>
        <p:nvPicPr>
          <p:cNvPr id="75" name="Shape 75"/>
          <p:cNvPicPr preferRelativeResize="0"/>
          <p:nvPr/>
        </p:nvPicPr>
        <p:blipFill>
          <a:blip r:embed="rId4">
            <a:alphaModFix/>
          </a:blip>
          <a:stretch>
            <a:fillRect/>
          </a:stretch>
        </p:blipFill>
        <p:spPr>
          <a:xfrm>
            <a:off x="7199700" y="1933850"/>
            <a:ext cx="4017200" cy="48670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838200" y="60325"/>
            <a:ext cx="10515600" cy="1325700"/>
          </a:xfrm>
          <a:prstGeom prst="rect">
            <a:avLst/>
          </a:prstGeom>
        </p:spPr>
        <p:txBody>
          <a:bodyPr anchorCtr="0" anchor="ctr" bIns="121900" lIns="121900" rIns="121900" wrap="square" tIns="121900">
            <a:noAutofit/>
          </a:bodyPr>
          <a:lstStyle/>
          <a:p>
            <a:pPr lvl="0">
              <a:spcBef>
                <a:spcPts val="0"/>
              </a:spcBef>
              <a:buNone/>
            </a:pPr>
            <a:r>
              <a:rPr lang="en-US"/>
              <a:t>Use EM algorithm for training</a:t>
            </a:r>
          </a:p>
        </p:txBody>
      </p:sp>
      <p:sp>
        <p:nvSpPr>
          <p:cNvPr id="205" name="Shape 205"/>
          <p:cNvSpPr txBox="1"/>
          <p:nvPr>
            <p:ph idx="1" type="body"/>
          </p:nvPr>
        </p:nvSpPr>
        <p:spPr>
          <a:xfrm>
            <a:off x="838200" y="1113825"/>
            <a:ext cx="10515600" cy="5063100"/>
          </a:xfrm>
          <a:prstGeom prst="rect">
            <a:avLst/>
          </a:prstGeom>
        </p:spPr>
        <p:txBody>
          <a:bodyPr anchorCtr="0" anchor="t" bIns="121900" lIns="121900" rIns="121900" wrap="square" tIns="121900">
            <a:noAutofit/>
          </a:bodyPr>
          <a:lstStyle/>
          <a:p>
            <a:pPr indent="0" lvl="0" marL="0" rtl="0">
              <a:lnSpc>
                <a:spcPct val="100000"/>
              </a:lnSpc>
              <a:spcBef>
                <a:spcPts val="0"/>
              </a:spcBef>
              <a:spcAft>
                <a:spcPts val="0"/>
              </a:spcAft>
              <a:buClr>
                <a:srgbClr val="000000"/>
              </a:buClr>
              <a:buFont typeface="Arial"/>
              <a:buNone/>
            </a:pPr>
            <a:r>
              <a:rPr b="1" lang="en-US" sz="2000"/>
              <a:t>Step 2:  E-step</a:t>
            </a:r>
          </a:p>
          <a:p>
            <a:pPr indent="0" lvl="0" marL="0" rtl="0">
              <a:lnSpc>
                <a:spcPct val="100000"/>
              </a:lnSpc>
              <a:spcBef>
                <a:spcPts val="0"/>
              </a:spcBef>
              <a:spcAft>
                <a:spcPts val="0"/>
              </a:spcAft>
              <a:buClr>
                <a:srgbClr val="000000"/>
              </a:buClr>
              <a:buFont typeface="Arial"/>
              <a:buNone/>
            </a:pPr>
            <a:r>
              <a:rPr lang="en-US" sz="2000">
                <a:solidFill>
                  <a:srgbClr val="00B050"/>
                </a:solidFill>
                <a:latin typeface="Roboto Mono"/>
                <a:ea typeface="Roboto Mono"/>
                <a:cs typeface="Roboto Mono"/>
                <a:sym typeface="Roboto Mono"/>
              </a:rPr>
              <a:t># recompute  assignment matrix</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for i in range(k):</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A[:,i]=likelihood(X,i,THETA)*c[i]</a:t>
            </a:r>
          </a:p>
          <a:p>
            <a:pPr indent="0" lvl="0" marL="0" rtl="0">
              <a:lnSpc>
                <a:spcPct val="100000"/>
              </a:lnSpc>
              <a:spcBef>
                <a:spcPts val="0"/>
              </a:spcBef>
              <a:spcAft>
                <a:spcPts val="0"/>
              </a:spcAft>
              <a:buClr>
                <a:srgbClr val="000000"/>
              </a:buClr>
              <a:buFont typeface="Arial"/>
              <a:buNone/>
            </a:pPr>
            <a:r>
              <a:t/>
            </a:r>
            <a:endParaRPr sz="2000">
              <a:latin typeface="Roboto Mono"/>
              <a:ea typeface="Roboto Mono"/>
              <a:cs typeface="Roboto Mono"/>
              <a:sym typeface="Roboto Mono"/>
            </a:endParaRP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A=A/A.sum(axis=1).reshape(m,1)</a:t>
            </a:r>
          </a:p>
          <a:p>
            <a:pPr indent="0" lvl="0" marL="0" rtl="0">
              <a:lnSpc>
                <a:spcPct val="100000"/>
              </a:lnSpc>
              <a:spcBef>
                <a:spcPts val="0"/>
              </a:spcBef>
              <a:spcAft>
                <a:spcPts val="0"/>
              </a:spcAft>
              <a:buClr>
                <a:srgbClr val="000000"/>
              </a:buClr>
              <a:buFont typeface="Arial"/>
              <a:buNone/>
            </a:pPr>
            <a:r>
              <a:t/>
            </a:r>
            <a:endParaRPr b="1" sz="2000"/>
          </a:p>
          <a:p>
            <a:pPr indent="0" lvl="0" marL="0" rtl="0">
              <a:lnSpc>
                <a:spcPct val="100000"/>
              </a:lnSpc>
              <a:spcBef>
                <a:spcPts val="0"/>
              </a:spcBef>
              <a:spcAft>
                <a:spcPts val="0"/>
              </a:spcAft>
              <a:buClr>
                <a:srgbClr val="000000"/>
              </a:buClr>
              <a:buFont typeface="Arial"/>
              <a:buNone/>
            </a:pPr>
            <a:r>
              <a:rPr b="1" lang="en-US" sz="2000"/>
              <a:t>Step 3: M-step</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c=A.sum(axis=0)/m  </a:t>
            </a:r>
            <a:r>
              <a:rPr i="1" lang="en-US" sz="2000">
                <a:solidFill>
                  <a:srgbClr val="00B050"/>
                </a:solidFill>
                <a:latin typeface="Roboto Mono"/>
                <a:ea typeface="Roboto Mono"/>
                <a:cs typeface="Roboto Mono"/>
                <a:sym typeface="Roboto Mono"/>
              </a:rPr>
              <a:t># recompute weights for cluster</a:t>
            </a:r>
            <a:r>
              <a:rPr lang="en-US" sz="2000">
                <a:latin typeface="Roboto Mono"/>
                <a:ea typeface="Roboto Mono"/>
                <a:cs typeface="Roboto Mono"/>
                <a:sym typeface="Roboto Mono"/>
              </a:rPr>
              <a:t>     </a:t>
            </a:r>
          </a:p>
          <a:p>
            <a:pPr indent="0" lvl="0" marL="0" rtl="0">
              <a:lnSpc>
                <a:spcPct val="100000"/>
              </a:lnSpc>
              <a:spcBef>
                <a:spcPts val="0"/>
              </a:spcBef>
              <a:spcAft>
                <a:spcPts val="0"/>
              </a:spcAft>
              <a:buClr>
                <a:srgbClr val="000000"/>
              </a:buClr>
              <a:buFont typeface="Arial"/>
              <a:buNone/>
            </a:pPr>
            <a:r>
              <a:rPr i="1" lang="en-US" sz="2000">
                <a:solidFill>
                  <a:srgbClr val="00B050"/>
                </a:solidFill>
                <a:latin typeface="Roboto Mono"/>
                <a:ea typeface="Roboto Mono"/>
                <a:cs typeface="Roboto Mono"/>
                <a:sym typeface="Roboto Mono"/>
              </a:rPr>
              <a:t># reassign parameters for each cluster</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for i in range(k):</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A_selected=A[:,i]    </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v1=(X==0).T.dot(A_selected)/A_selected.sum(axis=0)</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v2=(X==1).T.dot(A_selected)/A_selected.sum(axis=0)</a:t>
            </a:r>
          </a:p>
          <a:p>
            <a:pPr indent="0" lvl="0" marL="0" rtl="0">
              <a:lnSpc>
                <a:spcPct val="100000"/>
              </a:lnSpc>
              <a:spcBef>
                <a:spcPts val="0"/>
              </a:spcBef>
              <a:spcAft>
                <a:spcPts val="0"/>
              </a:spcAft>
              <a:buClr>
                <a:srgbClr val="000000"/>
              </a:buClr>
              <a:buFont typeface="Arial"/>
              <a:buNone/>
            </a:pPr>
            <a:r>
              <a:rPr lang="en-US" sz="2000">
                <a:latin typeface="Roboto Mono"/>
                <a:ea typeface="Roboto Mono"/>
                <a:cs typeface="Roboto Mono"/>
                <a:sym typeface="Roboto Mono"/>
              </a:rPr>
              <a:t>            THETA[i][:,0]=v1</a:t>
            </a:r>
          </a:p>
          <a:p>
            <a:pPr indent="0" lvl="0" marL="0" rtl="0">
              <a:lnSpc>
                <a:spcPct val="100000"/>
              </a:lnSpc>
              <a:spcBef>
                <a:spcPts val="0"/>
              </a:spcBef>
              <a:spcAft>
                <a:spcPts val="0"/>
              </a:spcAft>
              <a:buNone/>
            </a:pPr>
            <a:r>
              <a:rPr lang="en-US" sz="2000">
                <a:latin typeface="Roboto Mono"/>
                <a:ea typeface="Roboto Mono"/>
                <a:cs typeface="Roboto Mono"/>
                <a:sym typeface="Roboto Mono"/>
              </a:rPr>
              <a:t>            THETA[i][:,1]=v2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838200" y="-15875"/>
            <a:ext cx="10515600" cy="1325700"/>
          </a:xfrm>
          <a:prstGeom prst="rect">
            <a:avLst/>
          </a:prstGeom>
        </p:spPr>
        <p:txBody>
          <a:bodyPr anchorCtr="0" anchor="ctr" bIns="121900" lIns="121900" rIns="121900" wrap="square" tIns="121900">
            <a:noAutofit/>
          </a:bodyPr>
          <a:lstStyle/>
          <a:p>
            <a:pPr lvl="0">
              <a:spcBef>
                <a:spcPts val="0"/>
              </a:spcBef>
              <a:buNone/>
            </a:pPr>
            <a:r>
              <a:rPr lang="en-US"/>
              <a:t>Use EM algorithm for training</a:t>
            </a:r>
          </a:p>
        </p:txBody>
      </p:sp>
      <p:sp>
        <p:nvSpPr>
          <p:cNvPr id="211" name="Shape 211"/>
          <p:cNvSpPr txBox="1"/>
          <p:nvPr>
            <p:ph idx="1" type="body"/>
          </p:nvPr>
        </p:nvSpPr>
        <p:spPr>
          <a:xfrm>
            <a:off x="838200" y="1161575"/>
            <a:ext cx="10515600" cy="5015100"/>
          </a:xfrm>
          <a:prstGeom prst="rect">
            <a:avLst/>
          </a:prstGeom>
        </p:spPr>
        <p:txBody>
          <a:bodyPr anchorCtr="0" anchor="t" bIns="121900" lIns="121900" rIns="121900" wrap="square" tIns="121900">
            <a:noAutofit/>
          </a:bodyPr>
          <a:lstStyle/>
          <a:p>
            <a:pPr indent="0" lvl="0" marL="0" rtl="0">
              <a:lnSpc>
                <a:spcPct val="100000"/>
              </a:lnSpc>
              <a:spcBef>
                <a:spcPts val="0"/>
              </a:spcBef>
              <a:spcAft>
                <a:spcPts val="0"/>
              </a:spcAft>
              <a:buClr>
                <a:srgbClr val="000000"/>
              </a:buClr>
              <a:buFont typeface="Arial"/>
              <a:buNone/>
            </a:pPr>
            <a:r>
              <a:rPr lang="en-US" sz="1600">
                <a:solidFill>
                  <a:schemeClr val="accent2"/>
                </a:solidFill>
                <a:latin typeface="Roboto Mono"/>
                <a:ea typeface="Roboto Mono"/>
                <a:cs typeface="Roboto Mono"/>
                <a:sym typeface="Roboto Mono"/>
              </a:rPr>
              <a:t>def</a:t>
            </a:r>
            <a:r>
              <a:rPr lang="en-US" sz="1600">
                <a:latin typeface="Roboto Mono"/>
                <a:ea typeface="Roboto Mono"/>
                <a:cs typeface="Roboto Mono"/>
                <a:sym typeface="Roboto Mono"/>
              </a:rPr>
              <a:t> </a:t>
            </a:r>
            <a:r>
              <a:rPr lang="en-US" sz="1600">
                <a:solidFill>
                  <a:srgbClr val="FF0000"/>
                </a:solidFill>
                <a:latin typeface="Roboto Mono"/>
                <a:ea typeface="Roboto Mono"/>
                <a:cs typeface="Roboto Mono"/>
                <a:sym typeface="Roboto Mono"/>
              </a:rPr>
              <a:t>likelihood</a:t>
            </a:r>
            <a:r>
              <a:rPr lang="en-US" sz="1600">
                <a:solidFill>
                  <a:srgbClr val="FFFFFF"/>
                </a:solidFill>
                <a:latin typeface="Roboto Mono"/>
                <a:ea typeface="Roboto Mono"/>
                <a:cs typeface="Roboto Mono"/>
                <a:sym typeface="Roboto Mono"/>
              </a:rPr>
              <a:t>(X,k</a:t>
            </a:r>
            <a:r>
              <a:rPr lang="en-US" sz="1600">
                <a:latin typeface="Roboto Mono"/>
                <a:ea typeface="Roboto Mono"/>
                <a:cs typeface="Roboto Mono"/>
                <a:sym typeface="Roboto Mono"/>
              </a:rPr>
              <a:t>,THETA):</a:t>
            </a:r>
          </a:p>
          <a:p>
            <a:pPr indent="0" lvl="0" marL="0" rtl="0">
              <a:lnSpc>
                <a:spcPct val="100000"/>
              </a:lnSpc>
              <a:spcBef>
                <a:spcPts val="0"/>
              </a:spcBef>
              <a:spcAft>
                <a:spcPts val="0"/>
              </a:spcAft>
              <a:buClr>
                <a:srgbClr val="000000"/>
              </a:buClr>
              <a:buFont typeface="Arial"/>
              <a:buNone/>
            </a:pPr>
            <a:r>
              <a:rPr lang="en-US" sz="1600">
                <a:latin typeface="Roboto Mono"/>
                <a:ea typeface="Roboto Mono"/>
                <a:cs typeface="Roboto Mono"/>
                <a:sym typeface="Roboto Mono"/>
              </a:rPr>
              <a:t>        </a:t>
            </a:r>
            <a:r>
              <a:rPr lang="en-US" sz="1600">
                <a:solidFill>
                  <a:srgbClr val="00B050"/>
                </a:solidFill>
                <a:latin typeface="Roboto Mono"/>
                <a:ea typeface="Roboto Mono"/>
                <a:cs typeface="Roboto Mono"/>
                <a:sym typeface="Roboto Mono"/>
              </a:rPr>
              <a:t>""“</a:t>
            </a:r>
          </a:p>
          <a:p>
            <a:pPr indent="0" lvl="0" marL="0" rtl="0">
              <a:lnSpc>
                <a:spcPct val="100000"/>
              </a:lnSpc>
              <a:spcBef>
                <a:spcPts val="0"/>
              </a:spcBef>
              <a:spcAft>
                <a:spcPts val="0"/>
              </a:spcAft>
              <a:buClr>
                <a:srgbClr val="000000"/>
              </a:buClr>
              <a:buFont typeface="Arial"/>
              <a:buNone/>
            </a:pPr>
            <a:r>
              <a:rPr lang="en-US" sz="1600">
                <a:solidFill>
                  <a:srgbClr val="00B050"/>
                </a:solidFill>
                <a:latin typeface="Roboto Mono"/>
                <a:ea typeface="Roboto Mono"/>
                <a:cs typeface="Roboto Mono"/>
                <a:sym typeface="Roboto Mono"/>
              </a:rPr>
              <a:t>      </a:t>
            </a:r>
            <a:r>
              <a:rPr lang="en-US" sz="1600">
                <a:latin typeface="Roboto Mono"/>
                <a:ea typeface="Roboto Mono"/>
                <a:cs typeface="Roboto Mono"/>
                <a:sym typeface="Roboto Mono"/>
              </a:rPr>
              <a:t>  </a:t>
            </a:r>
            <a:r>
              <a:rPr lang="en-US" sz="1600">
                <a:solidFill>
                  <a:srgbClr val="00B050"/>
                </a:solidFill>
                <a:latin typeface="Roboto Mono"/>
                <a:ea typeface="Roboto Mono"/>
                <a:cs typeface="Roboto Mono"/>
                <a:sym typeface="Roboto Mono"/>
              </a:rPr>
              <a:t>This is used to calculate likelihood function P(Xi|thetaK)</a:t>
            </a:r>
          </a:p>
          <a:p>
            <a:pPr indent="0" lvl="0" marL="0" rtl="0">
              <a:lnSpc>
                <a:spcPct val="100000"/>
              </a:lnSpc>
              <a:spcBef>
                <a:spcPts val="0"/>
              </a:spcBef>
              <a:spcAft>
                <a:spcPts val="0"/>
              </a:spcAft>
              <a:buClr>
                <a:srgbClr val="000000"/>
              </a:buClr>
              <a:buFont typeface="Arial"/>
              <a:buNone/>
            </a:pPr>
            <a:r>
              <a:rPr lang="en-US" sz="1600">
                <a:solidFill>
                  <a:srgbClr val="00B050"/>
                </a:solidFill>
                <a:latin typeface="Roboto Mono"/>
                <a:ea typeface="Roboto Mono"/>
                <a:cs typeface="Roboto Mono"/>
                <a:sym typeface="Roboto Mono"/>
              </a:rPr>
              <a:t>        Xi means </a:t>
            </a:r>
            <a:r>
              <a:rPr i="1" lang="en-US" sz="1600">
                <a:solidFill>
                  <a:srgbClr val="00B050"/>
                </a:solidFill>
                <a:latin typeface="Roboto Mono"/>
                <a:ea typeface="Roboto Mono"/>
                <a:cs typeface="Roboto Mono"/>
                <a:sym typeface="Roboto Mono"/>
              </a:rPr>
              <a:t>i</a:t>
            </a:r>
            <a:r>
              <a:rPr lang="en-US" sz="1600">
                <a:solidFill>
                  <a:srgbClr val="00B050"/>
                </a:solidFill>
                <a:latin typeface="Roboto Mono"/>
                <a:ea typeface="Roboto Mono"/>
                <a:cs typeface="Roboto Mono"/>
                <a:sym typeface="Roboto Mono"/>
              </a:rPr>
              <a:t>th user. It is a vector: (Vi1,Vi2,...Vin). It records </a:t>
            </a:r>
            <a:r>
              <a:rPr i="1" lang="en-US" sz="1600">
                <a:solidFill>
                  <a:srgbClr val="00B050"/>
                </a:solidFill>
                <a:latin typeface="Roboto Mono"/>
                <a:ea typeface="Roboto Mono"/>
                <a:cs typeface="Roboto Mono"/>
                <a:sym typeface="Roboto Mono"/>
              </a:rPr>
              <a:t>i</a:t>
            </a:r>
            <a:r>
              <a:rPr lang="en-US" sz="1600">
                <a:solidFill>
                  <a:srgbClr val="00B050"/>
                </a:solidFill>
                <a:latin typeface="Roboto Mono"/>
                <a:ea typeface="Roboto Mono"/>
                <a:cs typeface="Roboto Mono"/>
                <a:sym typeface="Roboto Mono"/>
              </a:rPr>
              <a:t>th user's votes for n items. </a:t>
            </a:r>
          </a:p>
          <a:p>
            <a:pPr indent="0" lvl="0" marL="0" rtl="0">
              <a:lnSpc>
                <a:spcPct val="100000"/>
              </a:lnSpc>
              <a:spcBef>
                <a:spcPts val="0"/>
              </a:spcBef>
              <a:spcAft>
                <a:spcPts val="0"/>
              </a:spcAft>
              <a:buClr>
                <a:srgbClr val="000000"/>
              </a:buClr>
              <a:buFont typeface="Arial"/>
              <a:buNone/>
            </a:pPr>
            <a:r>
              <a:rPr lang="en-US" sz="1600">
                <a:solidFill>
                  <a:srgbClr val="00B050"/>
                </a:solidFill>
                <a:latin typeface="Roboto Mono"/>
                <a:ea typeface="Roboto Mono"/>
                <a:cs typeface="Roboto Mono"/>
                <a:sym typeface="Roboto Mono"/>
              </a:rPr>
              <a:t>        e.g (1,2,5,6,0,2,...1)</a:t>
            </a:r>
          </a:p>
          <a:p>
            <a:pPr indent="0" lvl="0" marL="0" rtl="0">
              <a:lnSpc>
                <a:spcPct val="100000"/>
              </a:lnSpc>
              <a:spcBef>
                <a:spcPts val="0"/>
              </a:spcBef>
              <a:spcAft>
                <a:spcPts val="0"/>
              </a:spcAft>
              <a:buClr>
                <a:srgbClr val="000000"/>
              </a:buClr>
              <a:buFont typeface="Arial"/>
              <a:buNone/>
            </a:pPr>
            <a:r>
              <a:rPr lang="en-US" sz="1600">
                <a:solidFill>
                  <a:srgbClr val="00B050"/>
                </a:solidFill>
                <a:latin typeface="Roboto Mono"/>
                <a:ea typeface="Roboto Mono"/>
                <a:cs typeface="Roboto Mono"/>
                <a:sym typeface="Roboto Mono"/>
              </a:rPr>
              <a:t>        k means kth cluster. The parameters for kth cluster is THETA[k]</a:t>
            </a:r>
          </a:p>
          <a:p>
            <a:pPr indent="0" lvl="0" marL="0" rtl="0">
              <a:lnSpc>
                <a:spcPct val="100000"/>
              </a:lnSpc>
              <a:spcBef>
                <a:spcPts val="0"/>
              </a:spcBef>
              <a:spcAft>
                <a:spcPts val="0"/>
              </a:spcAft>
              <a:buClr>
                <a:srgbClr val="000000"/>
              </a:buClr>
              <a:buFont typeface="Arial"/>
              <a:buNone/>
            </a:pPr>
            <a:r>
              <a:rPr lang="en-US" sz="1600">
                <a:solidFill>
                  <a:srgbClr val="00B050"/>
                </a:solidFill>
                <a:latin typeface="Roboto Mono"/>
                <a:ea typeface="Roboto Mono"/>
                <a:cs typeface="Roboto Mono"/>
                <a:sym typeface="Roboto Mono"/>
              </a:rPr>
              <a:t>        THETA: three dimensional array for all parameters as mentioned above.</a:t>
            </a:r>
          </a:p>
          <a:p>
            <a:pPr indent="0" lvl="0" marL="0" rtl="0">
              <a:lnSpc>
                <a:spcPct val="100000"/>
              </a:lnSpc>
              <a:spcBef>
                <a:spcPts val="0"/>
              </a:spcBef>
              <a:spcAft>
                <a:spcPts val="0"/>
              </a:spcAft>
              <a:buClr>
                <a:srgbClr val="000000"/>
              </a:buClr>
              <a:buFont typeface="Arial"/>
              <a:buNone/>
            </a:pPr>
            <a:r>
              <a:rPr lang="en-US" sz="1600">
                <a:solidFill>
                  <a:srgbClr val="00B050"/>
                </a:solidFill>
                <a:latin typeface="Roboto Mono"/>
                <a:ea typeface="Roboto Mono"/>
                <a:cs typeface="Roboto Mono"/>
                <a:sym typeface="Roboto Mono"/>
              </a:rPr>
              <a:t>        return the likelihood vector for all users within one cluster                                                                                                                                                    </a:t>
            </a:r>
          </a:p>
          <a:p>
            <a:pPr indent="0" lvl="0" marL="0" rtl="0">
              <a:lnSpc>
                <a:spcPct val="100000"/>
              </a:lnSpc>
              <a:spcBef>
                <a:spcPts val="0"/>
              </a:spcBef>
              <a:spcAft>
                <a:spcPts val="0"/>
              </a:spcAft>
              <a:buClr>
                <a:srgbClr val="000000"/>
              </a:buClr>
              <a:buFont typeface="Arial"/>
              <a:buNone/>
            </a:pPr>
            <a:r>
              <a:rPr lang="en-US" sz="1600">
                <a:solidFill>
                  <a:srgbClr val="00B050"/>
                </a:solidFill>
                <a:latin typeface="Roboto Mono"/>
                <a:ea typeface="Roboto Mono"/>
                <a:cs typeface="Roboto Mono"/>
                <a:sym typeface="Roboto Mono"/>
              </a:rPr>
              <a:t>        vector=(user1P,user2P,...)</a:t>
            </a:r>
          </a:p>
          <a:p>
            <a:pPr indent="0" lvl="0" marL="0" rtl="0">
              <a:lnSpc>
                <a:spcPct val="100000"/>
              </a:lnSpc>
              <a:spcBef>
                <a:spcPts val="0"/>
              </a:spcBef>
              <a:spcAft>
                <a:spcPts val="0"/>
              </a:spcAft>
              <a:buClr>
                <a:srgbClr val="000000"/>
              </a:buClr>
              <a:buFont typeface="Arial"/>
              <a:buNone/>
            </a:pPr>
            <a:r>
              <a:rPr lang="en-US" sz="1600">
                <a:solidFill>
                  <a:srgbClr val="00B050"/>
                </a:solidFill>
                <a:latin typeface="Roboto Mono"/>
                <a:ea typeface="Roboto Mono"/>
                <a:cs typeface="Roboto Mono"/>
                <a:sym typeface="Roboto Mono"/>
              </a:rPr>
              <a:t>        """</a:t>
            </a:r>
          </a:p>
          <a:p>
            <a:pPr indent="0" lvl="0" marL="0" rtl="0">
              <a:lnSpc>
                <a:spcPct val="100000"/>
              </a:lnSpc>
              <a:spcBef>
                <a:spcPts val="0"/>
              </a:spcBef>
              <a:spcAft>
                <a:spcPts val="0"/>
              </a:spcAft>
              <a:buClr>
                <a:srgbClr val="000000"/>
              </a:buClr>
              <a:buFont typeface="Arial"/>
              <a:buNone/>
            </a:pPr>
            <a:r>
              <a:rPr lang="en-US" sz="1600">
                <a:latin typeface="Roboto Mono"/>
                <a:ea typeface="Roboto Mono"/>
                <a:cs typeface="Roboto Mono"/>
                <a:sym typeface="Roboto Mono"/>
              </a:rPr>
              <a:t>        theta_k=THETA[k]</a:t>
            </a:r>
          </a:p>
          <a:p>
            <a:pPr indent="0" lvl="0" marL="0" rtl="0">
              <a:lnSpc>
                <a:spcPct val="100000"/>
              </a:lnSpc>
              <a:spcBef>
                <a:spcPts val="0"/>
              </a:spcBef>
              <a:spcAft>
                <a:spcPts val="0"/>
              </a:spcAft>
              <a:buClr>
                <a:srgbClr val="000000"/>
              </a:buClr>
              <a:buFont typeface="Arial"/>
              <a:buNone/>
            </a:pPr>
            <a:r>
              <a:rPr lang="en-US" sz="1600">
                <a:latin typeface="Roboto Mono"/>
                <a:ea typeface="Roboto Mono"/>
                <a:cs typeface="Roboto Mono"/>
                <a:sym typeface="Roboto Mono"/>
              </a:rPr>
              <a:t>        theta_selected=theta_k[np.arange(theta_k.shape[0]),X]</a:t>
            </a:r>
          </a:p>
          <a:p>
            <a:pPr indent="0" lvl="0" marL="0" rtl="0">
              <a:lnSpc>
                <a:spcPct val="100000"/>
              </a:lnSpc>
              <a:spcBef>
                <a:spcPts val="0"/>
              </a:spcBef>
              <a:spcAft>
                <a:spcPts val="0"/>
              </a:spcAft>
              <a:buClr>
                <a:srgbClr val="000000"/>
              </a:buClr>
              <a:buFont typeface="Arial"/>
              <a:buNone/>
            </a:pPr>
            <a:r>
              <a:rPr lang="en-US" sz="1600">
                <a:latin typeface="Roboto Mono"/>
                <a:ea typeface="Roboto Mono"/>
                <a:cs typeface="Roboto Mono"/>
                <a:sym typeface="Roboto Mono"/>
              </a:rPr>
              <a:t>        </a:t>
            </a:r>
            <a:r>
              <a:rPr lang="en-US" sz="1600">
                <a:solidFill>
                  <a:srgbClr val="FF0000"/>
                </a:solidFill>
                <a:latin typeface="Roboto Mono"/>
                <a:ea typeface="Roboto Mono"/>
                <a:cs typeface="Roboto Mono"/>
                <a:sym typeface="Roboto Mono"/>
              </a:rPr>
              <a:t>return</a:t>
            </a:r>
            <a:r>
              <a:rPr lang="en-US" sz="1600">
                <a:latin typeface="Roboto Mono"/>
                <a:ea typeface="Roboto Mono"/>
                <a:cs typeface="Roboto Mono"/>
                <a:sym typeface="Roboto Mono"/>
              </a:rPr>
              <a:t> theta_selected.prod(axis=1)</a:t>
            </a:r>
          </a:p>
          <a:p>
            <a:pPr indent="0" lvl="0" marL="0" rtl="0">
              <a:lnSpc>
                <a:spcPct val="100000"/>
              </a:lnSpc>
              <a:spcBef>
                <a:spcPts val="0"/>
              </a:spcBef>
              <a:spcAft>
                <a:spcPts val="0"/>
              </a:spcAft>
              <a:buClr>
                <a:srgbClr val="000000"/>
              </a:buClr>
              <a:buFont typeface="Arial"/>
              <a:buNone/>
            </a:pPr>
            <a:r>
              <a:rPr i="1" lang="en-US" sz="1600">
                <a:solidFill>
                  <a:srgbClr val="00B050"/>
                </a:solidFill>
                <a:latin typeface="Roboto Mono"/>
                <a:ea typeface="Roboto Mono"/>
                <a:cs typeface="Roboto Mono"/>
                <a:sym typeface="Roboto Mono"/>
              </a:rPr>
              <a:t>#Calculate log_likelihood by </a:t>
            </a:r>
          </a:p>
          <a:p>
            <a:pPr indent="0" lvl="0" marL="0" rtl="0">
              <a:lnSpc>
                <a:spcPct val="100000"/>
              </a:lnSpc>
              <a:spcBef>
                <a:spcPts val="0"/>
              </a:spcBef>
              <a:spcAft>
                <a:spcPts val="0"/>
              </a:spcAft>
              <a:buNone/>
            </a:pPr>
            <a:r>
              <a:rPr lang="en-US" sz="1600">
                <a:latin typeface="Roboto Mono"/>
                <a:ea typeface="Roboto Mono"/>
                <a:cs typeface="Roboto Mono"/>
                <a:sym typeface="Roboto Mono"/>
              </a:rPr>
              <a:t>log_likelihood=np.sum(np.log(A.sum(axis=1)))</a:t>
            </a:r>
          </a:p>
          <a:p>
            <a:pPr indent="0" lvl="0" marL="0" rtl="0">
              <a:lnSpc>
                <a:spcPct val="100000"/>
              </a:lnSpc>
              <a:spcBef>
                <a:spcPts val="0"/>
              </a:spcBef>
              <a:spcAft>
                <a:spcPts val="0"/>
              </a:spcAft>
              <a:buNone/>
            </a:pPr>
            <a:r>
              <a:t/>
            </a:r>
            <a:endParaRPr sz="1600">
              <a:latin typeface="Roboto Mono"/>
              <a:ea typeface="Roboto Mono"/>
              <a:cs typeface="Roboto Mono"/>
              <a:sym typeface="Roboto Mono"/>
            </a:endParaRPr>
          </a:p>
          <a:p>
            <a:pPr indent="-355600" lvl="0" marL="457200" rtl="0">
              <a:lnSpc>
                <a:spcPct val="100000"/>
              </a:lnSpc>
              <a:spcBef>
                <a:spcPts val="0"/>
              </a:spcBef>
              <a:spcAft>
                <a:spcPts val="0"/>
              </a:spcAft>
              <a:buSzPts val="2000"/>
              <a:buChar char="•"/>
            </a:pPr>
            <a:r>
              <a:rPr b="1" lang="en-US" sz="2000"/>
              <a:t>Repeat E step and M step until log likelihood converges. We choose the threshold as 0.0001 </a:t>
            </a:r>
          </a:p>
          <a:p>
            <a:pPr indent="0" lvl="0" marL="0" rtl="0">
              <a:lnSpc>
                <a:spcPct val="100000"/>
              </a:lnSpc>
              <a:spcBef>
                <a:spcPts val="0"/>
              </a:spcBef>
              <a:spcAft>
                <a:spcPts val="0"/>
              </a:spcAft>
              <a:buNone/>
            </a:pPr>
            <a:r>
              <a:t/>
            </a:r>
            <a:endParaRPr sz="16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838200" y="365125"/>
            <a:ext cx="10515600" cy="1325700"/>
          </a:xfrm>
          <a:prstGeom prst="rect">
            <a:avLst/>
          </a:prstGeom>
        </p:spPr>
        <p:txBody>
          <a:bodyPr anchorCtr="0" anchor="ctr" bIns="121900" lIns="121900" rIns="121900" wrap="square" tIns="121900">
            <a:noAutofit/>
          </a:bodyPr>
          <a:lstStyle/>
          <a:p>
            <a:pPr lvl="0">
              <a:spcBef>
                <a:spcPts val="0"/>
              </a:spcBef>
              <a:buNone/>
            </a:pPr>
            <a:r>
              <a:rPr lang="en-US"/>
              <a:t>Prediction</a:t>
            </a:r>
          </a:p>
        </p:txBody>
      </p:sp>
      <p:sp>
        <p:nvSpPr>
          <p:cNvPr id="217" name="Shape 217"/>
          <p:cNvSpPr txBox="1"/>
          <p:nvPr>
            <p:ph idx="1" type="body"/>
          </p:nvPr>
        </p:nvSpPr>
        <p:spPr>
          <a:xfrm>
            <a:off x="838200" y="1400250"/>
            <a:ext cx="10515600" cy="4776600"/>
          </a:xfrm>
          <a:prstGeom prst="rect">
            <a:avLst/>
          </a:prstGeom>
        </p:spPr>
        <p:txBody>
          <a:bodyPr anchorCtr="0" anchor="t" bIns="121900" lIns="121900" rIns="121900" wrap="square" tIns="121900">
            <a:noAutofit/>
          </a:bodyPr>
          <a:lstStyle/>
          <a:p>
            <a:pPr indent="-406400" lvl="0" marL="457200" rtl="0">
              <a:lnSpc>
                <a:spcPct val="100000"/>
              </a:lnSpc>
              <a:spcBef>
                <a:spcPts val="0"/>
              </a:spcBef>
              <a:spcAft>
                <a:spcPts val="0"/>
              </a:spcAft>
              <a:buSzPts val="2800"/>
              <a:buChar char="•"/>
            </a:pPr>
            <a:r>
              <a:rPr lang="en-US"/>
              <a:t>Probability Matrix with rating 1:</a:t>
            </a: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406400" lvl="0" marL="457200" rtl="0">
              <a:lnSpc>
                <a:spcPct val="100000"/>
              </a:lnSpc>
              <a:spcBef>
                <a:spcPts val="0"/>
              </a:spcBef>
              <a:spcAft>
                <a:spcPts val="0"/>
              </a:spcAft>
              <a:buSzPts val="2800"/>
              <a:buChar char="•"/>
            </a:pPr>
            <a:r>
              <a:rPr lang="en-US"/>
              <a:t>How to calculate the probability:</a:t>
            </a:r>
          </a:p>
          <a:p>
            <a:pPr indent="0" lvl="0" marL="0" rtl="0">
              <a:lnSpc>
                <a:spcPct val="100000"/>
              </a:lnSpc>
              <a:spcBef>
                <a:spcPts val="0"/>
              </a:spcBef>
              <a:spcAft>
                <a:spcPts val="0"/>
              </a:spcAft>
              <a:buClr>
                <a:srgbClr val="000000"/>
              </a:buClr>
              <a:buFont typeface="Arial"/>
              <a:buNone/>
            </a:pPr>
            <a:r>
              <a:rPr lang="en-US"/>
              <a:t>P</a:t>
            </a:r>
            <a:r>
              <a:rPr baseline="-25000" lang="en-US"/>
              <a:t>ij</a:t>
            </a:r>
            <a:r>
              <a:rPr baseline="30000" lang="en-US"/>
              <a:t>0</a:t>
            </a:r>
            <a:r>
              <a:rPr lang="en-US"/>
              <a:t> = Σ</a:t>
            </a:r>
            <a:r>
              <a:rPr baseline="-25000" lang="en-US"/>
              <a:t>k</a:t>
            </a:r>
            <a:r>
              <a:rPr lang="en-US"/>
              <a:t>P(user i in cluster k) * P(rating = 0|cluster k)</a:t>
            </a:r>
          </a:p>
        </p:txBody>
      </p:sp>
      <p:graphicFrame>
        <p:nvGraphicFramePr>
          <p:cNvPr id="218" name="Shape 218"/>
          <p:cNvGraphicFramePr/>
          <p:nvPr/>
        </p:nvGraphicFramePr>
        <p:xfrm>
          <a:off x="952500" y="2095500"/>
          <a:ext cx="3000000" cy="3000000"/>
        </p:xfrm>
        <a:graphic>
          <a:graphicData uri="http://schemas.openxmlformats.org/drawingml/2006/table">
            <a:tbl>
              <a:tblPr>
                <a:noFill/>
                <a:tableStyleId>{DFEF443D-DF26-4CDC-AF36-FEC88E48360A}</a:tableStyleId>
              </a:tblPr>
              <a:tblGrid>
                <a:gridCol w="2057400"/>
                <a:gridCol w="2057400"/>
                <a:gridCol w="2057400"/>
                <a:gridCol w="2057400"/>
                <a:gridCol w="2057400"/>
              </a:tblGrid>
              <a:tr h="381000">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Item 0</a:t>
                      </a: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Item 1</a:t>
                      </a: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a:t>
                      </a: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Item n</a:t>
                      </a:r>
                    </a:p>
                  </a:txBody>
                  <a:tcPr marT="91425" marB="91425" marR="91425" marL="91425">
                    <a:solidFill>
                      <a:srgbClr val="CCCCCC"/>
                    </a:solidFill>
                  </a:tcPr>
                </a:tc>
              </a:tr>
              <a:tr h="381000">
                <a:tc>
                  <a:txBody>
                    <a:bodyPr>
                      <a:noAutofit/>
                    </a:bodyPr>
                    <a:lstStyle/>
                    <a:p>
                      <a:pPr lvl="0">
                        <a:spcBef>
                          <a:spcPts val="0"/>
                        </a:spcBef>
                        <a:buNone/>
                      </a:pPr>
                      <a:r>
                        <a:rPr b="1" lang="en-US" sz="1800">
                          <a:latin typeface="Calibri"/>
                          <a:ea typeface="Calibri"/>
                          <a:cs typeface="Calibri"/>
                          <a:sym typeface="Calibri"/>
                        </a:rPr>
                        <a:t>User 1</a:t>
                      </a: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0.7</a:t>
                      </a: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0.3</a:t>
                      </a:r>
                    </a:p>
                  </a:txBody>
                  <a:tcPr marT="91425" marB="91425" marR="91425" marL="91425">
                    <a:solidFill>
                      <a:srgbClr val="CCCCCC"/>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0.6</a:t>
                      </a:r>
                    </a:p>
                  </a:txBody>
                  <a:tcPr marT="91425" marB="91425" marR="91425" marL="91425">
                    <a:solidFill>
                      <a:srgbClr val="CCCCCC"/>
                    </a:solidFill>
                  </a:tcPr>
                </a:tc>
              </a:tr>
              <a:tr h="381000">
                <a:tc>
                  <a:txBody>
                    <a:bodyPr>
                      <a:noAutofit/>
                    </a:bodyPr>
                    <a:lstStyle/>
                    <a:p>
                      <a:pPr lvl="0">
                        <a:spcBef>
                          <a:spcPts val="0"/>
                        </a:spcBef>
                        <a:buNone/>
                      </a:pPr>
                      <a:r>
                        <a:rPr b="1" lang="en-US" sz="1800">
                          <a:latin typeface="Calibri"/>
                          <a:ea typeface="Calibri"/>
                          <a:cs typeface="Calibri"/>
                          <a:sym typeface="Calibri"/>
                        </a:rPr>
                        <a:t>User 2</a:t>
                      </a: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0.4</a:t>
                      </a: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0.6</a:t>
                      </a:r>
                    </a:p>
                  </a:txBody>
                  <a:tcPr marT="91425" marB="91425" marR="91425" marL="91425">
                    <a:solidFill>
                      <a:srgbClr val="CCCCCC"/>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0.9</a:t>
                      </a:r>
                    </a:p>
                  </a:txBody>
                  <a:tcPr marT="91425" marB="91425" marR="91425" marL="91425">
                    <a:solidFill>
                      <a:srgbClr val="CCCCCC"/>
                    </a:solidFill>
                  </a:tcPr>
                </a:tc>
              </a:tr>
              <a:tr h="381000">
                <a:tc>
                  <a:txBody>
                    <a:bodyPr>
                      <a:noAutofit/>
                    </a:bodyPr>
                    <a:lstStyle/>
                    <a:p>
                      <a:pPr lvl="0">
                        <a:spcBef>
                          <a:spcPts val="0"/>
                        </a:spcBef>
                        <a:buNone/>
                      </a:pPr>
                      <a:r>
                        <a:rPr b="1" lang="en-US" sz="1800">
                          <a:latin typeface="Calibri"/>
                          <a:ea typeface="Calibri"/>
                          <a:cs typeface="Calibri"/>
                          <a:sym typeface="Calibri"/>
                        </a:rPr>
                        <a:t>...</a:t>
                      </a:r>
                    </a:p>
                  </a:txBody>
                  <a:tcPr marT="91425" marB="91425" marR="91425" marL="91425">
                    <a:solidFill>
                      <a:srgbClr val="CCCCCC"/>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r>
              <a:tr h="381000">
                <a:tc>
                  <a:txBody>
                    <a:bodyPr>
                      <a:noAutofit/>
                    </a:bodyPr>
                    <a:lstStyle/>
                    <a:p>
                      <a:pPr lvl="0">
                        <a:spcBef>
                          <a:spcPts val="0"/>
                        </a:spcBef>
                        <a:buNone/>
                      </a:pPr>
                      <a:r>
                        <a:rPr b="1" lang="en-US" sz="1800">
                          <a:latin typeface="Calibri"/>
                          <a:ea typeface="Calibri"/>
                          <a:cs typeface="Calibri"/>
                          <a:sym typeface="Calibri"/>
                        </a:rPr>
                        <a:t>User m</a:t>
                      </a: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0.2</a:t>
                      </a: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0.1</a:t>
                      </a:r>
                    </a:p>
                  </a:txBody>
                  <a:tcPr marT="91425" marB="91425" marR="91425" marL="91425">
                    <a:solidFill>
                      <a:srgbClr val="CCCCCC"/>
                    </a:solidFill>
                  </a:tcPr>
                </a:tc>
                <a:tc>
                  <a:txBody>
                    <a:bodyPr>
                      <a:noAutofit/>
                    </a:bodyPr>
                    <a:lstStyle/>
                    <a:p>
                      <a:pPr lv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a:spcBef>
                          <a:spcPts val="0"/>
                        </a:spcBef>
                        <a:buNone/>
                      </a:pPr>
                      <a:r>
                        <a:rPr b="1" lang="en-US" sz="1800">
                          <a:latin typeface="Calibri"/>
                          <a:ea typeface="Calibri"/>
                          <a:cs typeface="Calibri"/>
                          <a:sym typeface="Calibri"/>
                        </a:rPr>
                        <a:t>0.7</a:t>
                      </a:r>
                    </a:p>
                  </a:txBody>
                  <a:tcPr marT="91425" marB="91425" marR="91425" marL="91425">
                    <a:solidFill>
                      <a:srgbClr val="CCCCCC"/>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838200" y="365125"/>
            <a:ext cx="10515600" cy="1325700"/>
          </a:xfrm>
          <a:prstGeom prst="rect">
            <a:avLst/>
          </a:prstGeom>
        </p:spPr>
        <p:txBody>
          <a:bodyPr anchorCtr="0" anchor="ctr" bIns="121900" lIns="121900" rIns="121900" wrap="square" tIns="121900">
            <a:noAutofit/>
          </a:bodyPr>
          <a:lstStyle/>
          <a:p>
            <a:pPr lvl="0">
              <a:spcBef>
                <a:spcPts val="0"/>
              </a:spcBef>
              <a:buNone/>
            </a:pPr>
            <a:r>
              <a:rPr lang="en-US"/>
              <a:t>Prediction</a:t>
            </a:r>
          </a:p>
        </p:txBody>
      </p:sp>
      <p:sp>
        <p:nvSpPr>
          <p:cNvPr id="224" name="Shape 224"/>
          <p:cNvSpPr txBox="1"/>
          <p:nvPr>
            <p:ph idx="1" type="body"/>
          </p:nvPr>
        </p:nvSpPr>
        <p:spPr>
          <a:xfrm>
            <a:off x="838200" y="1825625"/>
            <a:ext cx="10515600" cy="4351200"/>
          </a:xfrm>
          <a:prstGeom prst="rect">
            <a:avLst/>
          </a:prstGeom>
        </p:spPr>
        <p:txBody>
          <a:bodyPr anchorCtr="0" anchor="t" bIns="121900" lIns="121900" rIns="121900" wrap="square" tIns="121900">
            <a:noAutofit/>
          </a:bodyPr>
          <a:lstStyle/>
          <a:p>
            <a:pPr indent="-406400" lvl="0" marL="457200" rtl="0">
              <a:lnSpc>
                <a:spcPct val="100000"/>
              </a:lnSpc>
              <a:spcBef>
                <a:spcPts val="0"/>
              </a:spcBef>
              <a:spcAft>
                <a:spcPts val="0"/>
              </a:spcAft>
              <a:buSzPts val="2800"/>
              <a:buChar char="•"/>
            </a:pPr>
            <a:r>
              <a:rPr lang="en-US"/>
              <a:t>If the probability of user 1 gives item 0 score 0 is greater than 0.5, the prediction score for user 1 gives item 0 is 0</a:t>
            </a:r>
          </a:p>
          <a:p>
            <a:pPr indent="-406400" lvl="0" marL="457200" rtl="0">
              <a:lnSpc>
                <a:spcPct val="100000"/>
              </a:lnSpc>
              <a:spcBef>
                <a:spcPts val="0"/>
              </a:spcBef>
              <a:spcAft>
                <a:spcPts val="0"/>
              </a:spcAft>
              <a:buSzPts val="2800"/>
              <a:buChar char="•"/>
            </a:pPr>
            <a:r>
              <a:rPr lang="en-US"/>
              <a:t>Prediction matrix:</a:t>
            </a:r>
          </a:p>
          <a:p>
            <a:pPr indent="0" lvl="0" marL="0" rtl="0">
              <a:lnSpc>
                <a:spcPct val="100000"/>
              </a:lnSpc>
              <a:spcBef>
                <a:spcPts val="0"/>
              </a:spcBef>
              <a:spcAft>
                <a:spcPts val="0"/>
              </a:spcAft>
              <a:buNone/>
            </a:pPr>
            <a:r>
              <a:t/>
            </a:r>
            <a:endParaRPr/>
          </a:p>
        </p:txBody>
      </p:sp>
      <p:graphicFrame>
        <p:nvGraphicFramePr>
          <p:cNvPr id="225" name="Shape 225"/>
          <p:cNvGraphicFramePr/>
          <p:nvPr/>
        </p:nvGraphicFramePr>
        <p:xfrm>
          <a:off x="952500" y="3654850"/>
          <a:ext cx="3000000" cy="3000000"/>
        </p:xfrm>
        <a:graphic>
          <a:graphicData uri="http://schemas.openxmlformats.org/drawingml/2006/table">
            <a:tbl>
              <a:tblPr>
                <a:noFill/>
                <a:tableStyleId>{DFEF443D-DF26-4CDC-AF36-FEC88E48360A}</a:tableStyleId>
              </a:tblPr>
              <a:tblGrid>
                <a:gridCol w="2057400"/>
                <a:gridCol w="2057400"/>
                <a:gridCol w="2057400"/>
                <a:gridCol w="2057400"/>
                <a:gridCol w="2057400"/>
              </a:tblGrid>
              <a:tr h="381000">
                <a:tc>
                  <a:txBody>
                    <a:bodyPr>
                      <a:noAutofit/>
                    </a:bodyPr>
                    <a:lstStyle/>
                    <a:p>
                      <a:pPr lvl="0" rt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Item 0</a:t>
                      </a: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Item 1</a:t>
                      </a: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a:t>
                      </a: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Item n</a:t>
                      </a:r>
                    </a:p>
                  </a:txBody>
                  <a:tcPr marT="91425" marB="91425" marR="91425" marL="91425">
                    <a:solidFill>
                      <a:srgbClr val="CCCCCC"/>
                    </a:solidFill>
                  </a:tcPr>
                </a:tc>
              </a:tr>
              <a:tr h="381000">
                <a:tc>
                  <a:txBody>
                    <a:bodyPr>
                      <a:noAutofit/>
                    </a:bodyPr>
                    <a:lstStyle/>
                    <a:p>
                      <a:pPr lvl="0" rtl="0">
                        <a:spcBef>
                          <a:spcPts val="0"/>
                        </a:spcBef>
                        <a:buNone/>
                      </a:pPr>
                      <a:r>
                        <a:rPr b="1" lang="en-US" sz="1800">
                          <a:latin typeface="Calibri"/>
                          <a:ea typeface="Calibri"/>
                          <a:cs typeface="Calibri"/>
                          <a:sym typeface="Calibri"/>
                        </a:rPr>
                        <a:t>User 1</a:t>
                      </a: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0</a:t>
                      </a: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1</a:t>
                      </a:r>
                    </a:p>
                  </a:txBody>
                  <a:tcPr marT="91425" marB="91425" marR="91425" marL="91425">
                    <a:solidFill>
                      <a:srgbClr val="CCCCCC"/>
                    </a:solidFill>
                  </a:tcPr>
                </a:tc>
                <a:tc>
                  <a:txBody>
                    <a:bodyPr>
                      <a:noAutofit/>
                    </a:bodyPr>
                    <a:lstStyle/>
                    <a:p>
                      <a:pPr lvl="0" rt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0</a:t>
                      </a:r>
                    </a:p>
                  </a:txBody>
                  <a:tcPr marT="91425" marB="91425" marR="91425" marL="91425">
                    <a:solidFill>
                      <a:srgbClr val="CCCCCC"/>
                    </a:solidFill>
                  </a:tcPr>
                </a:tc>
              </a:tr>
              <a:tr h="381000">
                <a:tc>
                  <a:txBody>
                    <a:bodyPr>
                      <a:noAutofit/>
                    </a:bodyPr>
                    <a:lstStyle/>
                    <a:p>
                      <a:pPr lvl="0" rtl="0">
                        <a:spcBef>
                          <a:spcPts val="0"/>
                        </a:spcBef>
                        <a:buNone/>
                      </a:pPr>
                      <a:r>
                        <a:rPr b="1" lang="en-US" sz="1800">
                          <a:latin typeface="Calibri"/>
                          <a:ea typeface="Calibri"/>
                          <a:cs typeface="Calibri"/>
                          <a:sym typeface="Calibri"/>
                        </a:rPr>
                        <a:t>User 2</a:t>
                      </a: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1</a:t>
                      </a: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0</a:t>
                      </a:r>
                    </a:p>
                  </a:txBody>
                  <a:tcPr marT="91425" marB="91425" marR="91425" marL="91425">
                    <a:solidFill>
                      <a:srgbClr val="CCCCCC"/>
                    </a:solidFill>
                  </a:tcPr>
                </a:tc>
                <a:tc>
                  <a:txBody>
                    <a:bodyPr>
                      <a:noAutofit/>
                    </a:bodyPr>
                    <a:lstStyle/>
                    <a:p>
                      <a:pPr lvl="0" rt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0</a:t>
                      </a:r>
                    </a:p>
                  </a:txBody>
                  <a:tcPr marT="91425" marB="91425" marR="91425" marL="91425">
                    <a:solidFill>
                      <a:srgbClr val="CCCCCC"/>
                    </a:solidFill>
                  </a:tcPr>
                </a:tc>
              </a:tr>
              <a:tr h="381000">
                <a:tc>
                  <a:txBody>
                    <a:bodyPr>
                      <a:noAutofit/>
                    </a:bodyPr>
                    <a:lstStyle/>
                    <a:p>
                      <a:pPr lvl="0" rtl="0">
                        <a:spcBef>
                          <a:spcPts val="0"/>
                        </a:spcBef>
                        <a:buNone/>
                      </a:pPr>
                      <a:r>
                        <a:rPr b="1" lang="en-US" sz="1800">
                          <a:latin typeface="Calibri"/>
                          <a:ea typeface="Calibri"/>
                          <a:cs typeface="Calibri"/>
                          <a:sym typeface="Calibri"/>
                        </a:rPr>
                        <a:t>...</a:t>
                      </a:r>
                    </a:p>
                  </a:txBody>
                  <a:tcPr marT="91425" marB="91425" marR="91425" marL="91425">
                    <a:solidFill>
                      <a:srgbClr val="CCCCCC"/>
                    </a:solidFill>
                  </a:tcPr>
                </a:tc>
                <a:tc>
                  <a:txBody>
                    <a:bodyPr>
                      <a:noAutofit/>
                    </a:bodyPr>
                    <a:lstStyle/>
                    <a:p>
                      <a:pPr lvl="0" rt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rt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rt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rt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r>
              <a:tr h="381000">
                <a:tc>
                  <a:txBody>
                    <a:bodyPr>
                      <a:noAutofit/>
                    </a:bodyPr>
                    <a:lstStyle/>
                    <a:p>
                      <a:pPr lvl="0" rtl="0">
                        <a:spcBef>
                          <a:spcPts val="0"/>
                        </a:spcBef>
                        <a:buNone/>
                      </a:pPr>
                      <a:r>
                        <a:rPr b="1" lang="en-US" sz="1800">
                          <a:latin typeface="Calibri"/>
                          <a:ea typeface="Calibri"/>
                          <a:cs typeface="Calibri"/>
                          <a:sym typeface="Calibri"/>
                        </a:rPr>
                        <a:t>User m</a:t>
                      </a: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1</a:t>
                      </a: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1</a:t>
                      </a:r>
                    </a:p>
                  </a:txBody>
                  <a:tcPr marT="91425" marB="91425" marR="91425" marL="91425">
                    <a:solidFill>
                      <a:srgbClr val="CCCCCC"/>
                    </a:solidFill>
                  </a:tcPr>
                </a:tc>
                <a:tc>
                  <a:txBody>
                    <a:bodyPr>
                      <a:noAutofit/>
                    </a:bodyPr>
                    <a:lstStyle/>
                    <a:p>
                      <a:pPr lvl="0" rtl="0">
                        <a:spcBef>
                          <a:spcPts val="0"/>
                        </a:spcBef>
                        <a:buNone/>
                      </a:pPr>
                      <a:r>
                        <a:t/>
                      </a:r>
                      <a:endParaRPr b="1" sz="1800">
                        <a:latin typeface="Calibri"/>
                        <a:ea typeface="Calibri"/>
                        <a:cs typeface="Calibri"/>
                        <a:sym typeface="Calibri"/>
                      </a:endParaRPr>
                    </a:p>
                  </a:txBody>
                  <a:tcPr marT="91425" marB="91425" marR="91425" marL="91425">
                    <a:solidFill>
                      <a:srgbClr val="CCCCCC"/>
                    </a:solidFill>
                  </a:tcPr>
                </a:tc>
                <a:tc>
                  <a:txBody>
                    <a:bodyPr>
                      <a:noAutofit/>
                    </a:bodyPr>
                    <a:lstStyle/>
                    <a:p>
                      <a:pPr lvl="0" rtl="0">
                        <a:spcBef>
                          <a:spcPts val="0"/>
                        </a:spcBef>
                        <a:buNone/>
                      </a:pPr>
                      <a:r>
                        <a:rPr b="1" lang="en-US" sz="1800">
                          <a:latin typeface="Calibri"/>
                          <a:ea typeface="Calibri"/>
                          <a:cs typeface="Calibri"/>
                          <a:sym typeface="Calibri"/>
                        </a:rPr>
                        <a:t>0</a:t>
                      </a:r>
                    </a:p>
                  </a:txBody>
                  <a:tcPr marT="91425" marB="91425" marR="91425" marL="91425">
                    <a:solidFill>
                      <a:srgbClr val="CCCCCC"/>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838200" y="-79525"/>
            <a:ext cx="10515600" cy="1325700"/>
          </a:xfrm>
          <a:prstGeom prst="rect">
            <a:avLst/>
          </a:prstGeom>
        </p:spPr>
        <p:txBody>
          <a:bodyPr anchorCtr="0" anchor="ctr" bIns="121900" lIns="121900" rIns="121900" wrap="square" tIns="121900">
            <a:noAutofit/>
          </a:bodyPr>
          <a:lstStyle/>
          <a:p>
            <a:pPr lvl="0" rtl="0">
              <a:spcBef>
                <a:spcPts val="0"/>
              </a:spcBef>
              <a:buNone/>
            </a:pPr>
            <a:r>
              <a:rPr lang="en-US"/>
              <a:t>Evaluation: Memory-based</a:t>
            </a:r>
          </a:p>
        </p:txBody>
      </p:sp>
      <p:graphicFrame>
        <p:nvGraphicFramePr>
          <p:cNvPr id="231" name="Shape 231"/>
          <p:cNvGraphicFramePr/>
          <p:nvPr/>
        </p:nvGraphicFramePr>
        <p:xfrm>
          <a:off x="838200" y="1077935"/>
          <a:ext cx="3000000" cy="3000000"/>
        </p:xfrm>
        <a:graphic>
          <a:graphicData uri="http://schemas.openxmlformats.org/drawingml/2006/table">
            <a:tbl>
              <a:tblPr>
                <a:noFill/>
                <a:tableStyleId>{DFEF443D-DF26-4CDC-AF36-FEC88E48360A}</a:tableStyleId>
              </a:tblPr>
              <a:tblGrid>
                <a:gridCol w="2713450"/>
                <a:gridCol w="4763050"/>
                <a:gridCol w="1610500"/>
                <a:gridCol w="1665350"/>
              </a:tblGrid>
              <a:tr h="596050">
                <a:tc>
                  <a:txBody>
                    <a:bodyPr>
                      <a:noAutofit/>
                    </a:bodyPr>
                    <a:lstStyle/>
                    <a:p>
                      <a:pPr lvl="0">
                        <a:spcBef>
                          <a:spcPts val="0"/>
                        </a:spcBef>
                        <a:buNone/>
                      </a:pPr>
                      <a:r>
                        <a:t/>
                      </a:r>
                      <a:endParaRPr sz="2400">
                        <a:latin typeface="Calibri"/>
                        <a:ea typeface="Calibri"/>
                        <a:cs typeface="Calibri"/>
                        <a:sym typeface="Calibri"/>
                      </a:endParaRPr>
                    </a:p>
                  </a:txBody>
                  <a:tcPr marT="91425" marB="91425" marR="91425" marL="91425">
                    <a:solidFill>
                      <a:schemeClr val="accent3"/>
                    </a:solidFill>
                  </a:tcPr>
                </a:tc>
                <a:tc>
                  <a:txBody>
                    <a:bodyPr>
                      <a:noAutofit/>
                    </a:bodyPr>
                    <a:lstStyle/>
                    <a:p>
                      <a:pPr lvl="0">
                        <a:spcBef>
                          <a:spcPts val="0"/>
                        </a:spcBef>
                        <a:buNone/>
                      </a:pPr>
                      <a:r>
                        <a:t/>
                      </a:r>
                      <a:endParaRPr sz="2400">
                        <a:latin typeface="Calibri"/>
                        <a:ea typeface="Calibri"/>
                        <a:cs typeface="Calibri"/>
                        <a:sym typeface="Calibri"/>
                      </a:endParaRPr>
                    </a:p>
                  </a:txBody>
                  <a:tcPr marT="91425" marB="91425" marR="91425" marL="91425">
                    <a:solidFill>
                      <a:schemeClr val="accent3"/>
                    </a:solidFill>
                  </a:tcPr>
                </a:tc>
                <a:tc>
                  <a:txBody>
                    <a:bodyPr>
                      <a:noAutofit/>
                    </a:bodyPr>
                    <a:lstStyle/>
                    <a:p>
                      <a:pPr lvl="0">
                        <a:spcBef>
                          <a:spcPts val="0"/>
                        </a:spcBef>
                        <a:buNone/>
                      </a:pPr>
                      <a:r>
                        <a:rPr lang="en-US" sz="2400">
                          <a:latin typeface="Calibri"/>
                          <a:ea typeface="Calibri"/>
                          <a:cs typeface="Calibri"/>
                          <a:sym typeface="Calibri"/>
                        </a:rPr>
                        <a:t>Ranked Scoring</a:t>
                      </a:r>
                    </a:p>
                  </a:txBody>
                  <a:tcPr marT="91425" marB="91425" marR="91425" marL="91425">
                    <a:solidFill>
                      <a:schemeClr val="accent3"/>
                    </a:solidFill>
                  </a:tcPr>
                </a:tc>
                <a:tc>
                  <a:txBody>
                    <a:bodyPr>
                      <a:noAutofit/>
                    </a:bodyPr>
                    <a:lstStyle/>
                    <a:p>
                      <a:pPr lvl="0">
                        <a:spcBef>
                          <a:spcPts val="0"/>
                        </a:spcBef>
                        <a:buNone/>
                      </a:pPr>
                      <a:r>
                        <a:rPr lang="en-US" sz="2400">
                          <a:latin typeface="Calibri"/>
                          <a:ea typeface="Calibri"/>
                          <a:cs typeface="Calibri"/>
                          <a:sym typeface="Calibri"/>
                        </a:rPr>
                        <a:t>Optimal N</a:t>
                      </a:r>
                    </a:p>
                  </a:txBody>
                  <a:tcPr marT="91425" marB="91425" marR="91425" marL="91425">
                    <a:solidFill>
                      <a:schemeClr val="accent3"/>
                    </a:solidFill>
                  </a:tcPr>
                </a:tc>
              </a:tr>
              <a:tr h="596025">
                <a:tc rowSpan="4">
                  <a:txBody>
                    <a:bodyPr>
                      <a:noAutofit/>
                    </a:bodyPr>
                    <a:lstStyle/>
                    <a:p>
                      <a:pPr lvl="0" algn="ctr">
                        <a:spcBef>
                          <a:spcPts val="0"/>
                        </a:spcBef>
                        <a:buNone/>
                      </a:pPr>
                      <a:r>
                        <a:rPr lang="en-US" sz="2400">
                          <a:latin typeface="Calibri"/>
                          <a:ea typeface="Calibri"/>
                          <a:cs typeface="Calibri"/>
                          <a:sym typeface="Calibri"/>
                        </a:rPr>
                        <a:t>Deviation for Mean</a:t>
                      </a:r>
                    </a:p>
                  </a:txBody>
                  <a:tcPr marT="91425" marB="91425" marR="91425" marL="91425" anchor="ctr">
                    <a:solidFill>
                      <a:schemeClr val="accent3"/>
                    </a:solidFill>
                  </a:tcPr>
                </a:tc>
                <a:tc>
                  <a:txBody>
                    <a:bodyPr>
                      <a:noAutofit/>
                    </a:bodyPr>
                    <a:lstStyle/>
                    <a:p>
                      <a:pPr lvl="0">
                        <a:spcBef>
                          <a:spcPts val="0"/>
                        </a:spcBef>
                        <a:buNone/>
                      </a:pPr>
                      <a:r>
                        <a:rPr lang="en-US" sz="2400">
                          <a:latin typeface="Calibri"/>
                          <a:ea typeface="Calibri"/>
                          <a:cs typeface="Calibri"/>
                          <a:sym typeface="Calibri"/>
                        </a:rPr>
                        <a:t>Pearson Correlation</a:t>
                      </a:r>
                    </a:p>
                  </a:txBody>
                  <a:tcPr marT="91425" marB="91425" marR="91425" marL="91425">
                    <a:solidFill>
                      <a:schemeClr val="accent3"/>
                    </a:solidFill>
                  </a:tcPr>
                </a:tc>
                <a:tc>
                  <a:txBody>
                    <a:bodyPr>
                      <a:noAutofit/>
                    </a:bodyPr>
                    <a:lstStyle/>
                    <a:p>
                      <a:pPr lvl="0">
                        <a:spcBef>
                          <a:spcPts val="0"/>
                        </a:spcBef>
                        <a:buNone/>
                      </a:pPr>
                      <a:r>
                        <a:rPr lang="en-US" sz="2400">
                          <a:latin typeface="Calibri"/>
                          <a:ea typeface="Calibri"/>
                          <a:cs typeface="Calibri"/>
                          <a:sym typeface="Calibri"/>
                        </a:rPr>
                        <a:t>43</a:t>
                      </a:r>
                      <a:r>
                        <a:rPr lang="en-US" sz="2400">
                          <a:latin typeface="Calibri"/>
                          <a:ea typeface="Calibri"/>
                          <a:cs typeface="Calibri"/>
                          <a:sym typeface="Calibri"/>
                        </a:rPr>
                        <a:t>.5</a:t>
                      </a:r>
                    </a:p>
                  </a:txBody>
                  <a:tcPr marT="91425" marB="91425" marR="91425" marL="91425">
                    <a:solidFill>
                      <a:schemeClr val="accent3"/>
                    </a:solidFill>
                  </a:tcPr>
                </a:tc>
                <a:tc>
                  <a:txBody>
                    <a:bodyPr>
                      <a:noAutofit/>
                    </a:bodyPr>
                    <a:lstStyle/>
                    <a:p>
                      <a:pPr lvl="0">
                        <a:spcBef>
                          <a:spcPts val="0"/>
                        </a:spcBef>
                        <a:buNone/>
                      </a:pPr>
                      <a:r>
                        <a:rPr lang="en-US" sz="2400">
                          <a:latin typeface="Calibri"/>
                          <a:ea typeface="Calibri"/>
                          <a:cs typeface="Calibri"/>
                          <a:sym typeface="Calibri"/>
                        </a:rPr>
                        <a:t>12</a:t>
                      </a:r>
                    </a:p>
                  </a:txBody>
                  <a:tcPr marT="91425" marB="91425" marR="91425" marL="91425">
                    <a:solidFill>
                      <a:schemeClr val="accent3"/>
                    </a:solidFill>
                  </a:tcPr>
                </a:tc>
              </a:tr>
              <a:tr h="591900">
                <a:tc vMerge="1"/>
                <a:tc>
                  <a:txBody>
                    <a:bodyPr>
                      <a:noAutofit/>
                    </a:bodyPr>
                    <a:lstStyle/>
                    <a:p>
                      <a:pPr lvl="0">
                        <a:spcBef>
                          <a:spcPts val="0"/>
                        </a:spcBef>
                        <a:buNone/>
                      </a:pPr>
                      <a:r>
                        <a:rPr lang="en-US" sz="2400">
                          <a:latin typeface="Calibri"/>
                          <a:ea typeface="Calibri"/>
                          <a:cs typeface="Calibri"/>
                          <a:sym typeface="Calibri"/>
                        </a:rPr>
                        <a:t>Pearson with </a:t>
                      </a:r>
                      <a:r>
                        <a:rPr lang="en-US" sz="2400">
                          <a:latin typeface="Calibri"/>
                          <a:ea typeface="Calibri"/>
                          <a:cs typeface="Calibri"/>
                          <a:sym typeface="Calibri"/>
                        </a:rPr>
                        <a:t>Significance Weighting</a:t>
                      </a:r>
                    </a:p>
                  </a:txBody>
                  <a:tcPr marT="91425" marB="91425" marR="91425" marL="91425">
                    <a:solidFill>
                      <a:schemeClr val="accent3"/>
                    </a:solidFill>
                  </a:tcPr>
                </a:tc>
                <a:tc>
                  <a:txBody>
                    <a:bodyPr>
                      <a:noAutofit/>
                    </a:bodyPr>
                    <a:lstStyle/>
                    <a:p>
                      <a:pPr lvl="0">
                        <a:spcBef>
                          <a:spcPts val="0"/>
                        </a:spcBef>
                        <a:buNone/>
                      </a:pPr>
                      <a:r>
                        <a:rPr lang="en-US" sz="2400">
                          <a:latin typeface="Calibri"/>
                          <a:ea typeface="Calibri"/>
                          <a:cs typeface="Calibri"/>
                          <a:sym typeface="Calibri"/>
                        </a:rPr>
                        <a:t>45.1</a:t>
                      </a:r>
                    </a:p>
                  </a:txBody>
                  <a:tcPr marT="91425" marB="91425" marR="91425" marL="91425">
                    <a:solidFill>
                      <a:schemeClr val="accent3"/>
                    </a:solidFill>
                  </a:tcPr>
                </a:tc>
                <a:tc>
                  <a:txBody>
                    <a:bodyPr>
                      <a:noAutofit/>
                    </a:bodyPr>
                    <a:lstStyle/>
                    <a:p>
                      <a:pPr lvl="0">
                        <a:spcBef>
                          <a:spcPts val="0"/>
                        </a:spcBef>
                        <a:buNone/>
                      </a:pPr>
                      <a:r>
                        <a:rPr lang="en-US" sz="2400">
                          <a:latin typeface="Calibri"/>
                          <a:ea typeface="Calibri"/>
                          <a:cs typeface="Calibri"/>
                          <a:sym typeface="Calibri"/>
                        </a:rPr>
                        <a:t>11</a:t>
                      </a:r>
                    </a:p>
                  </a:txBody>
                  <a:tcPr marT="91425" marB="91425" marR="91425" marL="91425">
                    <a:solidFill>
                      <a:schemeClr val="accent3"/>
                    </a:solidFill>
                  </a:tcPr>
                </a:tc>
              </a:tr>
              <a:tr h="596025">
                <a:tc vMerge="1"/>
                <a:tc>
                  <a:txBody>
                    <a:bodyPr>
                      <a:noAutofit/>
                    </a:bodyPr>
                    <a:lstStyle/>
                    <a:p>
                      <a:pPr lvl="0">
                        <a:spcBef>
                          <a:spcPts val="0"/>
                        </a:spcBef>
                        <a:buNone/>
                      </a:pPr>
                      <a:r>
                        <a:rPr lang="en-US" sz="2400">
                          <a:latin typeface="Calibri"/>
                          <a:ea typeface="Calibri"/>
                          <a:cs typeface="Calibri"/>
                          <a:sym typeface="Calibri"/>
                        </a:rPr>
                        <a:t>Cosine</a:t>
                      </a:r>
                    </a:p>
                  </a:txBody>
                  <a:tcPr marT="91425" marB="91425" marR="91425" marL="91425">
                    <a:lnB cap="flat" cmpd="sng" w="9525">
                      <a:solidFill>
                        <a:srgbClr val="FF0000"/>
                      </a:solidFill>
                      <a:prstDash val="solid"/>
                      <a:round/>
                      <a:headEnd len="med" w="med" type="none"/>
                      <a:tailEnd len="med" w="med" type="none"/>
                    </a:lnB>
                    <a:solidFill>
                      <a:schemeClr val="accent3"/>
                    </a:solidFill>
                  </a:tcPr>
                </a:tc>
                <a:tc>
                  <a:txBody>
                    <a:bodyPr>
                      <a:noAutofit/>
                    </a:bodyPr>
                    <a:lstStyle/>
                    <a:p>
                      <a:pPr lvl="0">
                        <a:spcBef>
                          <a:spcPts val="0"/>
                        </a:spcBef>
                        <a:buNone/>
                      </a:pPr>
                      <a:r>
                        <a:rPr lang="en-US" sz="2400">
                          <a:latin typeface="Calibri"/>
                          <a:ea typeface="Calibri"/>
                          <a:cs typeface="Calibri"/>
                          <a:sym typeface="Calibri"/>
                        </a:rPr>
                        <a:t>45.3</a:t>
                      </a:r>
                    </a:p>
                  </a:txBody>
                  <a:tcPr marT="91425" marB="91425" marR="91425" marL="91425">
                    <a:lnB cap="flat" cmpd="sng" w="9525">
                      <a:solidFill>
                        <a:srgbClr val="FF0000"/>
                      </a:solidFill>
                      <a:prstDash val="solid"/>
                      <a:round/>
                      <a:headEnd len="med" w="med" type="none"/>
                      <a:tailEnd len="med" w="med" type="none"/>
                    </a:lnB>
                    <a:solidFill>
                      <a:schemeClr val="accent3"/>
                    </a:solidFill>
                  </a:tcPr>
                </a:tc>
                <a:tc>
                  <a:txBody>
                    <a:bodyPr>
                      <a:noAutofit/>
                    </a:bodyPr>
                    <a:lstStyle/>
                    <a:p>
                      <a:pPr lvl="0">
                        <a:spcBef>
                          <a:spcPts val="0"/>
                        </a:spcBef>
                        <a:buNone/>
                      </a:pPr>
                      <a:r>
                        <a:rPr lang="en-US" sz="2400">
                          <a:latin typeface="Calibri"/>
                          <a:ea typeface="Calibri"/>
                          <a:cs typeface="Calibri"/>
                          <a:sym typeface="Calibri"/>
                        </a:rPr>
                        <a:t>13</a:t>
                      </a:r>
                    </a:p>
                  </a:txBody>
                  <a:tcPr marT="91425" marB="91425" marR="91425" marL="91425">
                    <a:lnB cap="flat" cmpd="sng" w="9525">
                      <a:solidFill>
                        <a:srgbClr val="FF0000"/>
                      </a:solidFill>
                      <a:prstDash val="solid"/>
                      <a:round/>
                      <a:headEnd len="med" w="med" type="none"/>
                      <a:tailEnd len="med" w="med" type="none"/>
                    </a:lnB>
                    <a:solidFill>
                      <a:schemeClr val="accent3"/>
                    </a:solidFill>
                  </a:tcPr>
                </a:tc>
              </a:tr>
              <a:tr h="596025">
                <a:tc vMerge="1"/>
                <a:tc>
                  <a:txBody>
                    <a:bodyPr>
                      <a:noAutofit/>
                    </a:bodyPr>
                    <a:lstStyle/>
                    <a:p>
                      <a:pPr lvl="0">
                        <a:spcBef>
                          <a:spcPts val="0"/>
                        </a:spcBef>
                        <a:buNone/>
                      </a:pPr>
                      <a:r>
                        <a:rPr lang="en-US" sz="2400">
                          <a:latin typeface="Calibri"/>
                          <a:ea typeface="Calibri"/>
                          <a:cs typeface="Calibri"/>
                          <a:sym typeface="Calibri"/>
                        </a:rPr>
                        <a:t>Entropy</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c>
                  <a:txBody>
                    <a:bodyPr>
                      <a:noAutofit/>
                    </a:bodyPr>
                    <a:lstStyle/>
                    <a:p>
                      <a:pPr lvl="0">
                        <a:spcBef>
                          <a:spcPts val="0"/>
                        </a:spcBef>
                        <a:buNone/>
                      </a:pPr>
                      <a:r>
                        <a:rPr lang="en-US" sz="2400">
                          <a:latin typeface="Calibri"/>
                          <a:ea typeface="Calibri"/>
                          <a:cs typeface="Calibri"/>
                          <a:sym typeface="Calibri"/>
                        </a:rPr>
                        <a:t>46.7</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c>
                  <a:txBody>
                    <a:bodyPr>
                      <a:noAutofit/>
                    </a:bodyPr>
                    <a:lstStyle/>
                    <a:p>
                      <a:pPr lvl="0">
                        <a:spcBef>
                          <a:spcPts val="0"/>
                        </a:spcBef>
                        <a:buNone/>
                      </a:pPr>
                      <a:r>
                        <a:rPr lang="en-US" sz="2400">
                          <a:latin typeface="Calibri"/>
                          <a:ea typeface="Calibri"/>
                          <a:cs typeface="Calibri"/>
                          <a:sym typeface="Calibri"/>
                        </a:rPr>
                        <a:t>14</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r>
              <a:tr h="596025">
                <a:tc rowSpan="4">
                  <a:txBody>
                    <a:bodyPr>
                      <a:noAutofit/>
                    </a:bodyPr>
                    <a:lstStyle/>
                    <a:p>
                      <a:pPr lvl="0" algn="ctr">
                        <a:spcBef>
                          <a:spcPts val="0"/>
                        </a:spcBef>
                        <a:buNone/>
                      </a:pPr>
                      <a:r>
                        <a:rPr lang="en-US" sz="2400">
                          <a:latin typeface="Calibri"/>
                          <a:ea typeface="Calibri"/>
                          <a:cs typeface="Calibri"/>
                          <a:sym typeface="Calibri"/>
                        </a:rPr>
                        <a:t>Z-Score</a:t>
                      </a:r>
                    </a:p>
                  </a:txBody>
                  <a:tcPr marT="91425" marB="91425" marR="91425" marL="91425" anchor="ctr">
                    <a:solidFill>
                      <a:schemeClr val="accent3"/>
                    </a:solidFill>
                  </a:tcPr>
                </a:tc>
                <a:tc>
                  <a:txBody>
                    <a:bodyPr>
                      <a:noAutofit/>
                    </a:bodyPr>
                    <a:lstStyle/>
                    <a:p>
                      <a:pPr lvl="0">
                        <a:spcBef>
                          <a:spcPts val="0"/>
                        </a:spcBef>
                        <a:buNone/>
                      </a:pPr>
                      <a:r>
                        <a:rPr lang="en-US" sz="2400">
                          <a:latin typeface="Calibri"/>
                          <a:ea typeface="Calibri"/>
                          <a:cs typeface="Calibri"/>
                          <a:sym typeface="Calibri"/>
                        </a:rPr>
                        <a:t>Pearson Correlation</a:t>
                      </a:r>
                    </a:p>
                  </a:txBody>
                  <a:tcPr marT="91425" marB="91425" marR="91425" marL="91425">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c>
                  <a:txBody>
                    <a:bodyPr>
                      <a:noAutofit/>
                    </a:bodyPr>
                    <a:lstStyle/>
                    <a:p>
                      <a:pPr lvl="0">
                        <a:spcBef>
                          <a:spcPts val="0"/>
                        </a:spcBef>
                        <a:buNone/>
                      </a:pPr>
                      <a:r>
                        <a:rPr lang="en-US" sz="2400">
                          <a:latin typeface="Calibri"/>
                          <a:ea typeface="Calibri"/>
                          <a:cs typeface="Calibri"/>
                          <a:sym typeface="Calibri"/>
                        </a:rPr>
                        <a:t>45.2</a:t>
                      </a:r>
                    </a:p>
                  </a:txBody>
                  <a:tcPr marT="91425" marB="91425" marR="91425" marL="91425">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c>
                  <a:txBody>
                    <a:bodyPr>
                      <a:noAutofit/>
                    </a:bodyPr>
                    <a:lstStyle/>
                    <a:p>
                      <a:pPr lvl="0">
                        <a:spcBef>
                          <a:spcPts val="0"/>
                        </a:spcBef>
                        <a:buNone/>
                      </a:pPr>
                      <a:r>
                        <a:rPr lang="en-US" sz="2400">
                          <a:latin typeface="Calibri"/>
                          <a:ea typeface="Calibri"/>
                          <a:cs typeface="Calibri"/>
                          <a:sym typeface="Calibri"/>
                        </a:rPr>
                        <a:t>11</a:t>
                      </a:r>
                    </a:p>
                  </a:txBody>
                  <a:tcPr marT="91425" marB="91425" marR="91425" marL="91425">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r>
              <a:tr h="591900">
                <a:tc vMerge="1"/>
                <a:tc>
                  <a:txBody>
                    <a:bodyPr>
                      <a:noAutofit/>
                    </a:bodyPr>
                    <a:lstStyle/>
                    <a:p>
                      <a:pPr lvl="0">
                        <a:spcBef>
                          <a:spcPts val="0"/>
                        </a:spcBef>
                        <a:buNone/>
                      </a:pPr>
                      <a:r>
                        <a:rPr lang="en-US" sz="2400">
                          <a:latin typeface="Calibri"/>
                          <a:ea typeface="Calibri"/>
                          <a:cs typeface="Calibri"/>
                          <a:sym typeface="Calibri"/>
                        </a:rPr>
                        <a:t>Significance Weighting</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c>
                  <a:txBody>
                    <a:bodyPr>
                      <a:noAutofit/>
                    </a:bodyPr>
                    <a:lstStyle/>
                    <a:p>
                      <a:pPr lvl="0">
                        <a:spcBef>
                          <a:spcPts val="0"/>
                        </a:spcBef>
                        <a:buNone/>
                      </a:pPr>
                      <a:r>
                        <a:rPr lang="en-US" sz="2400">
                          <a:latin typeface="Calibri"/>
                          <a:ea typeface="Calibri"/>
                          <a:cs typeface="Calibri"/>
                          <a:sym typeface="Calibri"/>
                        </a:rPr>
                        <a:t>46.2</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c>
                  <a:txBody>
                    <a:bodyPr>
                      <a:noAutofit/>
                    </a:bodyPr>
                    <a:lstStyle/>
                    <a:p>
                      <a:pPr lvl="0">
                        <a:spcBef>
                          <a:spcPts val="0"/>
                        </a:spcBef>
                        <a:buNone/>
                      </a:pPr>
                      <a:r>
                        <a:rPr lang="en-US" sz="2400">
                          <a:latin typeface="Calibri"/>
                          <a:ea typeface="Calibri"/>
                          <a:cs typeface="Calibri"/>
                          <a:sym typeface="Calibri"/>
                        </a:rPr>
                        <a:t>11</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r>
              <a:tr h="596025">
                <a:tc vMerge="1"/>
                <a:tc>
                  <a:txBody>
                    <a:bodyPr>
                      <a:noAutofit/>
                    </a:bodyPr>
                    <a:lstStyle/>
                    <a:p>
                      <a:pPr lvl="0" rtl="0">
                        <a:spcBef>
                          <a:spcPts val="0"/>
                        </a:spcBef>
                        <a:buNone/>
                      </a:pPr>
                      <a:r>
                        <a:rPr lang="en-US" sz="2400">
                          <a:latin typeface="Calibri"/>
                          <a:ea typeface="Calibri"/>
                          <a:cs typeface="Calibri"/>
                          <a:sym typeface="Calibri"/>
                        </a:rPr>
                        <a:t>Cosine</a:t>
                      </a:r>
                    </a:p>
                  </a:txBody>
                  <a:tcPr marT="91425" marB="91425" marR="91425" marL="91425">
                    <a:lnT cap="flat" cmpd="sng" w="9525">
                      <a:solidFill>
                        <a:srgbClr val="FF0000"/>
                      </a:solidFill>
                      <a:prstDash val="solid"/>
                      <a:round/>
                      <a:headEnd len="med" w="med" type="none"/>
                      <a:tailEnd len="med" w="med" type="none"/>
                    </a:lnT>
                    <a:solidFill>
                      <a:schemeClr val="accent3"/>
                    </a:solidFill>
                  </a:tcPr>
                </a:tc>
                <a:tc>
                  <a:txBody>
                    <a:bodyPr>
                      <a:noAutofit/>
                    </a:bodyPr>
                    <a:lstStyle/>
                    <a:p>
                      <a:pPr lvl="0" rtl="0">
                        <a:spcBef>
                          <a:spcPts val="0"/>
                        </a:spcBef>
                        <a:buNone/>
                      </a:pPr>
                      <a:r>
                        <a:rPr lang="en-US" sz="2400">
                          <a:latin typeface="Calibri"/>
                          <a:ea typeface="Calibri"/>
                          <a:cs typeface="Calibri"/>
                          <a:sym typeface="Calibri"/>
                        </a:rPr>
                        <a:t>44</a:t>
                      </a:r>
                      <a:r>
                        <a:rPr lang="en-US" sz="2400">
                          <a:latin typeface="Calibri"/>
                          <a:ea typeface="Calibri"/>
                          <a:cs typeface="Calibri"/>
                          <a:sym typeface="Calibri"/>
                        </a:rPr>
                        <a:t>.6</a:t>
                      </a:r>
                    </a:p>
                  </a:txBody>
                  <a:tcPr marT="91425" marB="91425" marR="91425" marL="91425">
                    <a:lnT cap="flat" cmpd="sng" w="9525">
                      <a:solidFill>
                        <a:srgbClr val="FF0000"/>
                      </a:solidFill>
                      <a:prstDash val="solid"/>
                      <a:round/>
                      <a:headEnd len="med" w="med" type="none"/>
                      <a:tailEnd len="med" w="med" type="none"/>
                    </a:lnT>
                    <a:solidFill>
                      <a:schemeClr val="accent3"/>
                    </a:solidFill>
                  </a:tcPr>
                </a:tc>
                <a:tc>
                  <a:txBody>
                    <a:bodyPr>
                      <a:noAutofit/>
                    </a:bodyPr>
                    <a:lstStyle/>
                    <a:p>
                      <a:pPr lvl="0" rtl="0">
                        <a:spcBef>
                          <a:spcPts val="0"/>
                        </a:spcBef>
                        <a:buNone/>
                      </a:pPr>
                      <a:r>
                        <a:rPr lang="en-US" sz="2400">
                          <a:latin typeface="Calibri"/>
                          <a:ea typeface="Calibri"/>
                          <a:cs typeface="Calibri"/>
                          <a:sym typeface="Calibri"/>
                        </a:rPr>
                        <a:t>11</a:t>
                      </a:r>
                    </a:p>
                  </a:txBody>
                  <a:tcPr marT="91425" marB="91425" marR="91425" marL="91425">
                    <a:lnT cap="flat" cmpd="sng" w="9525">
                      <a:solidFill>
                        <a:srgbClr val="FF0000"/>
                      </a:solidFill>
                      <a:prstDash val="solid"/>
                      <a:round/>
                      <a:headEnd len="med" w="med" type="none"/>
                      <a:tailEnd len="med" w="med" type="none"/>
                    </a:lnT>
                    <a:solidFill>
                      <a:schemeClr val="accent3"/>
                    </a:solidFill>
                  </a:tcPr>
                </a:tc>
              </a:tr>
              <a:tr h="596025">
                <a:tc vMerge="1"/>
                <a:tc>
                  <a:txBody>
                    <a:bodyPr>
                      <a:noAutofit/>
                    </a:bodyPr>
                    <a:lstStyle/>
                    <a:p>
                      <a:pPr lvl="0" rtl="0">
                        <a:spcBef>
                          <a:spcPts val="0"/>
                        </a:spcBef>
                        <a:buNone/>
                      </a:pPr>
                      <a:r>
                        <a:rPr lang="en-US" sz="2400">
                          <a:latin typeface="Calibri"/>
                          <a:ea typeface="Calibri"/>
                          <a:cs typeface="Calibri"/>
                          <a:sym typeface="Calibri"/>
                        </a:rPr>
                        <a:t>Entropy</a:t>
                      </a:r>
                    </a:p>
                  </a:txBody>
                  <a:tcPr marT="91425" marB="91425" marR="91425" marL="91425">
                    <a:solidFill>
                      <a:schemeClr val="accent3"/>
                    </a:solidFill>
                  </a:tcPr>
                </a:tc>
                <a:tc>
                  <a:txBody>
                    <a:bodyPr>
                      <a:noAutofit/>
                    </a:bodyPr>
                    <a:lstStyle/>
                    <a:p>
                      <a:pPr lvl="0" rtl="0">
                        <a:spcBef>
                          <a:spcPts val="0"/>
                        </a:spcBef>
                        <a:buNone/>
                      </a:pPr>
                      <a:r>
                        <a:rPr lang="en-US" sz="2400">
                          <a:latin typeface="Calibri"/>
                          <a:ea typeface="Calibri"/>
                          <a:cs typeface="Calibri"/>
                          <a:sym typeface="Calibri"/>
                        </a:rPr>
                        <a:t>43</a:t>
                      </a:r>
                      <a:r>
                        <a:rPr lang="en-US" sz="2400">
                          <a:latin typeface="Calibri"/>
                          <a:ea typeface="Calibri"/>
                          <a:cs typeface="Calibri"/>
                          <a:sym typeface="Calibri"/>
                        </a:rPr>
                        <a:t>.3</a:t>
                      </a:r>
                    </a:p>
                  </a:txBody>
                  <a:tcPr marT="91425" marB="91425" marR="91425" marL="91425">
                    <a:solidFill>
                      <a:schemeClr val="accent3"/>
                    </a:solidFill>
                  </a:tcPr>
                </a:tc>
                <a:tc>
                  <a:txBody>
                    <a:bodyPr>
                      <a:noAutofit/>
                    </a:bodyPr>
                    <a:lstStyle/>
                    <a:p>
                      <a:pPr lvl="0" rtl="0">
                        <a:spcBef>
                          <a:spcPts val="0"/>
                        </a:spcBef>
                        <a:buNone/>
                      </a:pPr>
                      <a:r>
                        <a:rPr lang="en-US" sz="2400">
                          <a:latin typeface="Calibri"/>
                          <a:ea typeface="Calibri"/>
                          <a:cs typeface="Calibri"/>
                          <a:sym typeface="Calibri"/>
                        </a:rPr>
                        <a:t>10</a:t>
                      </a:r>
                    </a:p>
                  </a:txBody>
                  <a:tcPr marT="91425" marB="91425" marR="91425" marL="91425">
                    <a:solidFill>
                      <a:schemeClr val="accent3"/>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838200" y="-92075"/>
            <a:ext cx="10515600" cy="1325700"/>
          </a:xfrm>
          <a:prstGeom prst="rect">
            <a:avLst/>
          </a:prstGeom>
        </p:spPr>
        <p:txBody>
          <a:bodyPr anchorCtr="0" anchor="ctr" bIns="121900" lIns="121900" rIns="121900" wrap="square" tIns="121900">
            <a:noAutofit/>
          </a:bodyPr>
          <a:lstStyle/>
          <a:p>
            <a:pPr lvl="0">
              <a:spcBef>
                <a:spcPts val="0"/>
              </a:spcBef>
              <a:buNone/>
            </a:pPr>
            <a:r>
              <a:rPr lang="en-US"/>
              <a:t>Evaluation: </a:t>
            </a:r>
            <a:r>
              <a:rPr lang="en-US"/>
              <a:t>Memory-based </a:t>
            </a:r>
          </a:p>
        </p:txBody>
      </p:sp>
      <p:graphicFrame>
        <p:nvGraphicFramePr>
          <p:cNvPr id="237" name="Shape 237"/>
          <p:cNvGraphicFramePr/>
          <p:nvPr/>
        </p:nvGraphicFramePr>
        <p:xfrm>
          <a:off x="838200" y="1051760"/>
          <a:ext cx="3000000" cy="3000000"/>
        </p:xfrm>
        <a:graphic>
          <a:graphicData uri="http://schemas.openxmlformats.org/drawingml/2006/table">
            <a:tbl>
              <a:tblPr>
                <a:noFill/>
                <a:tableStyleId>{DFEF443D-DF26-4CDC-AF36-FEC88E48360A}</a:tableStyleId>
              </a:tblPr>
              <a:tblGrid>
                <a:gridCol w="2700600"/>
                <a:gridCol w="4113900"/>
                <a:gridCol w="2229500"/>
                <a:gridCol w="1657450"/>
              </a:tblGrid>
              <a:tr h="604375">
                <a:tc>
                  <a:txBody>
                    <a:bodyPr>
                      <a:noAutofit/>
                    </a:bodyPr>
                    <a:lstStyle/>
                    <a:p>
                      <a:pPr lvl="0" rtl="0">
                        <a:spcBef>
                          <a:spcPts val="0"/>
                        </a:spcBef>
                        <a:buNone/>
                      </a:pPr>
                      <a:r>
                        <a:t/>
                      </a:r>
                      <a:endParaRPr sz="2400">
                        <a:latin typeface="Calibri"/>
                        <a:ea typeface="Calibri"/>
                        <a:cs typeface="Calibri"/>
                        <a:sym typeface="Calibri"/>
                      </a:endParaRPr>
                    </a:p>
                  </a:txBody>
                  <a:tcPr marT="91425" marB="91425" marR="91425" marL="91425">
                    <a:solidFill>
                      <a:schemeClr val="accent3"/>
                    </a:solidFill>
                  </a:tcPr>
                </a:tc>
                <a:tc>
                  <a:txBody>
                    <a:bodyPr>
                      <a:noAutofit/>
                    </a:bodyPr>
                    <a:lstStyle/>
                    <a:p>
                      <a:pPr lvl="0" rtl="0">
                        <a:spcBef>
                          <a:spcPts val="0"/>
                        </a:spcBef>
                        <a:buNone/>
                      </a:pPr>
                      <a:r>
                        <a:t/>
                      </a:r>
                      <a:endParaRPr sz="2400">
                        <a:latin typeface="Calibri"/>
                        <a:ea typeface="Calibri"/>
                        <a:cs typeface="Calibri"/>
                        <a:sym typeface="Calibri"/>
                      </a:endParaRPr>
                    </a:p>
                  </a:txBody>
                  <a:tcPr marT="91425" marB="91425" marR="91425" marL="91425">
                    <a:lnB cap="flat" cmpd="sng" w="9525">
                      <a:solidFill>
                        <a:srgbClr val="FF0000"/>
                      </a:solidFill>
                      <a:prstDash val="solid"/>
                      <a:round/>
                      <a:headEnd len="med" w="med" type="none"/>
                      <a:tailEnd len="med" w="med" type="none"/>
                    </a:lnB>
                    <a:solidFill>
                      <a:schemeClr val="accent3"/>
                    </a:solidFill>
                  </a:tcPr>
                </a:tc>
                <a:tc>
                  <a:txBody>
                    <a:bodyPr>
                      <a:noAutofit/>
                    </a:bodyPr>
                    <a:lstStyle/>
                    <a:p>
                      <a:pPr lvl="0" rtl="0">
                        <a:spcBef>
                          <a:spcPts val="0"/>
                        </a:spcBef>
                        <a:buNone/>
                      </a:pPr>
                      <a:r>
                        <a:rPr lang="en-US" sz="2400">
                          <a:latin typeface="Calibri"/>
                          <a:ea typeface="Calibri"/>
                          <a:cs typeface="Calibri"/>
                          <a:sym typeface="Calibri"/>
                        </a:rPr>
                        <a:t>ROC Sensitivity</a:t>
                      </a:r>
                    </a:p>
                  </a:txBody>
                  <a:tcPr marT="91425" marB="91425" marR="91425" marL="91425">
                    <a:lnB cap="flat" cmpd="sng" w="9525">
                      <a:solidFill>
                        <a:srgbClr val="FF0000"/>
                      </a:solidFill>
                      <a:prstDash val="solid"/>
                      <a:round/>
                      <a:headEnd len="med" w="med" type="none"/>
                      <a:tailEnd len="med" w="med" type="none"/>
                    </a:lnB>
                    <a:solidFill>
                      <a:schemeClr val="accent3"/>
                    </a:solidFill>
                  </a:tcPr>
                </a:tc>
                <a:tc>
                  <a:txBody>
                    <a:bodyPr>
                      <a:noAutofit/>
                    </a:bodyPr>
                    <a:lstStyle/>
                    <a:p>
                      <a:pPr lvl="0" rtl="0">
                        <a:spcBef>
                          <a:spcPts val="0"/>
                        </a:spcBef>
                        <a:buNone/>
                      </a:pPr>
                      <a:r>
                        <a:rPr lang="en-US" sz="2400">
                          <a:latin typeface="Calibri"/>
                          <a:ea typeface="Calibri"/>
                          <a:cs typeface="Calibri"/>
                          <a:sym typeface="Calibri"/>
                        </a:rPr>
                        <a:t>MAE</a:t>
                      </a:r>
                    </a:p>
                  </a:txBody>
                  <a:tcPr marT="91425" marB="91425" marR="91425" marL="91425">
                    <a:lnB cap="flat" cmpd="sng" w="9525">
                      <a:solidFill>
                        <a:srgbClr val="999999"/>
                      </a:solidFill>
                      <a:prstDash val="solid"/>
                      <a:round/>
                      <a:headEnd len="med" w="med" type="none"/>
                      <a:tailEnd len="med" w="med" type="none"/>
                    </a:lnB>
                    <a:solidFill>
                      <a:schemeClr val="accent3"/>
                    </a:solidFill>
                  </a:tcPr>
                </a:tc>
              </a:tr>
              <a:tr h="604375">
                <a:tc rowSpan="4">
                  <a:txBody>
                    <a:bodyPr>
                      <a:noAutofit/>
                    </a:bodyPr>
                    <a:lstStyle/>
                    <a:p>
                      <a:pPr lvl="0" rtl="0" algn="ctr">
                        <a:spcBef>
                          <a:spcPts val="0"/>
                        </a:spcBef>
                        <a:buNone/>
                      </a:pPr>
                      <a:r>
                        <a:rPr lang="en-US" sz="2400">
                          <a:latin typeface="Calibri"/>
                          <a:ea typeface="Calibri"/>
                          <a:cs typeface="Calibri"/>
                          <a:sym typeface="Calibri"/>
                        </a:rPr>
                        <a:t>Deviation for Mean</a:t>
                      </a:r>
                    </a:p>
                  </a:txBody>
                  <a:tcPr marT="91425" marB="91425" marR="91425" marL="91425" anchor="ctr">
                    <a:lnR cap="flat" cmpd="sng" w="9525">
                      <a:solidFill>
                        <a:srgbClr val="FF0000"/>
                      </a:solidFill>
                      <a:prstDash val="solid"/>
                      <a:round/>
                      <a:headEnd len="med" w="med" type="none"/>
                      <a:tailEnd len="med" w="med" type="none"/>
                    </a:lnR>
                    <a:solidFill>
                      <a:schemeClr val="accent3"/>
                    </a:solidFill>
                  </a:tcPr>
                </a:tc>
                <a:tc>
                  <a:txBody>
                    <a:bodyPr>
                      <a:noAutofit/>
                    </a:bodyPr>
                    <a:lstStyle/>
                    <a:p>
                      <a:pPr lvl="0" rtl="0">
                        <a:spcBef>
                          <a:spcPts val="0"/>
                        </a:spcBef>
                        <a:buNone/>
                      </a:pPr>
                      <a:r>
                        <a:rPr lang="en-US" sz="2400">
                          <a:latin typeface="Calibri"/>
                          <a:ea typeface="Calibri"/>
                          <a:cs typeface="Calibri"/>
                          <a:sym typeface="Calibri"/>
                        </a:rPr>
                        <a:t>Pearson Correlation</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c>
                  <a:txBody>
                    <a:bodyPr>
                      <a:noAutofit/>
                    </a:bodyPr>
                    <a:lstStyle/>
                    <a:p>
                      <a:pPr lvl="0" rtl="0">
                        <a:spcBef>
                          <a:spcPts val="0"/>
                        </a:spcBef>
                        <a:buNone/>
                      </a:pPr>
                      <a:r>
                        <a:rPr lang="en-US" sz="2400">
                          <a:latin typeface="Calibri"/>
                          <a:ea typeface="Calibri"/>
                          <a:cs typeface="Calibri"/>
                          <a:sym typeface="Calibri"/>
                        </a:rPr>
                        <a:t>0.651</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c>
                  <a:txBody>
                    <a:bodyPr>
                      <a:noAutofit/>
                    </a:bodyPr>
                    <a:lstStyle/>
                    <a:p>
                      <a:pPr lvl="0" rtl="0">
                        <a:spcBef>
                          <a:spcPts val="0"/>
                        </a:spcBef>
                        <a:buNone/>
                      </a:pPr>
                      <a:r>
                        <a:rPr lang="en-US" sz="2400">
                          <a:latin typeface="Calibri"/>
                          <a:ea typeface="Calibri"/>
                          <a:cs typeface="Calibri"/>
                          <a:sym typeface="Calibri"/>
                        </a:rPr>
                        <a:t>1.509</a:t>
                      </a:r>
                    </a:p>
                  </a:txBody>
                  <a:tcPr marT="91425" marB="91425" marR="91425" marL="91425">
                    <a:lnL cap="flat" cmpd="sng" w="9525">
                      <a:solidFill>
                        <a:srgbClr val="FF0000"/>
                      </a:solidFill>
                      <a:prstDash val="solid"/>
                      <a:round/>
                      <a:headEnd len="med" w="med" type="none"/>
                      <a:tailEnd len="med" w="med" type="none"/>
                    </a:lnL>
                    <a:lnR cap="flat" cmpd="sng" w="9525">
                      <a:solidFill>
                        <a:srgbClr val="999999"/>
                      </a:solidFill>
                      <a:prstDash val="solid"/>
                      <a:round/>
                      <a:headEnd len="med" w="med" type="none"/>
                      <a:tailEnd len="med" w="med" type="none"/>
                    </a:lnR>
                    <a:lnT cap="flat" cmpd="sng" w="9525">
                      <a:solidFill>
                        <a:srgbClr val="999999"/>
                      </a:solidFill>
                      <a:prstDash val="solid"/>
                      <a:round/>
                      <a:headEnd len="med" w="med" type="none"/>
                      <a:tailEnd len="med" w="med" type="none"/>
                    </a:lnT>
                    <a:lnB cap="flat" cmpd="sng" w="9525">
                      <a:solidFill>
                        <a:srgbClr val="999999"/>
                      </a:solidFill>
                      <a:prstDash val="solid"/>
                      <a:round/>
                      <a:headEnd len="med" w="med" type="none"/>
                      <a:tailEnd len="med" w="med" type="none"/>
                    </a:lnB>
                    <a:solidFill>
                      <a:schemeClr val="accent3"/>
                    </a:solidFill>
                  </a:tcPr>
                </a:tc>
              </a:tr>
              <a:tr h="600200">
                <a:tc vMerge="1"/>
                <a:tc>
                  <a:txBody>
                    <a:bodyPr>
                      <a:noAutofit/>
                    </a:bodyPr>
                    <a:lstStyle/>
                    <a:p>
                      <a:pPr lvl="0" rtl="0">
                        <a:spcBef>
                          <a:spcPts val="0"/>
                        </a:spcBef>
                        <a:buNone/>
                      </a:pPr>
                      <a:r>
                        <a:rPr lang="en-US" sz="2400">
                          <a:latin typeface="Calibri"/>
                          <a:ea typeface="Calibri"/>
                          <a:cs typeface="Calibri"/>
                          <a:sym typeface="Calibri"/>
                        </a:rPr>
                        <a:t>Cosine</a:t>
                      </a:r>
                    </a:p>
                  </a:txBody>
                  <a:tcPr marT="91425" marB="91425" marR="91425" marL="91425">
                    <a:lnT cap="flat" cmpd="sng" w="9525">
                      <a:solidFill>
                        <a:srgbClr val="FF0000"/>
                      </a:solidFill>
                      <a:prstDash val="solid"/>
                      <a:round/>
                      <a:headEnd len="med" w="med" type="none"/>
                      <a:tailEnd len="med" w="med" type="none"/>
                    </a:lnT>
                    <a:solidFill>
                      <a:schemeClr val="accent3"/>
                    </a:solidFill>
                  </a:tcPr>
                </a:tc>
                <a:tc>
                  <a:txBody>
                    <a:bodyPr>
                      <a:noAutofit/>
                    </a:bodyPr>
                    <a:lstStyle/>
                    <a:p>
                      <a:pPr lvl="0" rtl="0">
                        <a:spcBef>
                          <a:spcPts val="0"/>
                        </a:spcBef>
                        <a:buNone/>
                      </a:pPr>
                      <a:r>
                        <a:rPr lang="en-US" sz="2400">
                          <a:latin typeface="Calibri"/>
                          <a:ea typeface="Calibri"/>
                          <a:cs typeface="Calibri"/>
                          <a:sym typeface="Calibri"/>
                        </a:rPr>
                        <a:t>0.631</a:t>
                      </a:r>
                    </a:p>
                  </a:txBody>
                  <a:tcPr marT="91425" marB="91425" marR="91425" marL="91425">
                    <a:lnT cap="flat" cmpd="sng" w="9525">
                      <a:solidFill>
                        <a:srgbClr val="FF0000"/>
                      </a:solidFill>
                      <a:prstDash val="solid"/>
                      <a:round/>
                      <a:headEnd len="med" w="med" type="none"/>
                      <a:tailEnd len="med" w="med" type="none"/>
                    </a:lnT>
                    <a:solidFill>
                      <a:schemeClr val="accent3"/>
                    </a:solidFill>
                  </a:tcPr>
                </a:tc>
                <a:tc>
                  <a:txBody>
                    <a:bodyPr>
                      <a:noAutofit/>
                    </a:bodyPr>
                    <a:lstStyle/>
                    <a:p>
                      <a:pPr lvl="0" rtl="0">
                        <a:spcBef>
                          <a:spcPts val="0"/>
                        </a:spcBef>
                        <a:buNone/>
                      </a:pPr>
                      <a:r>
                        <a:rPr lang="en-US" sz="2400">
                          <a:latin typeface="Calibri"/>
                          <a:ea typeface="Calibri"/>
                          <a:cs typeface="Calibri"/>
                          <a:sym typeface="Calibri"/>
                        </a:rPr>
                        <a:t>1.493</a:t>
                      </a:r>
                    </a:p>
                  </a:txBody>
                  <a:tcPr marT="91425" marB="91425" marR="91425" marL="91425">
                    <a:lnT cap="flat" cmpd="sng" w="9525">
                      <a:solidFill>
                        <a:srgbClr val="999999"/>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r>
              <a:tr h="604375">
                <a:tc vMerge="1"/>
                <a:tc>
                  <a:txBody>
                    <a:bodyPr>
                      <a:noAutofit/>
                    </a:bodyPr>
                    <a:lstStyle/>
                    <a:p>
                      <a:pPr lvl="0" rtl="0">
                        <a:spcBef>
                          <a:spcPts val="0"/>
                        </a:spcBef>
                        <a:buNone/>
                      </a:pPr>
                      <a:r>
                        <a:rPr lang="en-US" sz="2400">
                          <a:latin typeface="Calibri"/>
                          <a:ea typeface="Calibri"/>
                          <a:cs typeface="Calibri"/>
                          <a:sym typeface="Calibri"/>
                        </a:rPr>
                        <a:t>SimRank</a:t>
                      </a:r>
                    </a:p>
                  </a:txBody>
                  <a:tcPr marT="91425" marB="91425" marR="91425" marL="91425">
                    <a:solidFill>
                      <a:schemeClr val="accent3"/>
                    </a:solidFill>
                  </a:tcPr>
                </a:tc>
                <a:tc>
                  <a:txBody>
                    <a:bodyPr>
                      <a:noAutofit/>
                    </a:bodyPr>
                    <a:lstStyle/>
                    <a:p>
                      <a:pPr lvl="0" rtl="0">
                        <a:spcBef>
                          <a:spcPts val="0"/>
                        </a:spcBef>
                        <a:buNone/>
                      </a:pPr>
                      <a:r>
                        <a:rPr lang="en-US" sz="2400">
                          <a:latin typeface="Calibri"/>
                          <a:ea typeface="Calibri"/>
                          <a:cs typeface="Calibri"/>
                          <a:sym typeface="Calibri"/>
                        </a:rPr>
                        <a:t>0.637</a:t>
                      </a:r>
                    </a:p>
                  </a:txBody>
                  <a:tcPr marT="91425" marB="91425" marR="91425" marL="91425">
                    <a:lnR cap="flat" cmpd="sng" w="9525">
                      <a:solidFill>
                        <a:srgbClr val="FF0000"/>
                      </a:solidFill>
                      <a:prstDash val="solid"/>
                      <a:round/>
                      <a:headEnd len="med" w="med" type="none"/>
                      <a:tailEnd len="med" w="med" type="none"/>
                    </a:lnR>
                    <a:solidFill>
                      <a:schemeClr val="accent3"/>
                    </a:solidFill>
                  </a:tcPr>
                </a:tc>
                <a:tc>
                  <a:txBody>
                    <a:bodyPr>
                      <a:noAutofit/>
                    </a:bodyPr>
                    <a:lstStyle/>
                    <a:p>
                      <a:pPr lvl="0" rtl="0">
                        <a:spcBef>
                          <a:spcPts val="0"/>
                        </a:spcBef>
                        <a:buNone/>
                      </a:pPr>
                      <a:r>
                        <a:rPr lang="en-US" sz="2400">
                          <a:latin typeface="Calibri"/>
                          <a:ea typeface="Calibri"/>
                          <a:cs typeface="Calibri"/>
                          <a:sym typeface="Calibri"/>
                        </a:rPr>
                        <a:t>1.489</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r>
              <a:tr h="604375">
                <a:tc vMerge="1"/>
                <a:tc>
                  <a:txBody>
                    <a:bodyPr>
                      <a:noAutofit/>
                    </a:bodyPr>
                    <a:lstStyle/>
                    <a:p>
                      <a:pPr lvl="0" rtl="0">
                        <a:spcBef>
                          <a:spcPts val="0"/>
                        </a:spcBef>
                        <a:buNone/>
                      </a:pPr>
                      <a:r>
                        <a:rPr lang="en-US" sz="2400">
                          <a:latin typeface="Calibri"/>
                          <a:ea typeface="Calibri"/>
                          <a:cs typeface="Calibri"/>
                          <a:sym typeface="Calibri"/>
                        </a:rPr>
                        <a:t>Entropy</a:t>
                      </a:r>
                    </a:p>
                  </a:txBody>
                  <a:tcPr marT="91425" marB="91425" marR="91425" marL="91425">
                    <a:solidFill>
                      <a:schemeClr val="accent3"/>
                    </a:solidFill>
                  </a:tcPr>
                </a:tc>
                <a:tc>
                  <a:txBody>
                    <a:bodyPr>
                      <a:noAutofit/>
                    </a:bodyPr>
                    <a:lstStyle/>
                    <a:p>
                      <a:pPr lvl="0" rtl="0">
                        <a:spcBef>
                          <a:spcPts val="0"/>
                        </a:spcBef>
                        <a:buNone/>
                      </a:pPr>
                      <a:r>
                        <a:rPr lang="en-US" sz="2400">
                          <a:latin typeface="Calibri"/>
                          <a:ea typeface="Calibri"/>
                          <a:cs typeface="Calibri"/>
                          <a:sym typeface="Calibri"/>
                        </a:rPr>
                        <a:t>0.626</a:t>
                      </a:r>
                    </a:p>
                  </a:txBody>
                  <a:tcPr marT="91425" marB="91425" marR="91425" marL="91425">
                    <a:solidFill>
                      <a:schemeClr val="accent3"/>
                    </a:solidFill>
                  </a:tcPr>
                </a:tc>
                <a:tc>
                  <a:txBody>
                    <a:bodyPr>
                      <a:noAutofit/>
                    </a:bodyPr>
                    <a:lstStyle/>
                    <a:p>
                      <a:pPr lvl="0" rtl="0">
                        <a:spcBef>
                          <a:spcPts val="0"/>
                        </a:spcBef>
                        <a:buNone/>
                      </a:pPr>
                      <a:r>
                        <a:rPr lang="en-US" sz="2400">
                          <a:latin typeface="Calibri"/>
                          <a:ea typeface="Calibri"/>
                          <a:cs typeface="Calibri"/>
                          <a:sym typeface="Calibri"/>
                        </a:rPr>
                        <a:t>1.521</a:t>
                      </a:r>
                    </a:p>
                  </a:txBody>
                  <a:tcPr marT="91425" marB="91425" marR="91425" marL="91425">
                    <a:lnT cap="flat" cmpd="sng" w="9525">
                      <a:solidFill>
                        <a:srgbClr val="FF0000"/>
                      </a:solidFill>
                      <a:prstDash val="solid"/>
                      <a:round/>
                      <a:headEnd len="med" w="med" type="none"/>
                      <a:tailEnd len="med" w="med" type="none"/>
                    </a:lnT>
                    <a:solidFill>
                      <a:schemeClr val="accent3"/>
                    </a:solidFill>
                  </a:tcPr>
                </a:tc>
              </a:tr>
              <a:tr h="604375">
                <a:tc rowSpan="4">
                  <a:txBody>
                    <a:bodyPr>
                      <a:noAutofit/>
                    </a:bodyPr>
                    <a:lstStyle/>
                    <a:p>
                      <a:pPr lvl="0" rtl="0" algn="ctr">
                        <a:spcBef>
                          <a:spcPts val="0"/>
                        </a:spcBef>
                        <a:buNone/>
                      </a:pPr>
                      <a:r>
                        <a:rPr lang="en-US" sz="2400">
                          <a:latin typeface="Calibri"/>
                          <a:ea typeface="Calibri"/>
                          <a:cs typeface="Calibri"/>
                          <a:sym typeface="Calibri"/>
                        </a:rPr>
                        <a:t>Z-Score</a:t>
                      </a:r>
                    </a:p>
                  </a:txBody>
                  <a:tcPr marT="91425" marB="91425" marR="91425" marL="91425" anchor="ctr">
                    <a:solidFill>
                      <a:schemeClr val="accent3"/>
                    </a:solidFill>
                  </a:tcPr>
                </a:tc>
                <a:tc>
                  <a:txBody>
                    <a:bodyPr>
                      <a:noAutofit/>
                    </a:bodyPr>
                    <a:lstStyle/>
                    <a:p>
                      <a:pPr lvl="0" rtl="0">
                        <a:spcBef>
                          <a:spcPts val="0"/>
                        </a:spcBef>
                        <a:buNone/>
                      </a:pPr>
                      <a:r>
                        <a:rPr lang="en-US" sz="2400">
                          <a:latin typeface="Calibri"/>
                          <a:ea typeface="Calibri"/>
                          <a:cs typeface="Calibri"/>
                          <a:sym typeface="Calibri"/>
                        </a:rPr>
                        <a:t>Pearson Correlation</a:t>
                      </a:r>
                    </a:p>
                  </a:txBody>
                  <a:tcPr marT="91425" marB="91425" marR="91425" marL="91425">
                    <a:lnB cap="flat" cmpd="sng" w="9525">
                      <a:solidFill>
                        <a:srgbClr val="FF0000"/>
                      </a:solidFill>
                      <a:prstDash val="solid"/>
                      <a:round/>
                      <a:headEnd len="med" w="med" type="none"/>
                      <a:tailEnd len="med" w="med" type="none"/>
                    </a:lnB>
                    <a:solidFill>
                      <a:schemeClr val="accent3"/>
                    </a:solidFill>
                  </a:tcPr>
                </a:tc>
                <a:tc>
                  <a:txBody>
                    <a:bodyPr>
                      <a:noAutofit/>
                    </a:bodyPr>
                    <a:lstStyle/>
                    <a:p>
                      <a:pPr lvl="0" rtl="0">
                        <a:spcBef>
                          <a:spcPts val="0"/>
                        </a:spcBef>
                        <a:buNone/>
                      </a:pPr>
                      <a:r>
                        <a:rPr lang="en-US" sz="2400">
                          <a:latin typeface="Calibri"/>
                          <a:ea typeface="Calibri"/>
                          <a:cs typeface="Calibri"/>
                          <a:sym typeface="Calibri"/>
                        </a:rPr>
                        <a:t>0.635</a:t>
                      </a:r>
                    </a:p>
                  </a:txBody>
                  <a:tcPr marT="91425" marB="91425" marR="91425" marL="91425">
                    <a:lnB cap="flat" cmpd="sng" w="9525">
                      <a:solidFill>
                        <a:srgbClr val="FF0000"/>
                      </a:solidFill>
                      <a:prstDash val="solid"/>
                      <a:round/>
                      <a:headEnd len="med" w="med" type="none"/>
                      <a:tailEnd len="med" w="med" type="none"/>
                    </a:lnB>
                    <a:solidFill>
                      <a:schemeClr val="accent3"/>
                    </a:solidFill>
                  </a:tcPr>
                </a:tc>
                <a:tc>
                  <a:txBody>
                    <a:bodyPr>
                      <a:noAutofit/>
                    </a:bodyPr>
                    <a:lstStyle/>
                    <a:p>
                      <a:pPr lvl="0" rtl="0">
                        <a:spcBef>
                          <a:spcPts val="0"/>
                        </a:spcBef>
                        <a:buNone/>
                      </a:pPr>
                      <a:r>
                        <a:rPr lang="en-US" sz="2400">
                          <a:latin typeface="Calibri"/>
                          <a:ea typeface="Calibri"/>
                          <a:cs typeface="Calibri"/>
                          <a:sym typeface="Calibri"/>
                        </a:rPr>
                        <a:t>1.528</a:t>
                      </a:r>
                    </a:p>
                  </a:txBody>
                  <a:tcPr marT="91425" marB="91425" marR="91425" marL="91425">
                    <a:lnB cap="flat" cmpd="sng" w="9525">
                      <a:solidFill>
                        <a:srgbClr val="999999"/>
                      </a:solidFill>
                      <a:prstDash val="solid"/>
                      <a:round/>
                      <a:headEnd len="med" w="med" type="none"/>
                      <a:tailEnd len="med" w="med" type="none"/>
                    </a:lnB>
                    <a:solidFill>
                      <a:schemeClr val="accent3"/>
                    </a:solidFill>
                  </a:tcPr>
                </a:tc>
              </a:tr>
              <a:tr h="600200">
                <a:tc vMerge="1"/>
                <a:tc>
                  <a:txBody>
                    <a:bodyPr>
                      <a:noAutofit/>
                    </a:bodyPr>
                    <a:lstStyle/>
                    <a:p>
                      <a:pPr lvl="0" rtl="0">
                        <a:spcBef>
                          <a:spcPts val="0"/>
                        </a:spcBef>
                        <a:buNone/>
                      </a:pPr>
                      <a:r>
                        <a:rPr lang="en-US" sz="2400">
                          <a:latin typeface="Calibri"/>
                          <a:ea typeface="Calibri"/>
                          <a:cs typeface="Calibri"/>
                          <a:sym typeface="Calibri"/>
                        </a:rPr>
                        <a:t>Cosine</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c>
                  <a:txBody>
                    <a:bodyPr>
                      <a:noAutofit/>
                    </a:bodyPr>
                    <a:lstStyle/>
                    <a:p>
                      <a:pPr lvl="0" rtl="0">
                        <a:spcBef>
                          <a:spcPts val="0"/>
                        </a:spcBef>
                        <a:buNone/>
                      </a:pPr>
                      <a:r>
                        <a:rPr lang="en-US" sz="2400">
                          <a:latin typeface="Calibri"/>
                          <a:ea typeface="Calibri"/>
                          <a:cs typeface="Calibri"/>
                          <a:sym typeface="Calibri"/>
                        </a:rPr>
                        <a:t>0.648</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c>
                  <a:txBody>
                    <a:bodyPr>
                      <a:noAutofit/>
                    </a:bodyPr>
                    <a:lstStyle/>
                    <a:p>
                      <a:pPr lvl="0" rtl="0">
                        <a:spcBef>
                          <a:spcPts val="0"/>
                        </a:spcBef>
                        <a:buNone/>
                      </a:pPr>
                      <a:r>
                        <a:rPr lang="en-US" sz="2400">
                          <a:latin typeface="Calibri"/>
                          <a:ea typeface="Calibri"/>
                          <a:cs typeface="Calibri"/>
                          <a:sym typeface="Calibri"/>
                        </a:rPr>
                        <a:t>1.538</a:t>
                      </a:r>
                    </a:p>
                  </a:txBody>
                  <a:tcPr marT="91425" marB="91425" marR="91425" marL="91425">
                    <a:lnL cap="flat" cmpd="sng" w="9525">
                      <a:solidFill>
                        <a:srgbClr val="FF0000"/>
                      </a:solidFill>
                      <a:prstDash val="solid"/>
                      <a:round/>
                      <a:headEnd len="med" w="med" type="none"/>
                      <a:tailEnd len="med" w="med" type="none"/>
                    </a:lnL>
                    <a:lnR cap="flat" cmpd="sng" w="9525">
                      <a:solidFill>
                        <a:srgbClr val="999999"/>
                      </a:solidFill>
                      <a:prstDash val="solid"/>
                      <a:round/>
                      <a:headEnd len="med" w="med" type="none"/>
                      <a:tailEnd len="med" w="med" type="none"/>
                    </a:lnR>
                    <a:lnT cap="flat" cmpd="sng" w="9525">
                      <a:solidFill>
                        <a:srgbClr val="999999"/>
                      </a:solidFill>
                      <a:prstDash val="solid"/>
                      <a:round/>
                      <a:headEnd len="med" w="med" type="none"/>
                      <a:tailEnd len="med" w="med" type="none"/>
                    </a:lnT>
                    <a:lnB cap="flat" cmpd="sng" w="9525">
                      <a:solidFill>
                        <a:srgbClr val="999999"/>
                      </a:solidFill>
                      <a:prstDash val="solid"/>
                      <a:round/>
                      <a:headEnd len="med" w="med" type="none"/>
                      <a:tailEnd len="med" w="med" type="none"/>
                    </a:lnB>
                    <a:solidFill>
                      <a:schemeClr val="accent3"/>
                    </a:solidFill>
                  </a:tcPr>
                </a:tc>
              </a:tr>
              <a:tr h="604375">
                <a:tc vMerge="1"/>
                <a:tc>
                  <a:txBody>
                    <a:bodyPr>
                      <a:noAutofit/>
                    </a:bodyPr>
                    <a:lstStyle/>
                    <a:p>
                      <a:pPr lvl="0" rtl="0">
                        <a:spcBef>
                          <a:spcPts val="0"/>
                        </a:spcBef>
                        <a:buNone/>
                      </a:pPr>
                      <a:r>
                        <a:rPr lang="en-US" sz="2400">
                          <a:latin typeface="Calibri"/>
                          <a:ea typeface="Calibri"/>
                          <a:cs typeface="Calibri"/>
                          <a:sym typeface="Calibri"/>
                        </a:rPr>
                        <a:t>SimRank</a:t>
                      </a:r>
                    </a:p>
                  </a:txBody>
                  <a:tcPr marT="91425" marB="91425" marR="91425" marL="91425">
                    <a:lnT cap="flat" cmpd="sng" w="9525">
                      <a:solidFill>
                        <a:srgbClr val="FF0000"/>
                      </a:solidFill>
                      <a:prstDash val="solid"/>
                      <a:round/>
                      <a:headEnd len="med" w="med" type="none"/>
                      <a:tailEnd len="med" w="med" type="none"/>
                    </a:lnT>
                    <a:solidFill>
                      <a:schemeClr val="accent3"/>
                    </a:solidFill>
                  </a:tcPr>
                </a:tc>
                <a:tc>
                  <a:txBody>
                    <a:bodyPr>
                      <a:noAutofit/>
                    </a:bodyPr>
                    <a:lstStyle/>
                    <a:p>
                      <a:pPr lvl="0" rtl="0">
                        <a:spcBef>
                          <a:spcPts val="0"/>
                        </a:spcBef>
                        <a:buNone/>
                      </a:pPr>
                      <a:r>
                        <a:rPr lang="en-US" sz="2400">
                          <a:latin typeface="Calibri"/>
                          <a:ea typeface="Calibri"/>
                          <a:cs typeface="Calibri"/>
                          <a:sym typeface="Calibri"/>
                        </a:rPr>
                        <a:t>0.636</a:t>
                      </a:r>
                    </a:p>
                  </a:txBody>
                  <a:tcPr marT="91425" marB="91425" marR="91425" marL="91425">
                    <a:lnT cap="flat" cmpd="sng" w="9525">
                      <a:solidFill>
                        <a:srgbClr val="FF0000"/>
                      </a:solidFill>
                      <a:prstDash val="solid"/>
                      <a:round/>
                      <a:headEnd len="med" w="med" type="none"/>
                      <a:tailEnd len="med" w="med" type="none"/>
                    </a:lnT>
                    <a:solidFill>
                      <a:schemeClr val="accent3"/>
                    </a:solidFill>
                  </a:tcPr>
                </a:tc>
                <a:tc>
                  <a:txBody>
                    <a:bodyPr>
                      <a:noAutofit/>
                    </a:bodyPr>
                    <a:lstStyle/>
                    <a:p>
                      <a:pPr lvl="0" rtl="0">
                        <a:spcBef>
                          <a:spcPts val="0"/>
                        </a:spcBef>
                        <a:buNone/>
                      </a:pPr>
                      <a:r>
                        <a:rPr lang="en-US" sz="2400">
                          <a:latin typeface="Calibri"/>
                          <a:ea typeface="Calibri"/>
                          <a:cs typeface="Calibri"/>
                          <a:sym typeface="Calibri"/>
                        </a:rPr>
                        <a:t>1.533</a:t>
                      </a:r>
                    </a:p>
                  </a:txBody>
                  <a:tcPr marT="91425" marB="91425" marR="91425" marL="91425">
                    <a:lnT cap="flat" cmpd="sng" w="9525">
                      <a:solidFill>
                        <a:srgbClr val="999999"/>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r>
              <a:tr h="604375">
                <a:tc vMerge="1"/>
                <a:tc>
                  <a:txBody>
                    <a:bodyPr>
                      <a:noAutofit/>
                    </a:bodyPr>
                    <a:lstStyle/>
                    <a:p>
                      <a:pPr lvl="0" rtl="0">
                        <a:spcBef>
                          <a:spcPts val="0"/>
                        </a:spcBef>
                        <a:buNone/>
                      </a:pPr>
                      <a:r>
                        <a:rPr lang="en-US" sz="2400">
                          <a:latin typeface="Calibri"/>
                          <a:ea typeface="Calibri"/>
                          <a:cs typeface="Calibri"/>
                          <a:sym typeface="Calibri"/>
                        </a:rPr>
                        <a:t>Entropy</a:t>
                      </a:r>
                    </a:p>
                  </a:txBody>
                  <a:tcPr marT="91425" marB="91425" marR="91425" marL="91425">
                    <a:solidFill>
                      <a:schemeClr val="accent3"/>
                    </a:solidFill>
                  </a:tcPr>
                </a:tc>
                <a:tc>
                  <a:txBody>
                    <a:bodyPr>
                      <a:noAutofit/>
                    </a:bodyPr>
                    <a:lstStyle/>
                    <a:p>
                      <a:pPr lvl="0" rtl="0">
                        <a:spcBef>
                          <a:spcPts val="0"/>
                        </a:spcBef>
                        <a:buNone/>
                      </a:pPr>
                      <a:r>
                        <a:rPr lang="en-US" sz="2400">
                          <a:latin typeface="Calibri"/>
                          <a:ea typeface="Calibri"/>
                          <a:cs typeface="Calibri"/>
                          <a:sym typeface="Calibri"/>
                        </a:rPr>
                        <a:t>0.637</a:t>
                      </a:r>
                    </a:p>
                  </a:txBody>
                  <a:tcPr marT="91425" marB="91425" marR="91425" marL="91425">
                    <a:lnR cap="flat" cmpd="sng" w="9525">
                      <a:solidFill>
                        <a:srgbClr val="FF0000"/>
                      </a:solidFill>
                      <a:prstDash val="solid"/>
                      <a:round/>
                      <a:headEnd len="med" w="med" type="none"/>
                      <a:tailEnd len="med" w="med" type="none"/>
                    </a:lnR>
                    <a:solidFill>
                      <a:schemeClr val="accent3"/>
                    </a:solidFill>
                  </a:tcPr>
                </a:tc>
                <a:tc>
                  <a:txBody>
                    <a:bodyPr>
                      <a:noAutofit/>
                    </a:bodyPr>
                    <a:lstStyle/>
                    <a:p>
                      <a:pPr lvl="0" rtl="0">
                        <a:spcBef>
                          <a:spcPts val="0"/>
                        </a:spcBef>
                        <a:buNone/>
                      </a:pPr>
                      <a:r>
                        <a:rPr lang="en-US" sz="2400">
                          <a:latin typeface="Calibri"/>
                          <a:ea typeface="Calibri"/>
                          <a:cs typeface="Calibri"/>
                          <a:sym typeface="Calibri"/>
                        </a:rPr>
                        <a:t>1.52</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graphicFrame>
        <p:nvGraphicFramePr>
          <p:cNvPr id="242" name="Shape 242"/>
          <p:cNvGraphicFramePr/>
          <p:nvPr/>
        </p:nvGraphicFramePr>
        <p:xfrm>
          <a:off x="4518400" y="215463"/>
          <a:ext cx="3000000" cy="3000000"/>
        </p:xfrm>
        <a:graphic>
          <a:graphicData uri="http://schemas.openxmlformats.org/drawingml/2006/table">
            <a:tbl>
              <a:tblPr>
                <a:noFill/>
                <a:tableStyleId>{DFEF443D-DF26-4CDC-AF36-FEC88E48360A}</a:tableStyleId>
              </a:tblPr>
              <a:tblGrid>
                <a:gridCol w="3473350"/>
                <a:gridCol w="3473350"/>
              </a:tblGrid>
              <a:tr h="225575">
                <a:tc>
                  <a:txBody>
                    <a:bodyPr>
                      <a:noAutofit/>
                    </a:bodyPr>
                    <a:lstStyle/>
                    <a:p>
                      <a:pPr lvl="0" rtl="0">
                        <a:spcBef>
                          <a:spcPts val="0"/>
                        </a:spcBef>
                        <a:buNone/>
                      </a:pPr>
                      <a:r>
                        <a:rPr b="1" lang="en-US" sz="1800">
                          <a:latin typeface="Calibri"/>
                          <a:ea typeface="Calibri"/>
                          <a:cs typeface="Calibri"/>
                          <a:sym typeface="Calibri"/>
                        </a:rPr>
                        <a:t>Number of clusters</a:t>
                      </a:r>
                    </a:p>
                  </a:txBody>
                  <a:tcPr marT="91425" marB="91425" marR="91425" marL="91425">
                    <a:lnB cap="flat" cmpd="sng" w="9525">
                      <a:solidFill>
                        <a:srgbClr val="FF0000"/>
                      </a:solidFill>
                      <a:prstDash val="solid"/>
                      <a:round/>
                      <a:headEnd len="med" w="med" type="none"/>
                      <a:tailEnd len="med" w="med" type="none"/>
                    </a:lnB>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Ranked Score</a:t>
                      </a:r>
                    </a:p>
                  </a:txBody>
                  <a:tcPr marT="91425" marB="91425" marR="91425" marL="91425">
                    <a:lnB cap="flat" cmpd="sng" w="9525">
                      <a:solidFill>
                        <a:srgbClr val="FF0000"/>
                      </a:solidFill>
                      <a:prstDash val="solid"/>
                      <a:round/>
                      <a:headEnd len="med" w="med" type="none"/>
                      <a:tailEnd len="med" w="med" type="none"/>
                    </a:lnB>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3</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32.02300583</a:t>
                      </a:r>
                    </a:p>
                  </a:txBody>
                  <a:tcPr marT="91425" marB="91425" marR="91425" marL="91425">
                    <a:lnL cap="flat" cmpd="sng" w="9525">
                      <a:solidFill>
                        <a:srgbClr val="FF0000"/>
                      </a:solidFill>
                      <a:prstDash val="solid"/>
                      <a:round/>
                      <a:headEnd len="med" w="med" type="none"/>
                      <a:tailEnd len="med" w="med" type="none"/>
                    </a:lnL>
                    <a:lnR cap="flat" cmpd="sng" w="9525">
                      <a:solidFill>
                        <a:srgbClr val="FF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0000"/>
                      </a:solidFill>
                      <a:prstDash val="solid"/>
                      <a:round/>
                      <a:headEnd len="med" w="med" type="none"/>
                      <a:tailEnd len="med" w="med" type="none"/>
                    </a:lnB>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4</a:t>
                      </a:r>
                    </a:p>
                  </a:txBody>
                  <a:tcPr marT="91425" marB="91425" marR="91425" marL="91425">
                    <a:lnT cap="flat" cmpd="sng" w="9525">
                      <a:solidFill>
                        <a:srgbClr val="FF0000"/>
                      </a:solidFill>
                      <a:prstDash val="solid"/>
                      <a:round/>
                      <a:headEnd len="med" w="med" type="none"/>
                      <a:tailEnd len="med" w="med" type="none"/>
                    </a:lnT>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31.9424132522</a:t>
                      </a:r>
                    </a:p>
                  </a:txBody>
                  <a:tcPr marT="91425" marB="91425" marR="91425" marL="91425">
                    <a:lnT cap="flat" cmpd="sng" w="9525">
                      <a:solidFill>
                        <a:srgbClr val="FF0000"/>
                      </a:solidFill>
                      <a:prstDash val="solid"/>
                      <a:round/>
                      <a:headEnd len="med" w="med" type="none"/>
                      <a:tailEnd len="med" w="med" type="none"/>
                    </a:lnT>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5</a:t>
                      </a:r>
                    </a:p>
                  </a:txBody>
                  <a:tcPr marT="91425" marB="91425" marR="91425" marL="91425">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31.9444209026</a:t>
                      </a:r>
                    </a:p>
                  </a:txBody>
                  <a:tcPr marT="91425" marB="91425" marR="91425" marL="91425">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6</a:t>
                      </a:r>
                    </a:p>
                  </a:txBody>
                  <a:tcPr marT="91425" marB="91425" marR="91425" marL="91425">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28.5646816105</a:t>
                      </a:r>
                    </a:p>
                  </a:txBody>
                  <a:tcPr marT="91425" marB="91425" marR="91425" marL="91425">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7</a:t>
                      </a:r>
                    </a:p>
                  </a:txBody>
                  <a:tcPr marT="91425" marB="91425" marR="91425" marL="91425">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31.6779248212</a:t>
                      </a:r>
                    </a:p>
                  </a:txBody>
                  <a:tcPr marT="91425" marB="91425" marR="91425" marL="91425">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8</a:t>
                      </a:r>
                    </a:p>
                  </a:txBody>
                  <a:tcPr marT="91425" marB="91425" marR="91425" marL="91425">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29.9055972369</a:t>
                      </a:r>
                    </a:p>
                  </a:txBody>
                  <a:tcPr marT="91425" marB="91425" marR="91425" marL="91425">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9</a:t>
                      </a:r>
                    </a:p>
                  </a:txBody>
                  <a:tcPr marT="91425" marB="91425" marR="91425" marL="91425">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29.0201072183</a:t>
                      </a:r>
                    </a:p>
                  </a:txBody>
                  <a:tcPr marT="91425" marB="91425" marR="91425" marL="91425">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10</a:t>
                      </a:r>
                    </a:p>
                  </a:txBody>
                  <a:tcPr marT="91425" marB="91425" marR="91425" marL="91425">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29.7544491759</a:t>
                      </a:r>
                    </a:p>
                  </a:txBody>
                  <a:tcPr marT="91425" marB="91425" marR="91425" marL="91425">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11</a:t>
                      </a:r>
                    </a:p>
                  </a:txBody>
                  <a:tcPr marT="91425" marB="91425" marR="91425" marL="91425">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27.495674986</a:t>
                      </a:r>
                    </a:p>
                  </a:txBody>
                  <a:tcPr marT="91425" marB="91425" marR="91425" marL="91425">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12</a:t>
                      </a:r>
                    </a:p>
                  </a:txBody>
                  <a:tcPr marT="91425" marB="91425" marR="91425" marL="91425">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31.3537157196</a:t>
                      </a:r>
                    </a:p>
                  </a:txBody>
                  <a:tcPr marT="91425" marB="91425" marR="91425" marL="91425">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13</a:t>
                      </a:r>
                    </a:p>
                  </a:txBody>
                  <a:tcPr marT="91425" marB="91425" marR="91425" marL="91425">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31.8771600791</a:t>
                      </a:r>
                    </a:p>
                  </a:txBody>
                  <a:tcPr marT="91425" marB="91425" marR="91425" marL="91425">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14</a:t>
                      </a:r>
                    </a:p>
                  </a:txBody>
                  <a:tcPr marT="91425" marB="91425" marR="91425" marL="91425">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27.9064300172</a:t>
                      </a:r>
                    </a:p>
                  </a:txBody>
                  <a:tcPr marT="91425" marB="91425" marR="91425" marL="91425">
                    <a:solidFill>
                      <a:schemeClr val="accent3"/>
                    </a:solidFill>
                  </a:tcPr>
                </a:tc>
              </a:tr>
              <a:tr h="225575">
                <a:tc>
                  <a:txBody>
                    <a:bodyPr>
                      <a:noAutofit/>
                    </a:bodyPr>
                    <a:lstStyle/>
                    <a:p>
                      <a:pPr lvl="0" rtl="0">
                        <a:spcBef>
                          <a:spcPts val="0"/>
                        </a:spcBef>
                        <a:buNone/>
                      </a:pPr>
                      <a:r>
                        <a:rPr b="1" lang="en-US" sz="1800">
                          <a:latin typeface="Calibri"/>
                          <a:ea typeface="Calibri"/>
                          <a:cs typeface="Calibri"/>
                          <a:sym typeface="Calibri"/>
                        </a:rPr>
                        <a:t>15</a:t>
                      </a:r>
                    </a:p>
                  </a:txBody>
                  <a:tcPr marT="91425" marB="91425" marR="91425" marL="91425">
                    <a:solidFill>
                      <a:schemeClr val="accent3"/>
                    </a:solidFill>
                  </a:tcPr>
                </a:tc>
                <a:tc>
                  <a:txBody>
                    <a:bodyPr>
                      <a:noAutofit/>
                    </a:bodyPr>
                    <a:lstStyle/>
                    <a:p>
                      <a:pPr lvl="0" rtl="0">
                        <a:spcBef>
                          <a:spcPts val="0"/>
                        </a:spcBef>
                        <a:buNone/>
                      </a:pPr>
                      <a:r>
                        <a:rPr b="1" lang="en-US" sz="1800">
                          <a:latin typeface="Calibri"/>
                          <a:ea typeface="Calibri"/>
                          <a:cs typeface="Calibri"/>
                          <a:sym typeface="Calibri"/>
                        </a:rPr>
                        <a:t>31.6641433513</a:t>
                      </a:r>
                    </a:p>
                  </a:txBody>
                  <a:tcPr marT="91425" marB="91425" marR="91425" marL="91425">
                    <a:solidFill>
                      <a:schemeClr val="accent3"/>
                    </a:solidFill>
                  </a:tcPr>
                </a:tc>
              </a:tr>
            </a:tbl>
          </a:graphicData>
        </a:graphic>
      </p:graphicFrame>
      <p:sp>
        <p:nvSpPr>
          <p:cNvPr id="243" name="Shape 243"/>
          <p:cNvSpPr txBox="1"/>
          <p:nvPr/>
        </p:nvSpPr>
        <p:spPr>
          <a:xfrm>
            <a:off x="397350" y="0"/>
            <a:ext cx="3847800" cy="4806300"/>
          </a:xfrm>
          <a:prstGeom prst="rect">
            <a:avLst/>
          </a:prstGeom>
          <a:noFill/>
          <a:ln>
            <a:noFill/>
          </a:ln>
        </p:spPr>
        <p:txBody>
          <a:bodyPr anchorCtr="0" anchor="ctr" bIns="91425" lIns="91425" rIns="91425" wrap="square" tIns="91425">
            <a:noAutofit/>
          </a:bodyPr>
          <a:lstStyle/>
          <a:p>
            <a:pPr lvl="0" rtl="0">
              <a:lnSpc>
                <a:spcPct val="90000"/>
              </a:lnSpc>
              <a:spcBef>
                <a:spcPts val="0"/>
              </a:spcBef>
              <a:buNone/>
            </a:pPr>
            <a:r>
              <a:rPr lang="en-US" sz="4400">
                <a:solidFill>
                  <a:schemeClr val="dk1"/>
                </a:solidFill>
                <a:latin typeface="Calibri"/>
                <a:ea typeface="Calibri"/>
                <a:cs typeface="Calibri"/>
                <a:sym typeface="Calibri"/>
              </a:rPr>
              <a:t> </a:t>
            </a:r>
            <a:r>
              <a:rPr lang="en-US" sz="4400">
                <a:solidFill>
                  <a:schemeClr val="dk1"/>
                </a:solidFill>
                <a:latin typeface="Calibri"/>
                <a:ea typeface="Calibri"/>
                <a:cs typeface="Calibri"/>
                <a:sym typeface="Calibri"/>
              </a:rPr>
              <a:t>Evaluation:   Model-based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838200" y="365125"/>
            <a:ext cx="10515600" cy="1325700"/>
          </a:xfrm>
          <a:prstGeom prst="rect">
            <a:avLst/>
          </a:prstGeom>
        </p:spPr>
        <p:txBody>
          <a:bodyPr anchorCtr="0" anchor="ctr" bIns="121900" lIns="121900" rIns="121900" wrap="square" tIns="121900">
            <a:noAutofit/>
          </a:bodyPr>
          <a:lstStyle/>
          <a:p>
            <a:pPr lvl="0">
              <a:spcBef>
                <a:spcPts val="0"/>
              </a:spcBef>
              <a:buNone/>
            </a:pPr>
            <a:r>
              <a:rPr lang="en-US"/>
              <a:t>Conclusion</a:t>
            </a:r>
            <a:r>
              <a:rPr lang="en-US"/>
              <a:t>:</a:t>
            </a:r>
          </a:p>
        </p:txBody>
      </p:sp>
      <p:sp>
        <p:nvSpPr>
          <p:cNvPr id="249" name="Shape 249"/>
          <p:cNvSpPr txBox="1"/>
          <p:nvPr>
            <p:ph idx="1" type="body"/>
          </p:nvPr>
        </p:nvSpPr>
        <p:spPr>
          <a:xfrm>
            <a:off x="838200" y="1825625"/>
            <a:ext cx="10515600" cy="4351200"/>
          </a:xfrm>
          <a:prstGeom prst="rect">
            <a:avLst/>
          </a:prstGeom>
        </p:spPr>
        <p:txBody>
          <a:bodyPr anchorCtr="0" anchor="t" bIns="121900" lIns="121900" rIns="121900" wrap="square" tIns="121900">
            <a:noAutofit/>
          </a:bodyPr>
          <a:lstStyle/>
          <a:p>
            <a:pPr indent="-406400" lvl="0" marL="457200" rtl="0">
              <a:spcBef>
                <a:spcPts val="0"/>
              </a:spcBef>
              <a:buSzPts val="2800"/>
              <a:buAutoNum type="arabicPeriod"/>
            </a:pPr>
            <a:r>
              <a:rPr lang="en-US"/>
              <a:t>Overly Speaking, </a:t>
            </a:r>
            <a:r>
              <a:rPr lang="en-US"/>
              <a:t> memory based model is better than model based model </a:t>
            </a:r>
          </a:p>
          <a:p>
            <a:pPr indent="0" lvl="0" marL="0" rtl="0">
              <a:spcBef>
                <a:spcPts val="0"/>
              </a:spcBef>
              <a:buNone/>
            </a:pPr>
            <a:r>
              <a:t/>
            </a:r>
            <a:endParaRPr/>
          </a:p>
          <a:p>
            <a:pPr indent="-406400" lvl="0" marL="457200" rtl="0">
              <a:spcBef>
                <a:spcPts val="0"/>
              </a:spcBef>
              <a:buSzPts val="2800"/>
              <a:buAutoNum type="arabicPeriod"/>
            </a:pPr>
            <a:r>
              <a:rPr lang="en-US"/>
              <a:t>Not many differences. Choose the fastest one</a:t>
            </a: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838200" y="365125"/>
            <a:ext cx="10515600" cy="1325700"/>
          </a:xfrm>
          <a:prstGeom prst="rect">
            <a:avLst/>
          </a:prstGeom>
        </p:spPr>
        <p:txBody>
          <a:bodyPr anchorCtr="0" anchor="ctr" bIns="121900" lIns="121900" rIns="121900" wrap="square" tIns="121900">
            <a:noAutofit/>
          </a:bodyPr>
          <a:lstStyle/>
          <a:p>
            <a:pPr lvl="0">
              <a:spcBef>
                <a:spcPts val="0"/>
              </a:spcBef>
              <a:buNone/>
            </a:pPr>
            <a:r>
              <a:rPr lang="en-US"/>
              <a:t>To be Continued...</a:t>
            </a:r>
          </a:p>
        </p:txBody>
      </p:sp>
      <p:sp>
        <p:nvSpPr>
          <p:cNvPr id="255" name="Shape 255"/>
          <p:cNvSpPr txBox="1"/>
          <p:nvPr>
            <p:ph idx="1" type="body"/>
          </p:nvPr>
        </p:nvSpPr>
        <p:spPr>
          <a:xfrm>
            <a:off x="740225" y="1352100"/>
            <a:ext cx="10515600" cy="5326200"/>
          </a:xfrm>
          <a:prstGeom prst="rect">
            <a:avLst/>
          </a:prstGeom>
        </p:spPr>
        <p:txBody>
          <a:bodyPr anchorCtr="0" anchor="t" bIns="121900" lIns="121900" rIns="121900" wrap="square" tIns="121900">
            <a:noAutofit/>
          </a:bodyPr>
          <a:lstStyle/>
          <a:p>
            <a:pPr indent="0" lvl="0" marL="177800" rtl="0">
              <a:spcBef>
                <a:spcPts val="0"/>
              </a:spcBef>
              <a:buNone/>
            </a:pPr>
            <a:r>
              <a:rPr lang="en-US"/>
              <a:t>Advantage:</a:t>
            </a:r>
          </a:p>
          <a:p>
            <a:pPr indent="-406400" lvl="0" marL="457200" rtl="0">
              <a:spcBef>
                <a:spcPts val="0"/>
              </a:spcBef>
              <a:spcAft>
                <a:spcPts val="0"/>
              </a:spcAft>
              <a:buSzPts val="2800"/>
              <a:buAutoNum type="arabicPeriod"/>
            </a:pPr>
            <a:r>
              <a:rPr lang="en-US"/>
              <a:t>Python-based code </a:t>
            </a:r>
          </a:p>
          <a:p>
            <a:pPr indent="-406400" lvl="0" marL="457200" rtl="0">
              <a:spcBef>
                <a:spcPts val="0"/>
              </a:spcBef>
              <a:spcAft>
                <a:spcPts val="0"/>
              </a:spcAft>
              <a:buSzPts val="2800"/>
              <a:buAutoNum type="arabicPeriod"/>
            </a:pPr>
            <a:r>
              <a:rPr lang="en-US"/>
              <a:t>Matrix-based function </a:t>
            </a:r>
          </a:p>
          <a:p>
            <a:pPr indent="-406400" lvl="0" marL="457200" rtl="0">
              <a:spcBef>
                <a:spcPts val="0"/>
              </a:spcBef>
              <a:buSzPts val="2800"/>
              <a:buAutoNum type="arabicPeriod"/>
            </a:pPr>
            <a:r>
              <a:rPr lang="en-US"/>
              <a:t>Very clear </a:t>
            </a:r>
            <a:r>
              <a:rPr lang="en-US"/>
              <a:t>pipeline</a:t>
            </a:r>
            <a:r>
              <a:rPr lang="en-US"/>
              <a:t> and notation</a:t>
            </a:r>
          </a:p>
          <a:p>
            <a:pPr indent="0" lvl="0" marL="0" rtl="0">
              <a:spcBef>
                <a:spcPts val="0"/>
              </a:spcBef>
              <a:buNone/>
            </a:pPr>
            <a:r>
              <a:rPr lang="en-US"/>
              <a:t> Maybe improved:</a:t>
            </a:r>
          </a:p>
          <a:p>
            <a:pPr indent="-406400" lvl="0" marL="457200" rtl="0">
              <a:spcBef>
                <a:spcPts val="0"/>
              </a:spcBef>
              <a:buSzPts val="2800"/>
              <a:buAutoNum type="arabicPeriod"/>
            </a:pPr>
            <a:r>
              <a:rPr lang="en-US"/>
              <a:t> </a:t>
            </a:r>
            <a:r>
              <a:rPr lang="en-US"/>
              <a:t>It is hard to generate the high-level conclusion that which similarity weights method outperforms other methods -- we may compare this result with other, for example, implicit datasets later.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838200" y="234496"/>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ts val="4400"/>
              <a:buFont typeface="Calibri"/>
              <a:buNone/>
            </a:pPr>
            <a:r>
              <a:rPr lang="en-US"/>
              <a:t>Implementation: Variants being tested</a:t>
            </a:r>
          </a:p>
        </p:txBody>
      </p:sp>
      <p:graphicFrame>
        <p:nvGraphicFramePr>
          <p:cNvPr id="81" name="Shape 81"/>
          <p:cNvGraphicFramePr/>
          <p:nvPr/>
        </p:nvGraphicFramePr>
        <p:xfrm>
          <a:off x="1889750" y="1429203"/>
          <a:ext cx="3000000" cy="3000000"/>
        </p:xfrm>
        <a:graphic>
          <a:graphicData uri="http://schemas.openxmlformats.org/drawingml/2006/table">
            <a:tbl>
              <a:tblPr bandRow="1" firstRow="1">
                <a:noFill/>
                <a:tableStyleId>{387768AD-9480-42E2-8D4A-CC1D568F0387}</a:tableStyleId>
              </a:tblPr>
              <a:tblGrid>
                <a:gridCol w="2103125"/>
                <a:gridCol w="2327375"/>
                <a:gridCol w="2037800"/>
                <a:gridCol w="1944200"/>
              </a:tblGrid>
              <a:tr h="370850">
                <a:tc>
                  <a:txBody>
                    <a:bodyPr>
                      <a:noAutofit/>
                    </a:bodyPr>
                    <a:lstStyle/>
                    <a:p>
                      <a:pPr indent="0" lvl="0" marL="0" marR="0" rtl="0" algn="l">
                        <a:spcBef>
                          <a:spcPts val="0"/>
                        </a:spcBef>
                        <a:buNone/>
                      </a:pPr>
                      <a:r>
                        <a:rPr lang="en-US" sz="1800">
                          <a:solidFill>
                            <a:srgbClr val="FFFFFF"/>
                          </a:solidFill>
                        </a:rPr>
                        <a:t>A</a:t>
                      </a:r>
                      <a:r>
                        <a:rPr lang="en-US" sz="1800" u="none" cap="none" strike="noStrike">
                          <a:solidFill>
                            <a:srgbClr val="FFFFFF"/>
                          </a:solidFill>
                        </a:rPr>
                        <a:t>lgorithm</a:t>
                      </a:r>
                    </a:p>
                  </a:txBody>
                  <a:tcPr marT="45725" marB="45725" marR="91450" marL="91450">
                    <a:lnB cap="flat" cmpd="sng" w="381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FFFFFF"/>
                          </a:solidFill>
                        </a:rPr>
                        <a:t>Component</a:t>
                      </a:r>
                    </a:p>
                  </a:txBody>
                  <a:tcPr marT="45725" marB="45725" marR="91450" marL="91450">
                    <a:lnB cap="flat" cmpd="sng" w="381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FFFFFF"/>
                          </a:solidFill>
                        </a:rPr>
                        <a:t>Variants</a:t>
                      </a:r>
                    </a:p>
                  </a:txBody>
                  <a:tcPr marT="45725" marB="45725" marR="91450" marL="91450">
                    <a:lnB cap="flat" cmpd="sng" w="381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FFFFFF"/>
                          </a:solidFill>
                        </a:rPr>
                        <a:t>Data</a:t>
                      </a:r>
                    </a:p>
                  </a:txBody>
                  <a:tcPr marT="45725" marB="45725" marR="91450" marL="91450">
                    <a:lnB cap="flat" cmpd="sng" w="38100">
                      <a:solidFill>
                        <a:srgbClr val="000000"/>
                      </a:solidFill>
                      <a:prstDash val="solid"/>
                      <a:round/>
                      <a:headEnd len="med" w="med" type="none"/>
                      <a:tailEnd len="med" w="med" type="none"/>
                    </a:lnB>
                  </a:tcPr>
                </a:tc>
              </a:tr>
              <a:tr h="370850">
                <a:tc rowSpan="10">
                  <a:txBody>
                    <a:bodyPr>
                      <a:noAutofit/>
                    </a:bodyPr>
                    <a:lstStyle/>
                    <a:p>
                      <a:pPr indent="0" lvl="0" marL="0" marR="0" rtl="0" algn="ctr">
                        <a:spcBef>
                          <a:spcPts val="0"/>
                        </a:spcBef>
                        <a:buNone/>
                      </a:pPr>
                      <a:r>
                        <a:t/>
                      </a:r>
                      <a:endParaRPr sz="1800">
                        <a:solidFill>
                          <a:srgbClr val="000000"/>
                        </a:solidFill>
                      </a:endParaRPr>
                    </a:p>
                    <a:p>
                      <a:pPr indent="0" lvl="0" marL="0" marR="0" rtl="0" algn="ctr">
                        <a:spcBef>
                          <a:spcPts val="0"/>
                        </a:spcBef>
                        <a:buNone/>
                      </a:pPr>
                      <a:r>
                        <a:t/>
                      </a:r>
                      <a:endParaRPr sz="1800">
                        <a:solidFill>
                          <a:srgbClr val="000000"/>
                        </a:solidFill>
                      </a:endParaRPr>
                    </a:p>
                    <a:p>
                      <a:pPr indent="0" lvl="0" marL="0" marR="0" rtl="0" algn="ctr">
                        <a:spcBef>
                          <a:spcPts val="0"/>
                        </a:spcBef>
                        <a:buNone/>
                      </a:pPr>
                      <a:r>
                        <a:t/>
                      </a:r>
                      <a:endParaRPr sz="1800">
                        <a:solidFill>
                          <a:srgbClr val="000000"/>
                        </a:solidFill>
                      </a:endParaRPr>
                    </a:p>
                    <a:p>
                      <a:pPr indent="0" lvl="0" marL="0" marR="0" rtl="0" algn="ctr">
                        <a:spcBef>
                          <a:spcPts val="0"/>
                        </a:spcBef>
                        <a:buNone/>
                      </a:pPr>
                      <a:r>
                        <a:t/>
                      </a:r>
                      <a:endParaRPr sz="1800">
                        <a:solidFill>
                          <a:srgbClr val="000000"/>
                        </a:solidFill>
                      </a:endParaRPr>
                    </a:p>
                    <a:p>
                      <a:pPr indent="0" lvl="0" marL="0" marR="0" rtl="0" algn="ctr">
                        <a:spcBef>
                          <a:spcPts val="0"/>
                        </a:spcBef>
                        <a:buNone/>
                      </a:pPr>
                      <a:r>
                        <a:t/>
                      </a:r>
                      <a:endParaRPr sz="1800">
                        <a:solidFill>
                          <a:srgbClr val="000000"/>
                        </a:solidFill>
                      </a:endParaRPr>
                    </a:p>
                    <a:p>
                      <a:pPr indent="0" lvl="0" marL="0" marR="0" rtl="0" algn="ctr">
                        <a:spcBef>
                          <a:spcPts val="0"/>
                        </a:spcBef>
                        <a:buNone/>
                      </a:pPr>
                      <a:r>
                        <a:t/>
                      </a:r>
                      <a:endParaRPr sz="1800">
                        <a:solidFill>
                          <a:srgbClr val="000000"/>
                        </a:solidFill>
                      </a:endParaRPr>
                    </a:p>
                    <a:p>
                      <a:pPr indent="0" lvl="0" marL="0" marR="0" rtl="0" algn="ctr">
                        <a:spcBef>
                          <a:spcPts val="0"/>
                        </a:spcBef>
                        <a:buNone/>
                      </a:pPr>
                      <a:r>
                        <a:rPr lang="en-US" sz="1800">
                          <a:solidFill>
                            <a:srgbClr val="000000"/>
                          </a:solidFill>
                        </a:rPr>
                        <a:t>Memory-based</a:t>
                      </a:r>
                    </a:p>
                    <a:p>
                      <a:pPr indent="0" lvl="0" marL="0" marR="0" rtl="0" algn="ctr">
                        <a:spcBef>
                          <a:spcPts val="0"/>
                        </a:spcBef>
                        <a:buNone/>
                      </a:pPr>
                      <a:r>
                        <a:rPr lang="en-US" sz="1800">
                          <a:solidFill>
                            <a:srgbClr val="000000"/>
                          </a:solidFill>
                        </a:rPr>
                        <a:t>Algorithm</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rowSpan="4">
                  <a:txBody>
                    <a:bodyPr>
                      <a:noAutofit/>
                    </a:bodyPr>
                    <a:lstStyle/>
                    <a:p>
                      <a:pPr indent="0" lvl="0" marL="0" marR="0" rtl="0" algn="l">
                        <a:spcBef>
                          <a:spcPts val="0"/>
                        </a:spcBef>
                        <a:buNone/>
                      </a:pPr>
                      <a:r>
                        <a:rPr lang="en-US" sz="1800">
                          <a:solidFill>
                            <a:srgbClr val="000000"/>
                          </a:solidFill>
                        </a:rPr>
                        <a:t>Similarity Weight</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114300" lvl="0" marL="0" marR="0" rtl="0" algn="l">
                        <a:lnSpc>
                          <a:spcPct val="100000"/>
                        </a:lnSpc>
                        <a:spcBef>
                          <a:spcPts val="0"/>
                        </a:spcBef>
                        <a:spcAft>
                          <a:spcPts val="0"/>
                        </a:spcAft>
                        <a:buClr>
                          <a:schemeClr val="dk1"/>
                        </a:buClr>
                        <a:buSzPts val="1800"/>
                        <a:buFont typeface="Calibri"/>
                        <a:buNone/>
                      </a:pPr>
                      <a:r>
                        <a:rPr lang="en-US" sz="1800">
                          <a:solidFill>
                            <a:srgbClr val="000000"/>
                          </a:solidFill>
                        </a:rPr>
                        <a:t>Pearson Correlation</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DD4EA"/>
                    </a:solidFill>
                  </a:tcPr>
                </a:tc>
                <a:tc>
                  <a:txBody>
                    <a:bodyPr>
                      <a:noAutofit/>
                    </a:bodyPr>
                    <a:lstStyle/>
                    <a:p>
                      <a:pPr indent="0" lvl="0" marL="0" marR="0" rtl="0" algn="l">
                        <a:spcBef>
                          <a:spcPts val="0"/>
                        </a:spcBef>
                        <a:buNone/>
                      </a:pPr>
                      <a:r>
                        <a:rPr lang="en-US" sz="1800">
                          <a:solidFill>
                            <a:srgbClr val="000000"/>
                          </a:solidFill>
                        </a:rPr>
                        <a:t>1,2</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DD4EA"/>
                    </a:solidFill>
                  </a:tcPr>
                </a:tc>
              </a:tr>
              <a:tr h="370850">
                <a:tc vMerge="1"/>
                <a:tc vMerge="1"/>
                <a:tc>
                  <a:txBody>
                    <a:bodyPr>
                      <a:noAutofit/>
                    </a:bodyPr>
                    <a:lstStyle/>
                    <a:p>
                      <a:pPr indent="0" lvl="0" marL="0" marR="0" rtl="0" algn="l">
                        <a:spcBef>
                          <a:spcPts val="0"/>
                        </a:spcBef>
                        <a:buNone/>
                      </a:pPr>
                      <a:r>
                        <a:rPr lang="en-US" sz="1800">
                          <a:solidFill>
                            <a:srgbClr val="000000"/>
                          </a:solidFill>
                        </a:rPr>
                        <a:t>Vector Similarity</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1,2</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70850">
                <a:tc vMerge="1"/>
                <a:tc vMerge="1"/>
                <a:tc>
                  <a:txBody>
                    <a:bodyPr>
                      <a:noAutofit/>
                    </a:bodyPr>
                    <a:lstStyle/>
                    <a:p>
                      <a:pPr indent="0" lvl="0" marL="0" marR="0" rtl="0" algn="l">
                        <a:spcBef>
                          <a:spcPts val="0"/>
                        </a:spcBef>
                        <a:buNone/>
                      </a:pPr>
                      <a:r>
                        <a:rPr lang="en-US" sz="1800">
                          <a:solidFill>
                            <a:srgbClr val="000000"/>
                          </a:solidFill>
                        </a:rPr>
                        <a:t>Entropy</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1,2</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70850">
                <a:tc vMerge="1"/>
                <a:tc vMerge="1"/>
                <a:tc>
                  <a:txBody>
                    <a:bodyPr>
                      <a:noAutofit/>
                    </a:bodyPr>
                    <a:lstStyle/>
                    <a:p>
                      <a:pPr indent="0" lvl="0" marL="0" marR="0" rtl="0" algn="l">
                        <a:spcBef>
                          <a:spcPts val="0"/>
                        </a:spcBef>
                        <a:buNone/>
                      </a:pPr>
                      <a:r>
                        <a:rPr lang="en-US" sz="1800">
                          <a:solidFill>
                            <a:srgbClr val="000000"/>
                          </a:solidFill>
                        </a:rPr>
                        <a:t>SimRank</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2</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52675">
                <a:tc vMerge="1"/>
                <a:tc rowSpan="2">
                  <a:txBody>
                    <a:bodyPr>
                      <a:noAutofit/>
                    </a:bodyPr>
                    <a:lstStyle/>
                    <a:p>
                      <a:pPr indent="0" lvl="0" marL="0" marR="0" rtl="0" algn="l">
                        <a:spcBef>
                          <a:spcPts val="0"/>
                        </a:spcBef>
                        <a:buNone/>
                      </a:pPr>
                      <a:r>
                        <a:rPr lang="en-US" sz="1800">
                          <a:solidFill>
                            <a:srgbClr val="000000"/>
                          </a:solidFill>
                        </a:rPr>
                        <a:t>Significance Weighting</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8EBF5"/>
                    </a:solidFill>
                  </a:tcPr>
                </a:tc>
                <a:tc>
                  <a:txBody>
                    <a:bodyPr>
                      <a:noAutofit/>
                    </a:bodyPr>
                    <a:lstStyle/>
                    <a:p>
                      <a:pPr indent="0" lvl="0" marL="0" marR="0" rtl="0" algn="l">
                        <a:spcBef>
                          <a:spcPts val="0"/>
                        </a:spcBef>
                        <a:buNone/>
                      </a:pPr>
                      <a:r>
                        <a:rPr lang="en-US" sz="1800">
                          <a:solidFill>
                            <a:srgbClr val="000000"/>
                          </a:solidFill>
                        </a:rPr>
                        <a:t>No</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1,2</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70850">
                <a:tc vMerge="1"/>
                <a:tc vMerge="1"/>
                <a:tc>
                  <a:txBody>
                    <a:bodyPr>
                      <a:noAutofit/>
                    </a:bodyPr>
                    <a:lstStyle/>
                    <a:p>
                      <a:pPr indent="0" lvl="0" marL="0" marR="0" rtl="0" algn="l">
                        <a:spcBef>
                          <a:spcPts val="0"/>
                        </a:spcBef>
                        <a:buNone/>
                      </a:pPr>
                      <a:r>
                        <a:rPr lang="en-US" sz="1800">
                          <a:solidFill>
                            <a:srgbClr val="000000"/>
                          </a:solidFill>
                        </a:rPr>
                        <a:t>Yes</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1,2</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70850">
                <a:tc vMerge="1"/>
                <a:tc>
                  <a:txBody>
                    <a:bodyPr>
                      <a:noAutofit/>
                    </a:bodyPr>
                    <a:lstStyle/>
                    <a:p>
                      <a:pPr indent="0" lvl="0" marL="0" marR="0" rtl="0" algn="l">
                        <a:spcBef>
                          <a:spcPts val="0"/>
                        </a:spcBef>
                        <a:buNone/>
                      </a:pPr>
                      <a:r>
                        <a:rPr lang="en-US" sz="1800">
                          <a:solidFill>
                            <a:srgbClr val="000000"/>
                          </a:solidFill>
                        </a:rPr>
                        <a:t>Variance Weighting</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No</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1,2</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70850">
                <a:tc vMerge="1"/>
                <a:tc>
                  <a:txBody>
                    <a:bodyPr>
                      <a:noAutofit/>
                    </a:bodyPr>
                    <a:lstStyle/>
                    <a:p>
                      <a:pPr indent="0" lvl="0" marL="0" marR="0" rtl="0" algn="l">
                        <a:spcBef>
                          <a:spcPts val="0"/>
                        </a:spcBef>
                        <a:buNone/>
                      </a:pPr>
                      <a:r>
                        <a:rPr lang="en-US" sz="1800">
                          <a:solidFill>
                            <a:srgbClr val="000000"/>
                          </a:solidFill>
                        </a:rPr>
                        <a:t>Selecting Neighbors</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Best-n-estimator</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1,2</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70850">
                <a:tc vMerge="1"/>
                <a:tc rowSpan="2">
                  <a:txBody>
                    <a:bodyPr>
                      <a:noAutofit/>
                    </a:bodyPr>
                    <a:lstStyle/>
                    <a:p>
                      <a:pPr indent="0" lvl="0" marL="0" marR="0" rtl="0" algn="l">
                        <a:spcBef>
                          <a:spcPts val="0"/>
                        </a:spcBef>
                        <a:buNone/>
                      </a:pPr>
                      <a:r>
                        <a:rPr lang="en-US" sz="1800">
                          <a:solidFill>
                            <a:srgbClr val="000000"/>
                          </a:solidFill>
                        </a:rPr>
                        <a:t>Rating Normalization</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Deviation for Mean</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1,2</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70850">
                <a:tc vMerge="1"/>
                <a:tc vMerge="1"/>
                <a:tc>
                  <a:txBody>
                    <a:bodyPr>
                      <a:noAutofit/>
                    </a:bodyPr>
                    <a:lstStyle/>
                    <a:p>
                      <a:pPr indent="0" lvl="0" marL="0" marR="0" rtl="0" algn="l">
                        <a:spcBef>
                          <a:spcPts val="0"/>
                        </a:spcBef>
                        <a:buNone/>
                      </a:pPr>
                      <a:r>
                        <a:rPr lang="en-US" sz="1800">
                          <a:solidFill>
                            <a:srgbClr val="000000"/>
                          </a:solidFill>
                        </a:rPr>
                        <a:t>Z-score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None/>
                      </a:pPr>
                      <a:r>
                        <a:rPr lang="en-US" sz="1800">
                          <a:solidFill>
                            <a:srgbClr val="000000"/>
                          </a:solidFill>
                        </a:rPr>
                        <a:t>1,2</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41675">
                <a:tc>
                  <a:txBody>
                    <a:bodyPr>
                      <a:noAutofit/>
                    </a:bodyPr>
                    <a:lstStyle/>
                    <a:p>
                      <a:pPr indent="0" lvl="0" marL="0" marR="0" rtl="0" algn="ctr">
                        <a:spcBef>
                          <a:spcPts val="0"/>
                        </a:spcBef>
                        <a:buNone/>
                      </a:pPr>
                      <a:r>
                        <a:rPr lang="en-US" sz="1800">
                          <a:solidFill>
                            <a:srgbClr val="000000"/>
                          </a:solidFill>
                        </a:rPr>
                        <a:t>Model-based</a:t>
                      </a:r>
                    </a:p>
                    <a:p>
                      <a:pPr indent="0" lvl="0" marL="0" marR="0" rtl="0" algn="ctr">
                        <a:spcBef>
                          <a:spcPts val="0"/>
                        </a:spcBef>
                        <a:buNone/>
                      </a:pPr>
                      <a:r>
                        <a:rPr lang="en-US" sz="1800">
                          <a:solidFill>
                            <a:srgbClr val="000000"/>
                          </a:solidFill>
                        </a:rPr>
                        <a:t>Algorithm</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gridSpan="2">
                  <a:txBody>
                    <a:bodyPr>
                      <a:noAutofit/>
                    </a:bodyPr>
                    <a:lstStyle/>
                    <a:p>
                      <a:pPr indent="0" lvl="0" marL="0" marR="0" rtl="0" algn="l">
                        <a:spcBef>
                          <a:spcPts val="0"/>
                        </a:spcBef>
                        <a:buNone/>
                      </a:pPr>
                      <a:r>
                        <a:rPr lang="en-US" sz="1800">
                          <a:solidFill>
                            <a:srgbClr val="000000"/>
                          </a:solidFill>
                        </a:rPr>
                        <a:t>Cluster Models</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a:txBody>
                    <a:bodyPr>
                      <a:noAutofit/>
                    </a:bodyPr>
                    <a:lstStyle/>
                    <a:p>
                      <a:pPr indent="0" lvl="0" marL="0" marR="0" rtl="0" algn="l">
                        <a:spcBef>
                          <a:spcPts val="0"/>
                        </a:spcBef>
                        <a:buNone/>
                      </a:pPr>
                      <a:r>
                        <a:rPr lang="en-US" sz="1800">
                          <a:solidFill>
                            <a:srgbClr val="000000"/>
                          </a:solidFill>
                        </a:rPr>
                        <a:t>1</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838200" y="-15875"/>
            <a:ext cx="10515600" cy="1325700"/>
          </a:xfrm>
          <a:prstGeom prst="rect">
            <a:avLst/>
          </a:prstGeom>
          <a:noFill/>
          <a:ln>
            <a:noFill/>
          </a:ln>
        </p:spPr>
        <p:txBody>
          <a:bodyPr anchorCtr="0" anchor="ctr" bIns="45700" lIns="91425" rIns="91425" wrap="square" tIns="45700">
            <a:noAutofit/>
          </a:bodyPr>
          <a:lstStyle/>
          <a:p>
            <a:pPr indent="-251396" lvl="0" marL="0" marR="0" rtl="0" algn="l">
              <a:lnSpc>
                <a:spcPct val="90000"/>
              </a:lnSpc>
              <a:spcBef>
                <a:spcPts val="0"/>
              </a:spcBef>
              <a:buClr>
                <a:schemeClr val="dk1"/>
              </a:buClr>
              <a:buSzPts val="3959"/>
              <a:buFont typeface="Calibri"/>
              <a:buNone/>
            </a:pPr>
            <a:r>
              <a:rPr b="0" i="0" lang="en-US" sz="3959" u="none" cap="none" strike="noStrike">
                <a:solidFill>
                  <a:schemeClr val="dk1"/>
                </a:solidFill>
                <a:latin typeface="Calibri"/>
                <a:ea typeface="Calibri"/>
                <a:cs typeface="Calibri"/>
                <a:sym typeface="Calibri"/>
              </a:rPr>
              <a:t>Memory-based</a:t>
            </a:r>
            <a:r>
              <a:rPr lang="en-US" sz="3959"/>
              <a:t> </a:t>
            </a:r>
            <a:r>
              <a:rPr b="0" i="0" lang="en-US" sz="3959" u="none" cap="none" strike="noStrike">
                <a:solidFill>
                  <a:schemeClr val="dk1"/>
                </a:solidFill>
                <a:latin typeface="Calibri"/>
                <a:ea typeface="Calibri"/>
                <a:cs typeface="Calibri"/>
                <a:sym typeface="Calibri"/>
              </a:rPr>
              <a:t>Algorithm: Pipeline</a:t>
            </a:r>
          </a:p>
        </p:txBody>
      </p:sp>
      <p:sp>
        <p:nvSpPr>
          <p:cNvPr id="87" name="Shape 87"/>
          <p:cNvSpPr txBox="1"/>
          <p:nvPr>
            <p:ph idx="1" type="body"/>
          </p:nvPr>
        </p:nvSpPr>
        <p:spPr>
          <a:xfrm>
            <a:off x="838200" y="1104725"/>
            <a:ext cx="10515600" cy="5301000"/>
          </a:xfrm>
          <a:prstGeom prst="rect">
            <a:avLst/>
          </a:prstGeom>
          <a:noFill/>
          <a:ln>
            <a:noFill/>
          </a:ln>
        </p:spPr>
        <p:txBody>
          <a:bodyPr anchorCtr="0" anchor="t" bIns="45700" lIns="91425"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b="1" lang="en-US"/>
              <a:t>Step 1: Load data</a:t>
            </a:r>
          </a:p>
          <a:p>
            <a:pPr indent="-406400" lvl="0" marL="457200" marR="0" rtl="0" algn="l">
              <a:lnSpc>
                <a:spcPct val="90000"/>
              </a:lnSpc>
              <a:spcBef>
                <a:spcPts val="0"/>
              </a:spcBef>
              <a:spcAft>
                <a:spcPts val="0"/>
              </a:spcAft>
              <a:buSzPts val="2800"/>
              <a:buChar char="•"/>
            </a:pPr>
            <a:r>
              <a:rPr b="1" lang="en-US"/>
              <a:t>Step 2: Similarity Weight</a:t>
            </a:r>
          </a:p>
          <a:p>
            <a:pPr indent="-381000" lvl="1" marL="914400" marR="0" rtl="0" algn="l">
              <a:lnSpc>
                <a:spcPct val="90000"/>
              </a:lnSpc>
              <a:spcBef>
                <a:spcPts val="0"/>
              </a:spcBef>
              <a:spcAft>
                <a:spcPts val="0"/>
              </a:spcAft>
              <a:buSzPts val="2400"/>
              <a:buChar char="•"/>
            </a:pPr>
            <a:r>
              <a:rPr lang="en-US" sz="2400"/>
              <a:t>Pearson Correlation </a:t>
            </a:r>
          </a:p>
          <a:p>
            <a:pPr indent="-381000" lvl="1" marL="914400" marR="0" rtl="0" algn="l">
              <a:lnSpc>
                <a:spcPct val="90000"/>
              </a:lnSpc>
              <a:spcBef>
                <a:spcPts val="0"/>
              </a:spcBef>
              <a:spcAft>
                <a:spcPts val="0"/>
              </a:spcAft>
              <a:buSzPts val="2400"/>
              <a:buChar char="•"/>
            </a:pPr>
            <a:r>
              <a:rPr lang="en-US" sz="2400"/>
              <a:t>Vector Similarity</a:t>
            </a:r>
          </a:p>
          <a:p>
            <a:pPr indent="-381000" lvl="1" marL="914400" marR="0" rtl="0" algn="l">
              <a:lnSpc>
                <a:spcPct val="90000"/>
              </a:lnSpc>
              <a:spcBef>
                <a:spcPts val="0"/>
              </a:spcBef>
              <a:spcAft>
                <a:spcPts val="0"/>
              </a:spcAft>
              <a:buSzPts val="2400"/>
              <a:buChar char="•"/>
            </a:pPr>
            <a:r>
              <a:rPr lang="en-US" sz="2400"/>
              <a:t>Entropy</a:t>
            </a:r>
          </a:p>
          <a:p>
            <a:pPr indent="-381000" lvl="1" marL="914400" marR="0" rtl="0" algn="l">
              <a:lnSpc>
                <a:spcPct val="90000"/>
              </a:lnSpc>
              <a:spcBef>
                <a:spcPts val="0"/>
              </a:spcBef>
              <a:spcAft>
                <a:spcPts val="0"/>
              </a:spcAft>
              <a:buSzPts val="2400"/>
              <a:buChar char="•"/>
            </a:pPr>
            <a:r>
              <a:rPr lang="en-US" sz="2400"/>
              <a:t>SimRank</a:t>
            </a:r>
          </a:p>
          <a:p>
            <a:pPr indent="-406400" lvl="0" marL="457200" marR="0" rtl="0" algn="l">
              <a:lnSpc>
                <a:spcPct val="90000"/>
              </a:lnSpc>
              <a:spcBef>
                <a:spcPts val="0"/>
              </a:spcBef>
              <a:spcAft>
                <a:spcPts val="0"/>
              </a:spcAft>
              <a:buSzPts val="2800"/>
              <a:buChar char="•"/>
            </a:pPr>
            <a:r>
              <a:rPr b="1" lang="en-US"/>
              <a:t>Step 3: Significance Weight</a:t>
            </a:r>
          </a:p>
          <a:p>
            <a:pPr indent="-406400" lvl="0" marL="457200" marR="0" rtl="0" algn="l">
              <a:lnSpc>
                <a:spcPct val="90000"/>
              </a:lnSpc>
              <a:spcBef>
                <a:spcPts val="0"/>
              </a:spcBef>
              <a:spcAft>
                <a:spcPts val="0"/>
              </a:spcAft>
              <a:buSzPts val="2800"/>
              <a:buChar char="•"/>
            </a:pPr>
            <a:r>
              <a:rPr b="1" lang="en-US"/>
              <a:t>Step 4: Selecting Neighbors: Best-n-estimator</a:t>
            </a:r>
          </a:p>
          <a:p>
            <a:pPr indent="-381000" lvl="1" marL="914400" marR="0" rtl="0" algn="l">
              <a:lnSpc>
                <a:spcPct val="90000"/>
              </a:lnSpc>
              <a:spcBef>
                <a:spcPts val="0"/>
              </a:spcBef>
              <a:spcAft>
                <a:spcPts val="0"/>
              </a:spcAft>
              <a:buSzPts val="2400"/>
              <a:buChar char="•"/>
            </a:pPr>
            <a:r>
              <a:rPr lang="en-US"/>
              <a:t>Neighbors for Pearson</a:t>
            </a:r>
          </a:p>
          <a:p>
            <a:pPr indent="-381000" lvl="1" marL="914400" marR="0" rtl="0" algn="l">
              <a:lnSpc>
                <a:spcPct val="90000"/>
              </a:lnSpc>
              <a:spcBef>
                <a:spcPts val="0"/>
              </a:spcBef>
              <a:spcAft>
                <a:spcPts val="0"/>
              </a:spcAft>
              <a:buSzPts val="2400"/>
              <a:buChar char="•"/>
            </a:pPr>
            <a:r>
              <a:rPr lang="en-US"/>
              <a:t>Neighbors for Pearson w/ significance weighting</a:t>
            </a:r>
          </a:p>
          <a:p>
            <a:pPr indent="-381000" lvl="1" marL="914400" marR="0" rtl="0" algn="l">
              <a:lnSpc>
                <a:spcPct val="90000"/>
              </a:lnSpc>
              <a:spcBef>
                <a:spcPts val="0"/>
              </a:spcBef>
              <a:spcAft>
                <a:spcPts val="0"/>
              </a:spcAft>
              <a:buSzPts val="2400"/>
              <a:buChar char="•"/>
            </a:pPr>
            <a:r>
              <a:rPr lang="en-US"/>
              <a:t>Neighbors for Vector Similarity</a:t>
            </a:r>
          </a:p>
          <a:p>
            <a:pPr indent="-381000" lvl="1" marL="914400" marR="0" rtl="0" algn="l">
              <a:lnSpc>
                <a:spcPct val="90000"/>
              </a:lnSpc>
              <a:spcBef>
                <a:spcPts val="0"/>
              </a:spcBef>
              <a:spcAft>
                <a:spcPts val="0"/>
              </a:spcAft>
              <a:buSzPts val="2400"/>
              <a:buChar char="•"/>
            </a:pPr>
            <a:r>
              <a:rPr lang="en-US"/>
              <a:t>Neighbors for Entropy</a:t>
            </a:r>
          </a:p>
          <a:p>
            <a:pPr indent="-381000" lvl="1" marL="914400" marR="0" rtl="0" algn="l">
              <a:lnSpc>
                <a:spcPct val="90000"/>
              </a:lnSpc>
              <a:spcBef>
                <a:spcPts val="0"/>
              </a:spcBef>
              <a:buSzPts val="2400"/>
              <a:buChar char="•"/>
            </a:pPr>
            <a:r>
              <a:rPr lang="en-US"/>
              <a:t>Neighbors for SimRank</a:t>
            </a:r>
          </a:p>
          <a:p>
            <a:pPr indent="0" lvl="0" marL="0" marR="0" rtl="0" algn="l">
              <a:lnSpc>
                <a:spcPct val="90000"/>
              </a:lnSpc>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lvl="0" rtl="0">
              <a:spcBef>
                <a:spcPts val="0"/>
              </a:spcBef>
              <a:buClr>
                <a:schemeClr val="dk1"/>
              </a:buClr>
              <a:buSzPts val="3959"/>
              <a:buFont typeface="Calibri"/>
              <a:buNone/>
            </a:pPr>
            <a:r>
              <a:rPr lang="en-US" sz="3959"/>
              <a:t>Memory-based Algorithm</a:t>
            </a:r>
          </a:p>
        </p:txBody>
      </p:sp>
      <p:sp>
        <p:nvSpPr>
          <p:cNvPr id="93" name="Shape 93"/>
          <p:cNvSpPr txBox="1"/>
          <p:nvPr>
            <p:ph idx="1" type="body"/>
          </p:nvPr>
        </p:nvSpPr>
        <p:spPr>
          <a:xfrm>
            <a:off x="838200" y="1825625"/>
            <a:ext cx="10515600" cy="4805700"/>
          </a:xfrm>
          <a:prstGeom prst="rect">
            <a:avLst/>
          </a:prstGeom>
          <a:noFill/>
          <a:ln>
            <a:noFill/>
          </a:ln>
        </p:spPr>
        <p:txBody>
          <a:bodyPr anchorCtr="0" anchor="t" bIns="45700" lIns="91425"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b="1" lang="en-US"/>
              <a:t>Step 5: Rating Normalization(prediction)</a:t>
            </a:r>
          </a:p>
          <a:p>
            <a:pPr indent="-381000" lvl="1" marL="914400" marR="0" rtl="0" algn="l">
              <a:lnSpc>
                <a:spcPct val="90000"/>
              </a:lnSpc>
              <a:spcBef>
                <a:spcPts val="0"/>
              </a:spcBef>
              <a:spcAft>
                <a:spcPts val="0"/>
              </a:spcAft>
              <a:buSzPts val="2400"/>
              <a:buChar char="•"/>
            </a:pPr>
            <a:r>
              <a:rPr lang="en-US"/>
              <a:t>Deviation for Mean</a:t>
            </a:r>
          </a:p>
          <a:p>
            <a:pPr indent="-381000" lvl="1" marL="914400" marR="0" rtl="0" algn="l">
              <a:lnSpc>
                <a:spcPct val="90000"/>
              </a:lnSpc>
              <a:spcBef>
                <a:spcPts val="0"/>
              </a:spcBef>
              <a:spcAft>
                <a:spcPts val="0"/>
              </a:spcAft>
              <a:buSzPts val="2400"/>
              <a:buChar char="•"/>
            </a:pPr>
            <a:r>
              <a:rPr lang="en-US"/>
              <a:t>Z-score</a:t>
            </a:r>
          </a:p>
          <a:p>
            <a:pPr indent="-406400" lvl="0" marL="457200" rtl="0">
              <a:spcBef>
                <a:spcPts val="0"/>
              </a:spcBef>
              <a:spcAft>
                <a:spcPts val="0"/>
              </a:spcAft>
              <a:buSzPts val="2800"/>
              <a:buChar char="•"/>
            </a:pPr>
            <a:r>
              <a:rPr b="1" lang="en-US"/>
              <a:t>Step 6: Evaluation</a:t>
            </a:r>
          </a:p>
          <a:p>
            <a:pPr indent="-381000" lvl="1" marL="914400" rtl="0">
              <a:spcBef>
                <a:spcPts val="0"/>
              </a:spcBef>
              <a:spcAft>
                <a:spcPts val="0"/>
              </a:spcAft>
              <a:buSzPts val="2400"/>
              <a:buChar char="•"/>
            </a:pPr>
            <a:r>
              <a:rPr lang="en-US"/>
              <a:t>Ranked Scoring (for data 1)</a:t>
            </a:r>
          </a:p>
          <a:p>
            <a:pPr indent="-381000" lvl="1" marL="914400" rtl="0">
              <a:spcBef>
                <a:spcPts val="0"/>
              </a:spcBef>
              <a:spcAft>
                <a:spcPts val="0"/>
              </a:spcAft>
              <a:buSzPts val="2400"/>
              <a:buChar char="•"/>
            </a:pPr>
            <a:r>
              <a:rPr lang="en-US"/>
              <a:t>Mean Absolute Error (for data 2)</a:t>
            </a:r>
          </a:p>
          <a:p>
            <a:pPr indent="-381000" lvl="1" marL="914400" rtl="0">
              <a:spcBef>
                <a:spcPts val="0"/>
              </a:spcBef>
              <a:buSzPts val="2400"/>
              <a:buChar char="•"/>
            </a:pPr>
            <a:r>
              <a:rPr lang="en-US"/>
              <a:t>ROC Sensitivity (for data 2)</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838200" y="365125"/>
            <a:ext cx="10515600" cy="1325700"/>
          </a:xfrm>
          <a:prstGeom prst="rect">
            <a:avLst/>
          </a:prstGeom>
        </p:spPr>
        <p:txBody>
          <a:bodyPr anchorCtr="0" anchor="ctr" bIns="121900" lIns="121900" rIns="121900" wrap="square" tIns="121900">
            <a:noAutofit/>
          </a:bodyPr>
          <a:lstStyle/>
          <a:p>
            <a:pPr lvl="0" rtl="0">
              <a:spcBef>
                <a:spcPts val="0"/>
              </a:spcBef>
              <a:spcAft>
                <a:spcPts val="2100"/>
              </a:spcAft>
              <a:buNone/>
            </a:pPr>
            <a:r>
              <a:rPr lang="en-US" sz="4800"/>
              <a:t>2. Similarity Weight</a:t>
            </a:r>
          </a:p>
        </p:txBody>
      </p:sp>
      <p:sp>
        <p:nvSpPr>
          <p:cNvPr id="99" name="Shape 99"/>
          <p:cNvSpPr txBox="1"/>
          <p:nvPr>
            <p:ph idx="1" type="body"/>
          </p:nvPr>
        </p:nvSpPr>
        <p:spPr>
          <a:xfrm>
            <a:off x="838200" y="1225200"/>
            <a:ext cx="10515600" cy="4951500"/>
          </a:xfrm>
          <a:prstGeom prst="rect">
            <a:avLst/>
          </a:prstGeom>
        </p:spPr>
        <p:txBody>
          <a:bodyPr anchorCtr="0" anchor="t" bIns="121900" lIns="121900" rIns="121900" wrap="square" tIns="121900">
            <a:noAutofit/>
          </a:bodyPr>
          <a:lstStyle/>
          <a:p>
            <a:pPr indent="-419100" lvl="0" marL="457200" rtl="0">
              <a:spcBef>
                <a:spcPts val="0"/>
              </a:spcBef>
              <a:buSzPts val="3000"/>
              <a:buChar char="•"/>
            </a:pPr>
            <a:r>
              <a:rPr lang="en-US" sz="3000"/>
              <a:t>Pearson correlation</a:t>
            </a:r>
          </a:p>
          <a:p>
            <a:pPr indent="0" lvl="0" marL="0" rtl="0">
              <a:spcBef>
                <a:spcPts val="0"/>
              </a:spcBef>
              <a:buNone/>
            </a:pPr>
            <a:r>
              <a:t/>
            </a:r>
            <a:endParaRPr sz="3000"/>
          </a:p>
          <a:p>
            <a:pPr indent="-419100" lvl="0" marL="457200" rtl="0">
              <a:spcBef>
                <a:spcPts val="0"/>
              </a:spcBef>
              <a:buSzPts val="3000"/>
              <a:buChar char="•"/>
            </a:pPr>
            <a:r>
              <a:rPr lang="en-US" sz="3000"/>
              <a:t>Function:</a:t>
            </a:r>
          </a:p>
        </p:txBody>
      </p:sp>
      <p:pic>
        <p:nvPicPr>
          <p:cNvPr id="100" name="Shape 100"/>
          <p:cNvPicPr preferRelativeResize="0"/>
          <p:nvPr/>
        </p:nvPicPr>
        <p:blipFill>
          <a:blip r:embed="rId3">
            <a:alphaModFix/>
          </a:blip>
          <a:stretch>
            <a:fillRect/>
          </a:stretch>
        </p:blipFill>
        <p:spPr>
          <a:xfrm>
            <a:off x="4771163" y="1340625"/>
            <a:ext cx="6435100" cy="1138650"/>
          </a:xfrm>
          <a:prstGeom prst="rect">
            <a:avLst/>
          </a:prstGeom>
          <a:noFill/>
          <a:ln>
            <a:noFill/>
          </a:ln>
        </p:spPr>
      </p:pic>
      <p:pic>
        <p:nvPicPr>
          <p:cNvPr id="101" name="Shape 101"/>
          <p:cNvPicPr preferRelativeResize="0"/>
          <p:nvPr/>
        </p:nvPicPr>
        <p:blipFill>
          <a:blip r:embed="rId4">
            <a:alphaModFix/>
          </a:blip>
          <a:stretch>
            <a:fillRect/>
          </a:stretch>
        </p:blipFill>
        <p:spPr>
          <a:xfrm>
            <a:off x="1484967" y="3617875"/>
            <a:ext cx="9222076" cy="302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838200" y="365125"/>
            <a:ext cx="10515600" cy="1325700"/>
          </a:xfrm>
          <a:prstGeom prst="rect">
            <a:avLst/>
          </a:prstGeom>
        </p:spPr>
        <p:txBody>
          <a:bodyPr anchorCtr="0" anchor="ctr" bIns="121900" lIns="121900" rIns="121900" wrap="square" tIns="121900">
            <a:noAutofit/>
          </a:bodyPr>
          <a:lstStyle/>
          <a:p>
            <a:pPr lvl="0" rtl="0">
              <a:spcBef>
                <a:spcPts val="0"/>
              </a:spcBef>
              <a:spcAft>
                <a:spcPts val="2100"/>
              </a:spcAft>
              <a:buNone/>
            </a:pPr>
            <a:r>
              <a:rPr lang="en-US" sz="4800"/>
              <a:t>2. Similarity Weight</a:t>
            </a:r>
          </a:p>
        </p:txBody>
      </p:sp>
      <p:sp>
        <p:nvSpPr>
          <p:cNvPr id="107" name="Shape 107"/>
          <p:cNvSpPr txBox="1"/>
          <p:nvPr>
            <p:ph idx="1" type="body"/>
          </p:nvPr>
        </p:nvSpPr>
        <p:spPr>
          <a:xfrm>
            <a:off x="526175" y="1257025"/>
            <a:ext cx="10515600" cy="4995900"/>
          </a:xfrm>
          <a:prstGeom prst="rect">
            <a:avLst/>
          </a:prstGeom>
        </p:spPr>
        <p:txBody>
          <a:bodyPr anchorCtr="0" anchor="t" bIns="121900" lIns="121900" rIns="121900" wrap="square" tIns="121900">
            <a:noAutofit/>
          </a:bodyPr>
          <a:lstStyle/>
          <a:p>
            <a:pPr indent="-406400" lvl="0" marL="457200" rtl="0">
              <a:spcBef>
                <a:spcPts val="0"/>
              </a:spcBef>
              <a:buSzPts val="2800"/>
              <a:buChar char="•"/>
            </a:pPr>
            <a:r>
              <a:rPr lang="en-US"/>
              <a:t>Vector similarity</a:t>
            </a:r>
          </a:p>
          <a:p>
            <a:pPr indent="0" lvl="0" marL="0" rtl="0">
              <a:spcBef>
                <a:spcPts val="0"/>
              </a:spcBef>
              <a:buNone/>
            </a:pPr>
            <a:r>
              <a:t/>
            </a:r>
            <a:endParaRPr/>
          </a:p>
          <a:p>
            <a:pPr indent="0" lvl="0" marL="0" rtl="0">
              <a:spcBef>
                <a:spcPts val="0"/>
              </a:spcBef>
              <a:buNone/>
            </a:pPr>
            <a:r>
              <a:t/>
            </a:r>
            <a:endParaRPr/>
          </a:p>
          <a:p>
            <a:pPr indent="-406400" lvl="0" marL="457200" rtl="0">
              <a:spcBef>
                <a:spcPts val="0"/>
              </a:spcBef>
              <a:buSzPts val="2800"/>
              <a:buChar char="•"/>
            </a:pPr>
            <a:r>
              <a:rPr lang="en-US"/>
              <a:t>Function: </a:t>
            </a:r>
          </a:p>
        </p:txBody>
      </p:sp>
      <p:pic>
        <p:nvPicPr>
          <p:cNvPr id="108" name="Shape 108"/>
          <p:cNvPicPr preferRelativeResize="0"/>
          <p:nvPr/>
        </p:nvPicPr>
        <p:blipFill>
          <a:blip r:embed="rId3">
            <a:alphaModFix/>
          </a:blip>
          <a:stretch>
            <a:fillRect/>
          </a:stretch>
        </p:blipFill>
        <p:spPr>
          <a:xfrm>
            <a:off x="3993638" y="1690825"/>
            <a:ext cx="4204725" cy="1412325"/>
          </a:xfrm>
          <a:prstGeom prst="rect">
            <a:avLst/>
          </a:prstGeom>
          <a:noFill/>
          <a:ln>
            <a:noFill/>
          </a:ln>
        </p:spPr>
      </p:pic>
      <p:pic>
        <p:nvPicPr>
          <p:cNvPr id="109" name="Shape 109"/>
          <p:cNvPicPr preferRelativeResize="0"/>
          <p:nvPr/>
        </p:nvPicPr>
        <p:blipFill>
          <a:blip r:embed="rId4">
            <a:alphaModFix/>
          </a:blip>
          <a:stretch>
            <a:fillRect/>
          </a:stretch>
        </p:blipFill>
        <p:spPr>
          <a:xfrm>
            <a:off x="1756650" y="4190750"/>
            <a:ext cx="8009500" cy="24768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838200" y="-80400"/>
            <a:ext cx="10515600" cy="1325700"/>
          </a:xfrm>
          <a:prstGeom prst="rect">
            <a:avLst/>
          </a:prstGeom>
        </p:spPr>
        <p:txBody>
          <a:bodyPr anchorCtr="0" anchor="ctr" bIns="121900" lIns="121900" rIns="121900" wrap="square" tIns="121900">
            <a:noAutofit/>
          </a:bodyPr>
          <a:lstStyle/>
          <a:p>
            <a:pPr lvl="0" rtl="0">
              <a:spcBef>
                <a:spcPts val="0"/>
              </a:spcBef>
              <a:spcAft>
                <a:spcPts val="2100"/>
              </a:spcAft>
              <a:buNone/>
            </a:pPr>
            <a:r>
              <a:rPr lang="en-US" sz="4800"/>
              <a:t>2. Similarity Weight</a:t>
            </a:r>
          </a:p>
        </p:txBody>
      </p:sp>
      <p:sp>
        <p:nvSpPr>
          <p:cNvPr id="115" name="Shape 115"/>
          <p:cNvSpPr txBox="1"/>
          <p:nvPr>
            <p:ph idx="1" type="body"/>
          </p:nvPr>
        </p:nvSpPr>
        <p:spPr>
          <a:xfrm>
            <a:off x="838200" y="975825"/>
            <a:ext cx="10515600" cy="4351200"/>
          </a:xfrm>
          <a:prstGeom prst="rect">
            <a:avLst/>
          </a:prstGeom>
        </p:spPr>
        <p:txBody>
          <a:bodyPr anchorCtr="0" anchor="t" bIns="121900" lIns="121900" rIns="121900" wrap="square" tIns="121900">
            <a:noAutofit/>
          </a:bodyPr>
          <a:lstStyle/>
          <a:p>
            <a:pPr indent="-406400" lvl="0" marL="457200" rtl="0">
              <a:spcBef>
                <a:spcPts val="0"/>
              </a:spcBef>
              <a:buSzPts val="2800"/>
              <a:buChar char="•"/>
            </a:pPr>
            <a:r>
              <a:rPr lang="en-US"/>
              <a:t>Entro</a:t>
            </a:r>
            <a:r>
              <a:rPr lang="en-US"/>
              <a:t>py</a:t>
            </a:r>
          </a:p>
          <a:p>
            <a:pPr indent="0" lvl="0" marL="0" rtl="0">
              <a:spcBef>
                <a:spcPts val="0"/>
              </a:spcBef>
              <a:buNone/>
            </a:pPr>
            <a:r>
              <a:t/>
            </a:r>
            <a:endParaRPr/>
          </a:p>
          <a:p>
            <a:pPr indent="0" lvl="0" marL="0" rtl="0">
              <a:spcBef>
                <a:spcPts val="0"/>
              </a:spcBef>
              <a:buNone/>
            </a:pPr>
            <a:r>
              <a:t/>
            </a:r>
            <a:endParaRPr/>
          </a:p>
          <a:p>
            <a:pPr indent="-406400" lvl="0" marL="457200" rtl="0">
              <a:spcBef>
                <a:spcPts val="0"/>
              </a:spcBef>
              <a:buSzPts val="2800"/>
              <a:buChar char="•"/>
            </a:pPr>
            <a:r>
              <a:rPr lang="en-US"/>
              <a:t>Function:</a:t>
            </a:r>
          </a:p>
          <a:p>
            <a:pPr indent="0" lvl="0" marL="0" rtl="0">
              <a:spcBef>
                <a:spcPts val="0"/>
              </a:spcBef>
              <a:buNone/>
            </a:pPr>
            <a:r>
              <a:t/>
            </a:r>
            <a:endParaRPr/>
          </a:p>
        </p:txBody>
      </p:sp>
      <p:pic>
        <p:nvPicPr>
          <p:cNvPr id="116" name="Shape 116"/>
          <p:cNvPicPr preferRelativeResize="0"/>
          <p:nvPr/>
        </p:nvPicPr>
        <p:blipFill>
          <a:blip r:embed="rId3">
            <a:alphaModFix/>
          </a:blip>
          <a:stretch>
            <a:fillRect/>
          </a:stretch>
        </p:blipFill>
        <p:spPr>
          <a:xfrm>
            <a:off x="2865338" y="975825"/>
            <a:ext cx="5547750" cy="2010757"/>
          </a:xfrm>
          <a:prstGeom prst="rect">
            <a:avLst/>
          </a:prstGeom>
          <a:noFill/>
          <a:ln>
            <a:noFill/>
          </a:ln>
        </p:spPr>
      </p:pic>
      <p:pic>
        <p:nvPicPr>
          <p:cNvPr id="117" name="Shape 117"/>
          <p:cNvPicPr preferRelativeResize="0"/>
          <p:nvPr/>
        </p:nvPicPr>
        <p:blipFill>
          <a:blip r:embed="rId4">
            <a:alphaModFix/>
          </a:blip>
          <a:stretch>
            <a:fillRect/>
          </a:stretch>
        </p:blipFill>
        <p:spPr>
          <a:xfrm>
            <a:off x="2865350" y="1991275"/>
            <a:ext cx="5547725" cy="995300"/>
          </a:xfrm>
          <a:prstGeom prst="rect">
            <a:avLst/>
          </a:prstGeom>
          <a:noFill/>
          <a:ln>
            <a:noFill/>
          </a:ln>
        </p:spPr>
      </p:pic>
      <p:pic>
        <p:nvPicPr>
          <p:cNvPr id="118" name="Shape 118"/>
          <p:cNvPicPr preferRelativeResize="0"/>
          <p:nvPr/>
        </p:nvPicPr>
        <p:blipFill>
          <a:blip r:embed="rId5">
            <a:alphaModFix/>
          </a:blip>
          <a:stretch>
            <a:fillRect/>
          </a:stretch>
        </p:blipFill>
        <p:spPr>
          <a:xfrm>
            <a:off x="1798500" y="3847900"/>
            <a:ext cx="8323150" cy="280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838200" y="-92075"/>
            <a:ext cx="10515600" cy="1325700"/>
          </a:xfrm>
          <a:prstGeom prst="rect">
            <a:avLst/>
          </a:prstGeom>
        </p:spPr>
        <p:txBody>
          <a:bodyPr anchorCtr="0" anchor="ctr" bIns="121900" lIns="121900" rIns="121900" wrap="square" tIns="121900">
            <a:noAutofit/>
          </a:bodyPr>
          <a:lstStyle/>
          <a:p>
            <a:pPr lvl="0" rtl="0">
              <a:spcBef>
                <a:spcPts val="0"/>
              </a:spcBef>
              <a:spcAft>
                <a:spcPts val="2100"/>
              </a:spcAft>
              <a:buNone/>
            </a:pPr>
            <a:r>
              <a:rPr lang="en-US" sz="4800"/>
              <a:t>2. Similarity Weight</a:t>
            </a:r>
          </a:p>
        </p:txBody>
      </p:sp>
      <p:sp>
        <p:nvSpPr>
          <p:cNvPr id="124" name="Shape 124"/>
          <p:cNvSpPr txBox="1"/>
          <p:nvPr>
            <p:ph idx="1" type="body"/>
          </p:nvPr>
        </p:nvSpPr>
        <p:spPr>
          <a:xfrm>
            <a:off x="838200" y="922875"/>
            <a:ext cx="10515600" cy="5253900"/>
          </a:xfrm>
          <a:prstGeom prst="rect">
            <a:avLst/>
          </a:prstGeom>
        </p:spPr>
        <p:txBody>
          <a:bodyPr anchorCtr="0" anchor="t" bIns="121900" lIns="121900" rIns="121900" wrap="square" tIns="121900">
            <a:noAutofit/>
          </a:bodyPr>
          <a:lstStyle/>
          <a:p>
            <a:pPr indent="-419100" lvl="0" marL="457200" rtl="0">
              <a:spcBef>
                <a:spcPts val="0"/>
              </a:spcBef>
              <a:buSzPts val="3000"/>
              <a:buChar char="•"/>
            </a:pPr>
            <a:r>
              <a:rPr lang="en-US" sz="3000"/>
              <a:t>Simrank</a:t>
            </a:r>
          </a:p>
        </p:txBody>
      </p:sp>
      <p:pic>
        <p:nvPicPr>
          <p:cNvPr id="125" name="Shape 125"/>
          <p:cNvPicPr preferRelativeResize="0"/>
          <p:nvPr/>
        </p:nvPicPr>
        <p:blipFill>
          <a:blip r:embed="rId3">
            <a:alphaModFix/>
          </a:blip>
          <a:stretch>
            <a:fillRect/>
          </a:stretch>
        </p:blipFill>
        <p:spPr>
          <a:xfrm>
            <a:off x="3408750" y="922875"/>
            <a:ext cx="6154250" cy="3887000"/>
          </a:xfrm>
          <a:prstGeom prst="rect">
            <a:avLst/>
          </a:prstGeom>
          <a:noFill/>
          <a:ln>
            <a:noFill/>
          </a:ln>
        </p:spPr>
      </p:pic>
      <p:pic>
        <p:nvPicPr>
          <p:cNvPr id="126" name="Shape 126"/>
          <p:cNvPicPr preferRelativeResize="0"/>
          <p:nvPr/>
        </p:nvPicPr>
        <p:blipFill>
          <a:blip r:embed="rId4">
            <a:alphaModFix/>
          </a:blip>
          <a:stretch>
            <a:fillRect/>
          </a:stretch>
        </p:blipFill>
        <p:spPr>
          <a:xfrm>
            <a:off x="2982438" y="4809867"/>
            <a:ext cx="6770825" cy="13861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