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9" r:id="rId1"/>
  </p:sldMasterIdLst>
  <p:notesMasterIdLst>
    <p:notesMasterId r:id="rId19"/>
  </p:notesMasterIdLst>
  <p:sldIdLst>
    <p:sldId id="256" r:id="rId2"/>
    <p:sldId id="276" r:id="rId3"/>
    <p:sldId id="261" r:id="rId4"/>
    <p:sldId id="282" r:id="rId5"/>
    <p:sldId id="283" r:id="rId6"/>
    <p:sldId id="284" r:id="rId7"/>
    <p:sldId id="287" r:id="rId8"/>
    <p:sldId id="288" r:id="rId9"/>
    <p:sldId id="290" r:id="rId10"/>
    <p:sldId id="291" r:id="rId11"/>
    <p:sldId id="258" r:id="rId12"/>
    <p:sldId id="277" r:id="rId13"/>
    <p:sldId id="279" r:id="rId14"/>
    <p:sldId id="278" r:id="rId15"/>
    <p:sldId id="281" r:id="rId16"/>
    <p:sldId id="280"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39" autoAdjust="0"/>
    <p:restoredTop sz="70880" autoAdjust="0"/>
  </p:normalViewPr>
  <p:slideViewPr>
    <p:cSldViewPr snapToGrid="0" snapToObjects="1">
      <p:cViewPr varScale="1">
        <p:scale>
          <a:sx n="47" d="100"/>
          <a:sy n="47" d="100"/>
        </p:scale>
        <p:origin x="10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B552A-CBD1-1041-A77F-D205C4971AC3}" type="datetimeFigureOut">
              <a:rPr lang="en-US" smtClean="0"/>
              <a:t>12/6/2017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A0B066-B194-7B40-9EFA-F1B335026D4C}" type="slidenum">
              <a:rPr lang="en-US" smtClean="0"/>
              <a:t>‹#›</a:t>
            </a:fld>
            <a:endParaRPr lang="en-US"/>
          </a:p>
        </p:txBody>
      </p:sp>
    </p:spTree>
    <p:extLst>
      <p:ext uri="{BB962C8B-B14F-4D97-AF65-F5344CB8AC3E}">
        <p14:creationId xmlns:p14="http://schemas.microsoft.com/office/powerpoint/2010/main" val="1696523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Random_subspace_method"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Specifically, we want to see if a user make a new service subscription transaction within 30 days after their current membership expiration date.</a:t>
            </a:r>
          </a:p>
          <a:p>
            <a:r>
              <a:rPr lang="en-US" altLang="zh-CN" sz="1200" b="0" i="0" kern="1200" dirty="0">
                <a:solidFill>
                  <a:schemeClr val="tx1"/>
                </a:solidFill>
                <a:effectLst/>
                <a:latin typeface="+mn-lt"/>
                <a:ea typeface="+mn-ea"/>
                <a:cs typeface="+mn-cs"/>
              </a:rPr>
              <a:t>Member: user information(city, age—has outlier, gender, registration method, registration time)</a:t>
            </a:r>
          </a:p>
          <a:p>
            <a:r>
              <a:rPr lang="en-US" altLang="zh-CN" sz="1200" b="0" i="0" kern="1200" dirty="0">
                <a:solidFill>
                  <a:schemeClr val="tx1"/>
                </a:solidFill>
                <a:effectLst/>
                <a:latin typeface="+mn-lt"/>
                <a:ea typeface="+mn-ea"/>
                <a:cs typeface="+mn-cs"/>
              </a:rPr>
              <a:t>Transaction: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pmt</a:t>
            </a:r>
            <a:r>
              <a:rPr lang="en-US" altLang="zh-CN" sz="1200" b="0" i="0" kern="1200" baseline="0" dirty="0">
                <a:solidFill>
                  <a:schemeClr val="tx1"/>
                </a:solidFill>
                <a:effectLst/>
                <a:latin typeface="+mn-lt"/>
                <a:ea typeface="+mn-ea"/>
                <a:cs typeface="+mn-cs"/>
              </a:rPr>
              <a:t> method, </a:t>
            </a:r>
            <a:r>
              <a:rPr lang="en-US" altLang="zh-CN" sz="1200" b="0" i="0" kern="1200" baseline="0" dirty="0" err="1">
                <a:solidFill>
                  <a:schemeClr val="tx1"/>
                </a:solidFill>
                <a:effectLst/>
                <a:latin typeface="+mn-lt"/>
                <a:ea typeface="+mn-ea"/>
                <a:cs typeface="+mn-cs"/>
              </a:rPr>
              <a:t>pmt</a:t>
            </a:r>
            <a:r>
              <a:rPr lang="en-US" altLang="zh-CN" sz="1200" b="0" i="0" kern="1200" baseline="0" dirty="0">
                <a:solidFill>
                  <a:schemeClr val="tx1"/>
                </a:solidFill>
                <a:effectLst/>
                <a:latin typeface="+mn-lt"/>
                <a:ea typeface="+mn-ea"/>
                <a:cs typeface="+mn-cs"/>
              </a:rPr>
              <a:t> plan days, plan list price, actual amount paid, whether auto renew, whether cancel, transaction date, expiration date</a:t>
            </a:r>
            <a:endParaRPr lang="en-US" altLang="zh-CN" dirty="0"/>
          </a:p>
          <a:p>
            <a:r>
              <a:rPr lang="en-US" altLang="zh-CN" sz="1200" b="0" i="0" kern="1200" dirty="0" err="1">
                <a:solidFill>
                  <a:schemeClr val="tx1"/>
                </a:solidFill>
                <a:effectLst/>
                <a:latin typeface="+mn-lt"/>
                <a:ea typeface="+mn-ea"/>
                <a:cs typeface="+mn-cs"/>
              </a:rPr>
              <a:t>Userlog</a:t>
            </a:r>
            <a:r>
              <a:rPr lang="en-US" altLang="zh-CN" sz="1200" b="0" i="0" kern="1200" dirty="0">
                <a:solidFill>
                  <a:schemeClr val="tx1"/>
                </a:solidFill>
                <a:effectLst/>
                <a:latin typeface="+mn-lt"/>
                <a:ea typeface="+mn-ea"/>
                <a:cs typeface="+mn-cs"/>
              </a:rPr>
              <a:t>: daily user logs describing listening behaviors of a user. (#of songs played less than 25% of the song</a:t>
            </a:r>
            <a:r>
              <a:rPr lang="en-US" altLang="zh-CN" sz="1200" b="0" i="0" kern="1200" baseline="0" dirty="0">
                <a:solidFill>
                  <a:schemeClr val="tx1"/>
                </a:solidFill>
                <a:effectLst/>
                <a:latin typeface="+mn-lt"/>
                <a:ea typeface="+mn-ea"/>
                <a:cs typeface="+mn-cs"/>
              </a:rPr>
              <a:t> length, more than 98.5%...)</a:t>
            </a:r>
          </a:p>
          <a:p>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 following time, I will go over </a:t>
            </a:r>
            <a:r>
              <a:rPr lang="en-US" altLang="zh-CN" sz="1200" kern="1200" dirty="0">
                <a:solidFill>
                  <a:schemeClr val="tx1"/>
                </a:solidFill>
                <a:effectLst/>
                <a:latin typeface="+mn-lt"/>
                <a:ea typeface="+mn-ea"/>
                <a:cs typeface="+mn-cs"/>
              </a:rPr>
              <a:t>our</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exploratory</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data</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analysis,</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feature</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engineering steps,</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and</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how</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we trained</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and</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evaluated</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models.</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And</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finally</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we</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will</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give</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our</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prediction</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and</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simply</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talk</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about</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potential</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improvements.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5A0B066-B194-7B40-9EFA-F1B335026D4C}" type="slidenum">
              <a:rPr lang="en-US" smtClean="0"/>
              <a:t>3</a:t>
            </a:fld>
            <a:endParaRPr lang="en-US"/>
          </a:p>
        </p:txBody>
      </p:sp>
    </p:spTree>
    <p:extLst>
      <p:ext uri="{BB962C8B-B14F-4D97-AF65-F5344CB8AC3E}">
        <p14:creationId xmlns:p14="http://schemas.microsoft.com/office/powerpoint/2010/main" val="397603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0B066-B194-7B40-9EFA-F1B335026D4C}" type="slidenum">
              <a:rPr lang="en-US" smtClean="0"/>
              <a:t>4</a:t>
            </a:fld>
            <a:endParaRPr lang="en-US"/>
          </a:p>
        </p:txBody>
      </p:sp>
    </p:spTree>
    <p:extLst>
      <p:ext uri="{BB962C8B-B14F-4D97-AF65-F5344CB8AC3E}">
        <p14:creationId xmlns:p14="http://schemas.microsoft.com/office/powerpoint/2010/main" val="3449157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0B066-B194-7B40-9EFA-F1B335026D4C}" type="slidenum">
              <a:rPr lang="en-US" smtClean="0"/>
              <a:t>6</a:t>
            </a:fld>
            <a:endParaRPr lang="en-US"/>
          </a:p>
        </p:txBody>
      </p:sp>
    </p:spTree>
    <p:extLst>
      <p:ext uri="{BB962C8B-B14F-4D97-AF65-F5344CB8AC3E}">
        <p14:creationId xmlns:p14="http://schemas.microsoft.com/office/powerpoint/2010/main" val="2647518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0B066-B194-7B40-9EFA-F1B335026D4C}" type="slidenum">
              <a:rPr lang="en-US" smtClean="0"/>
              <a:t>7</a:t>
            </a:fld>
            <a:endParaRPr lang="en-US"/>
          </a:p>
        </p:txBody>
      </p:sp>
    </p:spTree>
    <p:extLst>
      <p:ext uri="{BB962C8B-B14F-4D97-AF65-F5344CB8AC3E}">
        <p14:creationId xmlns:p14="http://schemas.microsoft.com/office/powerpoint/2010/main" val="1969635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0B066-B194-7B40-9EFA-F1B335026D4C}" type="slidenum">
              <a:rPr lang="en-US" smtClean="0"/>
              <a:t>8</a:t>
            </a:fld>
            <a:endParaRPr lang="en-US"/>
          </a:p>
        </p:txBody>
      </p:sp>
    </p:spTree>
    <p:extLst>
      <p:ext uri="{BB962C8B-B14F-4D97-AF65-F5344CB8AC3E}">
        <p14:creationId xmlns:p14="http://schemas.microsoft.com/office/powerpoint/2010/main" val="2469586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baseline="0" dirty="0">
                <a:solidFill>
                  <a:schemeClr val="tx1"/>
                </a:solidFill>
                <a:effectLst/>
                <a:latin typeface="+mn-lt"/>
                <a:ea typeface="+mn-ea"/>
                <a:cs typeface="+mn-cs"/>
              </a:rPr>
              <a:t>So</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next</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I</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will</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talk</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about</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the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result</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of</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feature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importance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that</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generated</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from</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random</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forest.</a:t>
            </a:r>
            <a:r>
              <a:rPr lang="zh-CN" alt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Generally, importance provides a score that indicates how useful or valuable each feature was in the construction of the </a:t>
            </a:r>
            <a:r>
              <a:rPr lang="en-US" altLang="zh-CN" sz="1200" b="0" i="0" kern="1200" dirty="0">
                <a:solidFill>
                  <a:schemeClr val="tx1"/>
                </a:solidFill>
                <a:effectLst/>
                <a:latin typeface="+mn-lt"/>
                <a:ea typeface="+mn-ea"/>
                <a:cs typeface="+mn-cs"/>
              </a:rPr>
              <a:t>regression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and</a:t>
            </a:r>
            <a:r>
              <a:rPr lang="zh-CN" alt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boosted trees within the model. The more an attribute is used to make key decisions with decision trees, the higher its relative importance.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What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RF?</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RF</a:t>
            </a:r>
            <a:r>
              <a:rPr lang="zh-CN" alt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use averaging to improve the predictive accuracy and control over-fitting</a:t>
            </a:r>
            <a:r>
              <a:rPr lang="en-US" altLang="zh-CN" sz="1200" b="0" i="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Random forest consists of a number of decision trees. </a:t>
            </a:r>
            <a:r>
              <a:rPr lang="en-US" altLang="zh-CN" sz="1200" b="0" i="0" kern="1200" dirty="0">
                <a:solidFill>
                  <a:schemeClr val="tx1"/>
                </a:solidFill>
                <a:effectLst/>
                <a:latin typeface="+mn-lt"/>
                <a:ea typeface="+mn-ea"/>
                <a:cs typeface="+mn-cs"/>
              </a:rPr>
              <a:t>And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every time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when</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you</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grow</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a</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tree,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you</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have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to</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split</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your</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node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multiple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times.</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At</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each</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split,</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you</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always</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choose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the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optimal</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feature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from</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a</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random</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subset</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of</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all</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features</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that</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can</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reduce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the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variance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of</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the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split</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dataset.</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And</a:t>
            </a:r>
            <a:r>
              <a:rPr lang="zh-CN" alt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computed how much each feature decreases the weighted </a:t>
            </a:r>
            <a:r>
              <a:rPr lang="en-US" altLang="zh-CN" sz="1200" b="0" i="0" kern="1200" dirty="0">
                <a:solidFill>
                  <a:schemeClr val="tx1"/>
                </a:solidFill>
                <a:effectLst/>
                <a:latin typeface="+mn-lt"/>
                <a:ea typeface="+mn-ea"/>
                <a:cs typeface="+mn-cs"/>
              </a:rPr>
              <a:t>variance</a:t>
            </a:r>
            <a:r>
              <a:rPr lang="zh-CN" alt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in a tree. For a forest, the </a:t>
            </a:r>
            <a:r>
              <a:rPr lang="en-US" altLang="zh-CN" sz="1200" b="0" i="0" kern="1200" dirty="0">
                <a:solidFill>
                  <a:schemeClr val="tx1"/>
                </a:solidFill>
                <a:effectLst/>
                <a:latin typeface="+mn-lt"/>
                <a:ea typeface="+mn-ea"/>
                <a:cs typeface="+mn-cs"/>
              </a:rPr>
              <a:t>variance</a:t>
            </a:r>
            <a:r>
              <a:rPr lang="zh-CN" alt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decrease from each feature can be averaged and the features are ranked according to this measure.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Deal with correlated</a:t>
            </a:r>
            <a:r>
              <a:rPr lang="en-US" sz="1200" b="0" i="0" kern="1200" baseline="0" dirty="0">
                <a:solidFill>
                  <a:schemeClr val="tx1"/>
                </a:solidFill>
                <a:effectLst/>
                <a:latin typeface="+mn-lt"/>
                <a:ea typeface="+mn-ea"/>
                <a:cs typeface="+mn-cs"/>
              </a:rPr>
              <a:t> features: </a:t>
            </a:r>
            <a:r>
              <a:rPr lang="en-US" sz="1200" b="0" i="0" kern="1200" dirty="0">
                <a:solidFill>
                  <a:schemeClr val="tx1"/>
                </a:solidFill>
                <a:effectLst/>
                <a:latin typeface="+mn-lt"/>
                <a:ea typeface="+mn-ea"/>
                <a:cs typeface="+mn-cs"/>
              </a:rPr>
              <a:t>when the dataset has two (or more) correlated features, then from the point of view of the model, any of these correlated features can be used as the predictor, with no concrete preference of one over the others. But once one of them is used, the importance of others is significantly reduced since effectively the impurity they can remove is already removed by the first feature. As a consequence, they will have a lower reported importance. This is not an issue when we want to use feature selection to reduce overfitting, since it makes sense to remove features that are mostly duplicated by other features. But when interpreting the data, it can lead to the incorrect conclusion that one of the variables is a strong predictor while the others in the same group are unimportant, while actually they are very close in terms of their relationship with the response variable.</a:t>
            </a:r>
          </a:p>
          <a:p>
            <a:pPr fontAlgn="base"/>
            <a:r>
              <a:rPr lang="en-US" sz="1200" b="0" i="0" kern="1200" dirty="0">
                <a:solidFill>
                  <a:schemeClr val="tx1"/>
                </a:solidFill>
                <a:effectLst/>
                <a:latin typeface="+mn-lt"/>
                <a:ea typeface="+mn-ea"/>
                <a:cs typeface="+mn-cs"/>
              </a:rPr>
              <a:t>The effect of this phenomenon is somewhat reduced thanks to </a:t>
            </a:r>
            <a:r>
              <a:rPr lang="en-US" sz="1200" b="0" i="0" u="none" strike="noStrike" kern="1200" dirty="0">
                <a:solidFill>
                  <a:schemeClr val="tx1"/>
                </a:solidFill>
                <a:effectLst/>
                <a:latin typeface="+mn-lt"/>
                <a:ea typeface="+mn-ea"/>
                <a:cs typeface="+mn-cs"/>
                <a:hlinkClick r:id="rId3"/>
              </a:rPr>
              <a:t>random selection of features</a:t>
            </a:r>
            <a:r>
              <a:rPr lang="en-US" sz="1200" b="0" i="0" kern="1200" dirty="0">
                <a:solidFill>
                  <a:schemeClr val="tx1"/>
                </a:solidFill>
                <a:effectLst/>
                <a:latin typeface="+mn-lt"/>
                <a:ea typeface="+mn-ea"/>
                <a:cs typeface="+mn-cs"/>
              </a:rPr>
              <a:t> at each node creation, but in general the effect is not removed completely.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Slide Number Placeholder 3"/>
          <p:cNvSpPr>
            <a:spLocks noGrp="1"/>
          </p:cNvSpPr>
          <p:nvPr>
            <p:ph type="sldNum" sz="quarter" idx="10"/>
          </p:nvPr>
        </p:nvSpPr>
        <p:spPr/>
        <p:txBody>
          <a:bodyPr/>
          <a:lstStyle/>
          <a:p>
            <a:fld id="{75A0B066-B194-7B40-9EFA-F1B335026D4C}" type="slidenum">
              <a:rPr lang="en-US" smtClean="0"/>
              <a:t>11</a:t>
            </a:fld>
            <a:endParaRPr lang="en-US"/>
          </a:p>
        </p:txBody>
      </p:sp>
    </p:spTree>
    <p:extLst>
      <p:ext uri="{BB962C8B-B14F-4D97-AF65-F5344CB8AC3E}">
        <p14:creationId xmlns:p14="http://schemas.microsoft.com/office/powerpoint/2010/main" val="201462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5A0B066-B194-7B40-9EFA-F1B335026D4C}" type="slidenum">
              <a:rPr lang="en-US" smtClean="0"/>
              <a:t>12</a:t>
            </a:fld>
            <a:endParaRPr lang="en-US"/>
          </a:p>
        </p:txBody>
      </p:sp>
    </p:spTree>
    <p:extLst>
      <p:ext uri="{BB962C8B-B14F-4D97-AF65-F5344CB8AC3E}">
        <p14:creationId xmlns:p14="http://schemas.microsoft.com/office/powerpoint/2010/main" val="2968476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CD19FB2-3AAB-4D03-B13A-2960828C78E3}" type="datetimeFigureOut">
              <a:rPr lang="en-US" smtClean="0"/>
              <a:t>12/6/2017</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D22F896-40B5-4ADD-8801-0D06FADFA09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12/6/2017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12/6/2017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12/6/2017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1CF1133-3259-4C45-BABA-5B62D9C6F78D}" type="datetimeFigureOut">
              <a:rPr lang="en-US" smtClean="0"/>
              <a:t>12/6/2017</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5465269"/>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b="1" dirty="0"/>
              <a:t>Churn Prediction for </a:t>
            </a:r>
            <a:r>
              <a:rPr lang="en-US" altLang="zh-CN" b="1" dirty="0" err="1"/>
              <a:t>KKBox</a:t>
            </a:r>
            <a:endParaRPr lang="en-US" altLang="zh-CN" b="1" dirty="0"/>
          </a:p>
        </p:txBody>
      </p:sp>
      <p:sp>
        <p:nvSpPr>
          <p:cNvPr id="3" name="Subtitle 2"/>
          <p:cNvSpPr>
            <a:spLocks noGrp="1"/>
          </p:cNvSpPr>
          <p:nvPr>
            <p:ph type="subTitle" idx="1"/>
          </p:nvPr>
        </p:nvSpPr>
        <p:spPr/>
        <p:txBody>
          <a:bodyPr/>
          <a:lstStyle/>
          <a:p>
            <a:r>
              <a:rPr lang="en-US" altLang="zh-CN" dirty="0"/>
              <a:t>Group 2: Xinyao Guo, </a:t>
            </a:r>
            <a:r>
              <a:rPr lang="en-US" altLang="zh-CN" dirty="0" err="1"/>
              <a:t>Qingyun</a:t>
            </a:r>
            <a:r>
              <a:rPr lang="en-US" altLang="zh-CN" dirty="0"/>
              <a:t> Lu, </a:t>
            </a:r>
            <a:r>
              <a:rPr lang="en-US" altLang="zh-CN" dirty="0" err="1"/>
              <a:t>Peilin</a:t>
            </a:r>
            <a:r>
              <a:rPr lang="en-US" altLang="zh-CN" dirty="0"/>
              <a:t> </a:t>
            </a:r>
            <a:r>
              <a:rPr lang="en-US" altLang="zh-CN" dirty="0" err="1"/>
              <a:t>Qiu</a:t>
            </a:r>
            <a:r>
              <a:rPr lang="en-US" altLang="zh-CN" dirty="0"/>
              <a:t>, </a:t>
            </a:r>
            <a:r>
              <a:rPr lang="en-US" altLang="zh-CN" dirty="0" err="1"/>
              <a:t>Sijian</a:t>
            </a:r>
            <a:r>
              <a:rPr lang="en-US" altLang="zh-CN" dirty="0"/>
              <a:t> Xuan, Yi Zhang</a:t>
            </a:r>
            <a:endParaRPr lang="en-US" dirty="0"/>
          </a:p>
        </p:txBody>
      </p:sp>
    </p:spTree>
    <p:extLst>
      <p:ext uri="{BB962C8B-B14F-4D97-AF65-F5344CB8AC3E}">
        <p14:creationId xmlns:p14="http://schemas.microsoft.com/office/powerpoint/2010/main" val="1694327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84CB-9A0C-4978-AF45-68FADCBC7246}"/>
              </a:ext>
            </a:extLst>
          </p:cNvPr>
          <p:cNvSpPr>
            <a:spLocks noGrp="1"/>
          </p:cNvSpPr>
          <p:nvPr>
            <p:ph type="title"/>
          </p:nvPr>
        </p:nvSpPr>
        <p:spPr/>
        <p:txBody>
          <a:bodyPr/>
          <a:lstStyle/>
          <a:p>
            <a:r>
              <a:rPr lang="en-US" dirty="0"/>
              <a:t>Transaction</a:t>
            </a:r>
          </a:p>
        </p:txBody>
      </p:sp>
      <p:pic>
        <p:nvPicPr>
          <p:cNvPr id="4" name="Picture 3">
            <a:extLst>
              <a:ext uri="{FF2B5EF4-FFF2-40B4-BE49-F238E27FC236}">
                <a16:creationId xmlns:a16="http://schemas.microsoft.com/office/drawing/2014/main" id="{52EF534A-BB5B-43EA-8E06-7FCD0077DCC4}"/>
              </a:ext>
            </a:extLst>
          </p:cNvPr>
          <p:cNvPicPr>
            <a:picLocks noChangeAspect="1"/>
          </p:cNvPicPr>
          <p:nvPr/>
        </p:nvPicPr>
        <p:blipFill>
          <a:blip r:embed="rId2"/>
          <a:stretch>
            <a:fillRect/>
          </a:stretch>
        </p:blipFill>
        <p:spPr>
          <a:xfrm>
            <a:off x="171230" y="2083913"/>
            <a:ext cx="5646640" cy="4033315"/>
          </a:xfrm>
          <a:prstGeom prst="rect">
            <a:avLst/>
          </a:prstGeom>
        </p:spPr>
      </p:pic>
      <p:pic>
        <p:nvPicPr>
          <p:cNvPr id="5" name="Picture 4">
            <a:extLst>
              <a:ext uri="{FF2B5EF4-FFF2-40B4-BE49-F238E27FC236}">
                <a16:creationId xmlns:a16="http://schemas.microsoft.com/office/drawing/2014/main" id="{3960D47C-BAE6-41AE-9C54-A8FB526499EF}"/>
              </a:ext>
            </a:extLst>
          </p:cNvPr>
          <p:cNvPicPr>
            <a:picLocks noChangeAspect="1"/>
          </p:cNvPicPr>
          <p:nvPr/>
        </p:nvPicPr>
        <p:blipFill>
          <a:blip r:embed="rId3"/>
          <a:stretch>
            <a:fillRect/>
          </a:stretch>
        </p:blipFill>
        <p:spPr>
          <a:xfrm>
            <a:off x="5692140" y="2083913"/>
            <a:ext cx="5531580" cy="3951128"/>
          </a:xfrm>
          <a:prstGeom prst="rect">
            <a:avLst/>
          </a:prstGeom>
        </p:spPr>
      </p:pic>
      <p:sp>
        <p:nvSpPr>
          <p:cNvPr id="6" name="TextBox 5">
            <a:extLst>
              <a:ext uri="{FF2B5EF4-FFF2-40B4-BE49-F238E27FC236}">
                <a16:creationId xmlns:a16="http://schemas.microsoft.com/office/drawing/2014/main" id="{91A385E2-913D-4B57-969B-813E8AF994D5}"/>
              </a:ext>
            </a:extLst>
          </p:cNvPr>
          <p:cNvSpPr txBox="1"/>
          <p:nvPr/>
        </p:nvSpPr>
        <p:spPr>
          <a:xfrm>
            <a:off x="2274570" y="6140487"/>
            <a:ext cx="1745991" cy="369332"/>
          </a:xfrm>
          <a:prstGeom prst="rect">
            <a:avLst/>
          </a:prstGeom>
          <a:noFill/>
        </p:spPr>
        <p:txBody>
          <a:bodyPr wrap="none" rtlCol="0">
            <a:spAutoFit/>
          </a:bodyPr>
          <a:lstStyle/>
          <a:p>
            <a:r>
              <a:rPr lang="en-US" dirty="0" err="1"/>
              <a:t>Is_auto_renew</a:t>
            </a:r>
            <a:endParaRPr lang="en-US" dirty="0"/>
          </a:p>
        </p:txBody>
      </p:sp>
      <p:sp>
        <p:nvSpPr>
          <p:cNvPr id="7" name="TextBox 6">
            <a:extLst>
              <a:ext uri="{FF2B5EF4-FFF2-40B4-BE49-F238E27FC236}">
                <a16:creationId xmlns:a16="http://schemas.microsoft.com/office/drawing/2014/main" id="{F7C8E028-8B99-4BA4-B785-D4CF091C3223}"/>
              </a:ext>
            </a:extLst>
          </p:cNvPr>
          <p:cNvSpPr txBox="1"/>
          <p:nvPr/>
        </p:nvSpPr>
        <p:spPr>
          <a:xfrm>
            <a:off x="7097760" y="6140487"/>
            <a:ext cx="3190297" cy="369332"/>
          </a:xfrm>
          <a:prstGeom prst="rect">
            <a:avLst/>
          </a:prstGeom>
          <a:noFill/>
        </p:spPr>
        <p:txBody>
          <a:bodyPr wrap="none" rtlCol="0">
            <a:spAutoFit/>
          </a:bodyPr>
          <a:lstStyle/>
          <a:p>
            <a:r>
              <a:rPr lang="en-US" dirty="0" err="1"/>
              <a:t>Is_auto_renew</a:t>
            </a:r>
            <a:r>
              <a:rPr lang="en-US" dirty="0"/>
              <a:t> &amp; churn rate</a:t>
            </a:r>
          </a:p>
        </p:txBody>
      </p:sp>
    </p:spTree>
    <p:extLst>
      <p:ext uri="{BB962C8B-B14F-4D97-AF65-F5344CB8AC3E}">
        <p14:creationId xmlns:p14="http://schemas.microsoft.com/office/powerpoint/2010/main" val="2063506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47776"/>
            <a:ext cx="9692640" cy="1325562"/>
          </a:xfrm>
        </p:spPr>
        <p:txBody>
          <a:bodyPr/>
          <a:lstStyle/>
          <a:p>
            <a:r>
              <a:rPr lang="en-US" altLang="zh-CN" dirty="0"/>
              <a:t>Feature</a:t>
            </a:r>
            <a:r>
              <a:rPr lang="zh-CN" altLang="en-US" dirty="0"/>
              <a:t> </a:t>
            </a:r>
            <a:r>
              <a:rPr lang="en-US" altLang="zh-CN" dirty="0"/>
              <a:t>Importance</a:t>
            </a:r>
            <a:r>
              <a:rPr lang="zh-CN" altLang="en-US" dirty="0"/>
              <a:t> </a:t>
            </a:r>
            <a:r>
              <a:rPr lang="mr-IN" altLang="zh-CN" dirty="0"/>
              <a:t>– </a:t>
            </a:r>
            <a:r>
              <a:rPr lang="en-US" altLang="zh-CN" dirty="0"/>
              <a:t>RF</a:t>
            </a:r>
            <a:endParaRPr lang="en-US" dirty="0"/>
          </a:p>
        </p:txBody>
      </p:sp>
      <p:pic>
        <p:nvPicPr>
          <p:cNvPr id="4" name="Picture 3"/>
          <p:cNvPicPr>
            <a:picLocks noChangeAspect="1"/>
          </p:cNvPicPr>
          <p:nvPr/>
        </p:nvPicPr>
        <p:blipFill>
          <a:blip r:embed="rId3"/>
          <a:stretch>
            <a:fillRect/>
          </a:stretch>
        </p:blipFill>
        <p:spPr>
          <a:xfrm>
            <a:off x="54061" y="1573338"/>
            <a:ext cx="7992659" cy="5258301"/>
          </a:xfrm>
          <a:prstGeom prst="rect">
            <a:avLst/>
          </a:prstGeom>
        </p:spPr>
      </p:pic>
      <p:sp>
        <p:nvSpPr>
          <p:cNvPr id="7" name="TextBox 6"/>
          <p:cNvSpPr txBox="1"/>
          <p:nvPr/>
        </p:nvSpPr>
        <p:spPr>
          <a:xfrm>
            <a:off x="7946136" y="1694109"/>
            <a:ext cx="3273552" cy="4708981"/>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t>A low Gini (i.e. higher decrease in Gini) means that a particular predictor variable plays a greater role in partitioning the data into the defined classes. </a:t>
            </a:r>
          </a:p>
          <a:p>
            <a:pPr marL="285750" indent="-285750">
              <a:buFont typeface="Arial" panose="020B0604020202020204" pitchFamily="34" charset="0"/>
              <a:buChar char="•"/>
            </a:pPr>
            <a:r>
              <a:rPr lang="en-US" altLang="zh-CN" sz="2000" dirty="0"/>
              <a:t>Gini impurity index </a:t>
            </a:r>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en-US" altLang="zh-CN" sz="2000" dirty="0"/>
          </a:p>
          <a:p>
            <a:endParaRPr lang="en-US" altLang="zh-CN" sz="2000" dirty="0"/>
          </a:p>
          <a:p>
            <a:r>
              <a:rPr lang="en-US" altLang="zh-CN" dirty="0"/>
              <a:t>Where </a:t>
            </a:r>
            <a:r>
              <a:rPr lang="en-US" altLang="zh-CN" dirty="0" err="1"/>
              <a:t>n_c</a:t>
            </a:r>
            <a:r>
              <a:rPr lang="en-US" altLang="zh-CN" dirty="0"/>
              <a:t> is the number of classes in the target variable and </a:t>
            </a:r>
            <a:r>
              <a:rPr lang="en-US" altLang="zh-CN" dirty="0" err="1"/>
              <a:t>p_i</a:t>
            </a:r>
            <a:r>
              <a:rPr lang="en-US" altLang="zh-CN" dirty="0"/>
              <a:t> is the ratio of this class.</a:t>
            </a:r>
            <a:endParaRPr lang="zh-CN" altLang="en-US" dirty="0"/>
          </a:p>
        </p:txBody>
      </p:sp>
      <p:pic>
        <p:nvPicPr>
          <p:cNvPr id="8" name="Picture 7"/>
          <p:cNvPicPr>
            <a:picLocks noChangeAspect="1"/>
          </p:cNvPicPr>
          <p:nvPr/>
        </p:nvPicPr>
        <p:blipFill>
          <a:blip r:embed="rId4"/>
          <a:stretch>
            <a:fillRect/>
          </a:stretch>
        </p:blipFill>
        <p:spPr>
          <a:xfrm>
            <a:off x="8706612" y="4289952"/>
            <a:ext cx="1752600" cy="714375"/>
          </a:xfrm>
          <a:prstGeom prst="rect">
            <a:avLst/>
          </a:prstGeom>
        </p:spPr>
      </p:pic>
    </p:spTree>
    <p:extLst>
      <p:ext uri="{BB962C8B-B14F-4D97-AF65-F5344CB8AC3E}">
        <p14:creationId xmlns:p14="http://schemas.microsoft.com/office/powerpoint/2010/main" val="1249125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Evaluation</a:t>
            </a:r>
            <a:endParaRPr lang="zh-CN" altLang="en-US" dirty="0"/>
          </a:p>
        </p:txBody>
      </p:sp>
      <p:pic>
        <p:nvPicPr>
          <p:cNvPr id="4" name="Content Placeholder 3"/>
          <p:cNvPicPr>
            <a:picLocks noGrp="1" noChangeAspect="1"/>
          </p:cNvPicPr>
          <p:nvPr>
            <p:ph idx="1"/>
          </p:nvPr>
        </p:nvPicPr>
        <p:blipFill>
          <a:blip r:embed="rId3"/>
          <a:stretch>
            <a:fillRect/>
          </a:stretch>
        </p:blipFill>
        <p:spPr>
          <a:xfrm>
            <a:off x="2652073" y="3177915"/>
            <a:ext cx="5529542" cy="971406"/>
          </a:xfrm>
          <a:prstGeom prst="rect">
            <a:avLst/>
          </a:prstGeom>
        </p:spPr>
      </p:pic>
      <p:sp>
        <p:nvSpPr>
          <p:cNvPr id="5" name="TextBox 4"/>
          <p:cNvSpPr txBox="1"/>
          <p:nvPr/>
        </p:nvSpPr>
        <p:spPr>
          <a:xfrm>
            <a:off x="1600200" y="2164080"/>
            <a:ext cx="7741920" cy="707886"/>
          </a:xfrm>
          <a:prstGeom prst="rect">
            <a:avLst/>
          </a:prstGeom>
          <a:noFill/>
        </p:spPr>
        <p:txBody>
          <a:bodyPr wrap="square" rtlCol="0">
            <a:spAutoFit/>
          </a:bodyPr>
          <a:lstStyle/>
          <a:p>
            <a:r>
              <a:rPr lang="en-US" altLang="zh-CN" sz="2000" dirty="0"/>
              <a:t>To deal with the binary classification, we use Log Loss to evaluate our prediction:</a:t>
            </a:r>
            <a:endParaRPr lang="zh-CN" altLang="en-US" sz="2000" dirty="0"/>
          </a:p>
        </p:txBody>
      </p:sp>
      <p:sp>
        <p:nvSpPr>
          <p:cNvPr id="6" name="TextBox 5"/>
          <p:cNvSpPr txBox="1"/>
          <p:nvPr/>
        </p:nvSpPr>
        <p:spPr>
          <a:xfrm>
            <a:off x="1600200" y="4684924"/>
            <a:ext cx="8153400" cy="707886"/>
          </a:xfrm>
          <a:prstGeom prst="rect">
            <a:avLst/>
          </a:prstGeom>
          <a:noFill/>
        </p:spPr>
        <p:txBody>
          <a:bodyPr wrap="square" rtlCol="0">
            <a:spAutoFit/>
          </a:bodyPr>
          <a:lstStyle/>
          <a:p>
            <a:r>
              <a:rPr lang="en-US" altLang="zh-CN" sz="2000" dirty="0"/>
              <a:t> where N is the number of observations, </a:t>
            </a:r>
            <a:r>
              <a:rPr lang="en-US" altLang="zh-CN" sz="2000" dirty="0" err="1"/>
              <a:t>yi</a:t>
            </a:r>
            <a:r>
              <a:rPr lang="en-US" altLang="zh-CN" sz="2000" dirty="0"/>
              <a:t> is the binary target, and pi is the predicted probability that </a:t>
            </a:r>
            <a:r>
              <a:rPr lang="en-US" altLang="zh-CN" sz="2000" dirty="0" err="1"/>
              <a:t>yi</a:t>
            </a:r>
            <a:r>
              <a:rPr lang="en-US" altLang="zh-CN" sz="2000" dirty="0"/>
              <a:t> equals to 1.</a:t>
            </a:r>
            <a:endParaRPr lang="zh-CN" altLang="en-US" sz="2000" dirty="0"/>
          </a:p>
        </p:txBody>
      </p:sp>
    </p:spTree>
    <p:extLst>
      <p:ext uri="{BB962C8B-B14F-4D97-AF65-F5344CB8AC3E}">
        <p14:creationId xmlns:p14="http://schemas.microsoft.com/office/powerpoint/2010/main" val="2026839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Model Fitting &amp; Selection</a:t>
            </a:r>
            <a:endParaRPr lang="zh-CN" altLang="en-US" dirty="0"/>
          </a:p>
        </p:txBody>
      </p:sp>
      <p:sp>
        <p:nvSpPr>
          <p:cNvPr id="3" name="Content Placeholder 2"/>
          <p:cNvSpPr>
            <a:spLocks noGrp="1"/>
          </p:cNvSpPr>
          <p:nvPr>
            <p:ph idx="1"/>
          </p:nvPr>
        </p:nvSpPr>
        <p:spPr>
          <a:xfrm>
            <a:off x="1111747" y="1828800"/>
            <a:ext cx="8595360" cy="4351337"/>
          </a:xfrm>
        </p:spPr>
        <p:txBody>
          <a:bodyPr>
            <a:normAutofit/>
          </a:bodyPr>
          <a:lstStyle/>
          <a:p>
            <a:r>
              <a:rPr lang="en-US" altLang="zh-CN" dirty="0"/>
              <a:t>1.</a:t>
            </a:r>
            <a:r>
              <a:rPr lang="zh-CN" altLang="en-US" dirty="0"/>
              <a:t> </a:t>
            </a:r>
            <a:r>
              <a:rPr lang="en-US" altLang="zh-CN" dirty="0"/>
              <a:t>Train-Test</a:t>
            </a:r>
            <a:r>
              <a:rPr lang="zh-CN" altLang="en-US" dirty="0"/>
              <a:t> </a:t>
            </a:r>
            <a:r>
              <a:rPr lang="en-US" altLang="zh-CN" dirty="0"/>
              <a:t>randomly</a:t>
            </a:r>
            <a:r>
              <a:rPr lang="zh-CN" altLang="en-US" dirty="0"/>
              <a:t> </a:t>
            </a:r>
            <a:r>
              <a:rPr lang="en-US" altLang="zh-CN" dirty="0"/>
              <a:t>split:</a:t>
            </a:r>
          </a:p>
          <a:p>
            <a:pPr lvl="1"/>
            <a:r>
              <a:rPr lang="en-US" altLang="zh-CN" dirty="0"/>
              <a:t>80%</a:t>
            </a:r>
            <a:r>
              <a:rPr lang="zh-CN" altLang="en-US" dirty="0"/>
              <a:t> </a:t>
            </a:r>
            <a:r>
              <a:rPr lang="en-US" altLang="zh-CN" dirty="0"/>
              <a:t>training</a:t>
            </a:r>
            <a:r>
              <a:rPr lang="zh-CN" altLang="en-US" dirty="0"/>
              <a:t> </a:t>
            </a:r>
            <a:r>
              <a:rPr lang="en-US" altLang="zh-CN" dirty="0"/>
              <a:t>set</a:t>
            </a:r>
            <a:r>
              <a:rPr lang="zh-CN" altLang="en-US" dirty="0"/>
              <a:t> </a:t>
            </a:r>
            <a:r>
              <a:rPr lang="en-US" altLang="zh-CN" dirty="0"/>
              <a:t>VS.</a:t>
            </a:r>
            <a:r>
              <a:rPr lang="zh-CN" altLang="en-US" dirty="0"/>
              <a:t> </a:t>
            </a:r>
            <a:r>
              <a:rPr lang="en-US" altLang="zh-CN" dirty="0"/>
              <a:t>20%</a:t>
            </a:r>
            <a:r>
              <a:rPr lang="zh-CN" altLang="en-US" dirty="0"/>
              <a:t> </a:t>
            </a:r>
            <a:r>
              <a:rPr lang="en-US" altLang="zh-CN" dirty="0"/>
              <a:t>testing</a:t>
            </a:r>
            <a:r>
              <a:rPr lang="zh-CN" altLang="en-US" dirty="0"/>
              <a:t> </a:t>
            </a:r>
            <a:r>
              <a:rPr lang="en-US" altLang="zh-CN" dirty="0"/>
              <a:t>set</a:t>
            </a:r>
          </a:p>
          <a:p>
            <a:pPr lvl="1"/>
            <a:r>
              <a:rPr lang="en-US" altLang="zh-CN" dirty="0"/>
              <a:t>Metric:</a:t>
            </a:r>
            <a:r>
              <a:rPr lang="zh-CN" altLang="en-US" dirty="0"/>
              <a:t> </a:t>
            </a:r>
            <a:r>
              <a:rPr lang="en-US" altLang="zh-CN" dirty="0"/>
              <a:t>Log Loss</a:t>
            </a:r>
          </a:p>
          <a:p>
            <a:pPr marL="274320" lvl="1" indent="0">
              <a:buNone/>
            </a:pPr>
            <a:endParaRPr lang="en-US" altLang="zh-CN" dirty="0"/>
          </a:p>
          <a:p>
            <a:r>
              <a:rPr lang="en-US" altLang="zh-CN" dirty="0"/>
              <a:t>2.</a:t>
            </a:r>
            <a:r>
              <a:rPr lang="zh-CN" altLang="en-US" dirty="0"/>
              <a:t> </a:t>
            </a:r>
            <a:r>
              <a:rPr lang="en-US" altLang="zh-CN" dirty="0"/>
              <a:t>Tune Model—Grid Search with CV</a:t>
            </a:r>
          </a:p>
          <a:p>
            <a:pPr lvl="1"/>
            <a:r>
              <a:rPr lang="en-US" altLang="zh-CN" dirty="0"/>
              <a:t>Baseline</a:t>
            </a:r>
            <a:r>
              <a:rPr lang="zh-CN" altLang="en-US" dirty="0"/>
              <a:t> </a:t>
            </a:r>
            <a:r>
              <a:rPr lang="en-US" altLang="zh-CN" dirty="0"/>
              <a:t>model: SVM</a:t>
            </a:r>
          </a:p>
          <a:p>
            <a:pPr lvl="1"/>
            <a:r>
              <a:rPr lang="en-US" altLang="zh-CN" dirty="0"/>
              <a:t>Advanced Model:</a:t>
            </a:r>
          </a:p>
          <a:p>
            <a:pPr lvl="2"/>
            <a:r>
              <a:rPr lang="en-US" altLang="zh-CN" dirty="0" err="1"/>
              <a:t>XGBoost</a:t>
            </a:r>
            <a:endParaRPr lang="en-US" altLang="zh-CN" dirty="0"/>
          </a:p>
          <a:p>
            <a:pPr lvl="2"/>
            <a:r>
              <a:rPr lang="en-US" altLang="zh-CN" dirty="0" err="1"/>
              <a:t>AdaBoost</a:t>
            </a:r>
            <a:endParaRPr lang="en-US" altLang="zh-CN" dirty="0"/>
          </a:p>
          <a:p>
            <a:pPr lvl="2"/>
            <a:r>
              <a:rPr lang="en-US" altLang="zh-CN" dirty="0"/>
              <a:t>Lasso</a:t>
            </a:r>
          </a:p>
          <a:p>
            <a:pPr lvl="2"/>
            <a:r>
              <a:rPr lang="en-US" altLang="zh-CN" b="1" dirty="0"/>
              <a:t>Random Forest</a:t>
            </a:r>
          </a:p>
          <a:p>
            <a:pPr lvl="2"/>
            <a:r>
              <a:rPr lang="en-US" altLang="zh-CN" dirty="0"/>
              <a:t>GBM</a:t>
            </a:r>
          </a:p>
          <a:p>
            <a:r>
              <a:rPr lang="en-US" altLang="zh-CN" dirty="0"/>
              <a:t>Conclusion:</a:t>
            </a:r>
            <a:r>
              <a:rPr lang="zh-CN" altLang="en-US" dirty="0"/>
              <a:t> </a:t>
            </a:r>
            <a:r>
              <a:rPr lang="en-US" altLang="zh-CN" dirty="0"/>
              <a:t>Random</a:t>
            </a:r>
            <a:r>
              <a:rPr lang="zh-CN" altLang="en-US" dirty="0"/>
              <a:t> </a:t>
            </a:r>
            <a:r>
              <a:rPr lang="en-US" altLang="zh-CN" dirty="0"/>
              <a:t>Forest</a:t>
            </a:r>
            <a:r>
              <a:rPr lang="zh-CN" altLang="en-US" dirty="0"/>
              <a:t> </a:t>
            </a:r>
            <a:r>
              <a:rPr lang="en-US" altLang="zh-CN" dirty="0"/>
              <a:t>is</a:t>
            </a:r>
            <a:r>
              <a:rPr lang="zh-CN" altLang="en-US" dirty="0"/>
              <a:t> </a:t>
            </a:r>
            <a:r>
              <a:rPr lang="en-US" altLang="zh-CN" dirty="0"/>
              <a:t>the</a:t>
            </a:r>
            <a:r>
              <a:rPr lang="zh-CN" altLang="en-US" dirty="0"/>
              <a:t> </a:t>
            </a:r>
            <a:r>
              <a:rPr lang="en-US" altLang="zh-CN" dirty="0"/>
              <a:t>optimal</a:t>
            </a:r>
            <a:r>
              <a:rPr lang="zh-CN" altLang="en-US" dirty="0"/>
              <a:t> </a:t>
            </a:r>
            <a:r>
              <a:rPr lang="en-US" altLang="zh-CN" dirty="0"/>
              <a:t>model</a:t>
            </a:r>
            <a:r>
              <a:rPr lang="zh-CN" altLang="en-US" dirty="0"/>
              <a:t> </a:t>
            </a:r>
            <a:r>
              <a:rPr lang="en-US" altLang="zh-CN" dirty="0"/>
              <a:t>in</a:t>
            </a:r>
            <a:r>
              <a:rPr lang="zh-CN" altLang="en-US" dirty="0"/>
              <a:t> </a:t>
            </a:r>
            <a:r>
              <a:rPr lang="en-US" altLang="zh-CN" dirty="0"/>
              <a:t>our</a:t>
            </a:r>
            <a:r>
              <a:rPr lang="zh-CN" altLang="en-US" dirty="0"/>
              <a:t> </a:t>
            </a:r>
            <a:r>
              <a:rPr lang="en-US" altLang="zh-CN" dirty="0"/>
              <a:t>case.</a:t>
            </a:r>
          </a:p>
          <a:p>
            <a:endParaRPr lang="en-US" altLang="zh-CN" dirty="0"/>
          </a:p>
          <a:p>
            <a:endParaRPr lang="zh-CN" altLang="en-US" dirty="0"/>
          </a:p>
        </p:txBody>
      </p:sp>
      <p:graphicFrame>
        <p:nvGraphicFramePr>
          <p:cNvPr id="5" name="Table 4"/>
          <p:cNvGraphicFramePr>
            <a:graphicFrameLocks noGrp="1"/>
          </p:cNvGraphicFramePr>
          <p:nvPr>
            <p:extLst>
              <p:ext uri="{D42A27DB-BD31-4B8C-83A1-F6EECF244321}">
                <p14:modId xmlns:p14="http://schemas.microsoft.com/office/powerpoint/2010/main" val="2959933946"/>
              </p:ext>
            </p:extLst>
          </p:nvPr>
        </p:nvGraphicFramePr>
        <p:xfrm>
          <a:off x="5594907" y="1828800"/>
          <a:ext cx="5359605" cy="3259129"/>
        </p:xfrm>
        <a:graphic>
          <a:graphicData uri="http://schemas.openxmlformats.org/drawingml/2006/table">
            <a:tbl>
              <a:tblPr>
                <a:tableStyleId>{5C22544A-7EE6-4342-B048-85BDC9FD1C3A}</a:tableStyleId>
              </a:tblPr>
              <a:tblGrid>
                <a:gridCol w="1077994">
                  <a:extLst>
                    <a:ext uri="{9D8B030D-6E8A-4147-A177-3AD203B41FA5}">
                      <a16:colId xmlns:a16="http://schemas.microsoft.com/office/drawing/2014/main" val="1137857617"/>
                    </a:ext>
                  </a:extLst>
                </a:gridCol>
                <a:gridCol w="1624583">
                  <a:extLst>
                    <a:ext uri="{9D8B030D-6E8A-4147-A177-3AD203B41FA5}">
                      <a16:colId xmlns:a16="http://schemas.microsoft.com/office/drawing/2014/main" val="1068428705"/>
                    </a:ext>
                  </a:extLst>
                </a:gridCol>
                <a:gridCol w="1442388">
                  <a:extLst>
                    <a:ext uri="{9D8B030D-6E8A-4147-A177-3AD203B41FA5}">
                      <a16:colId xmlns:a16="http://schemas.microsoft.com/office/drawing/2014/main" val="963861981"/>
                    </a:ext>
                  </a:extLst>
                </a:gridCol>
                <a:gridCol w="1214640">
                  <a:extLst>
                    <a:ext uri="{9D8B030D-6E8A-4147-A177-3AD203B41FA5}">
                      <a16:colId xmlns:a16="http://schemas.microsoft.com/office/drawing/2014/main" val="1930446443"/>
                    </a:ext>
                  </a:extLst>
                </a:gridCol>
              </a:tblGrid>
              <a:tr h="447691">
                <a:tc gridSpan="2">
                  <a:txBody>
                    <a:bodyPr/>
                    <a:lstStyle/>
                    <a:p>
                      <a:pPr algn="ctr" fontAlgn="ctr"/>
                      <a:r>
                        <a:rPr lang="en-US" sz="1400" b="1" u="none" strike="noStrike" baseline="0" dirty="0">
                          <a:solidFill>
                            <a:schemeClr val="bg1"/>
                          </a:solidFill>
                          <a:effectLst/>
                        </a:rPr>
                        <a:t>Models</a:t>
                      </a:r>
                      <a:endParaRPr lang="en-US" sz="1400" b="1" i="0" u="none" strike="noStrike" baseline="0" dirty="0">
                        <a:solidFill>
                          <a:schemeClr val="bg1"/>
                        </a:solidFill>
                        <a:effectLst/>
                        <a:latin typeface="等线" panose="02010600030101010101" pitchFamily="2" charset="-122"/>
                        <a:ea typeface="等线" panose="02010600030101010101" pitchFamily="2" charset="-122"/>
                      </a:endParaRPr>
                    </a:p>
                  </a:txBody>
                  <a:tcPr marL="7620" marR="7620" marT="7620" marB="0" anchor="ctr">
                    <a:solidFill>
                      <a:schemeClr val="tx1"/>
                    </a:solidFill>
                  </a:tcPr>
                </a:tc>
                <a:tc hMerge="1">
                  <a:txBody>
                    <a:bodyPr/>
                    <a:lstStyle/>
                    <a:p>
                      <a:endParaRPr lang="zh-CN" altLang="en-US" dirty="0"/>
                    </a:p>
                  </a:txBody>
                  <a:tcPr/>
                </a:tc>
                <a:tc>
                  <a:txBody>
                    <a:bodyPr/>
                    <a:lstStyle/>
                    <a:p>
                      <a:pPr algn="ctr" fontAlgn="ctr"/>
                      <a:r>
                        <a:rPr lang="en-US" sz="1400" b="1" u="none" strike="noStrike" baseline="0" dirty="0">
                          <a:solidFill>
                            <a:schemeClr val="bg1"/>
                          </a:solidFill>
                          <a:effectLst/>
                        </a:rPr>
                        <a:t>Test Error</a:t>
                      </a:r>
                      <a:endParaRPr lang="en-US" sz="1400" b="1" i="0" u="none" strike="noStrike" baseline="0" dirty="0">
                        <a:solidFill>
                          <a:schemeClr val="bg1"/>
                        </a:solidFill>
                        <a:effectLst/>
                        <a:latin typeface="等线" panose="02010600030101010101" pitchFamily="2" charset="-122"/>
                        <a:ea typeface="等线" panose="02010600030101010101" pitchFamily="2" charset="-122"/>
                      </a:endParaRPr>
                    </a:p>
                  </a:txBody>
                  <a:tcPr marL="7620" marR="7620" marT="7620" marB="0" anchor="ctr">
                    <a:solidFill>
                      <a:schemeClr val="tx1"/>
                    </a:solidFill>
                  </a:tcPr>
                </a:tc>
                <a:tc>
                  <a:txBody>
                    <a:bodyPr/>
                    <a:lstStyle/>
                    <a:p>
                      <a:pPr algn="ctr" fontAlgn="ctr"/>
                      <a:r>
                        <a:rPr lang="en-US" sz="1400" b="1" u="none" strike="noStrike" baseline="0" dirty="0">
                          <a:solidFill>
                            <a:schemeClr val="bg1"/>
                          </a:solidFill>
                          <a:effectLst/>
                        </a:rPr>
                        <a:t>CV Error</a:t>
                      </a:r>
                      <a:endParaRPr lang="en-US" sz="1400" b="1" i="0" u="none" strike="noStrike" baseline="0" dirty="0">
                        <a:solidFill>
                          <a:schemeClr val="bg1"/>
                        </a:solidFill>
                        <a:effectLst/>
                        <a:latin typeface="等线" panose="02010600030101010101" pitchFamily="2" charset="-122"/>
                        <a:ea typeface="等线" panose="02010600030101010101" pitchFamily="2" charset="-122"/>
                      </a:endParaRPr>
                    </a:p>
                  </a:txBody>
                  <a:tcPr marL="7620" marR="7620" marT="7620" marB="0" anchor="ctr">
                    <a:solidFill>
                      <a:schemeClr val="tx1"/>
                    </a:solidFill>
                  </a:tcPr>
                </a:tc>
                <a:extLst>
                  <a:ext uri="{0D108BD9-81ED-4DB2-BD59-A6C34878D82A}">
                    <a16:rowId xmlns:a16="http://schemas.microsoft.com/office/drawing/2014/main" val="2053419045"/>
                  </a:ext>
                </a:extLst>
              </a:tr>
              <a:tr h="447691">
                <a:tc>
                  <a:txBody>
                    <a:bodyPr/>
                    <a:lstStyle/>
                    <a:p>
                      <a:pPr algn="ctr" fontAlgn="ctr"/>
                      <a:r>
                        <a:rPr lang="en-US" sz="1400" b="1" u="none" strike="noStrike" dirty="0">
                          <a:effectLst/>
                        </a:rPr>
                        <a:t>Baseline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1400" b="1" u="none" strike="noStrike" dirty="0">
                          <a:effectLst/>
                        </a:rPr>
                        <a:t>SVM</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0.1572</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0.1678</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536418768"/>
                  </a:ext>
                </a:extLst>
              </a:tr>
              <a:tr h="447691">
                <a:tc rowSpan="5">
                  <a:txBody>
                    <a:bodyPr/>
                    <a:lstStyle/>
                    <a:p>
                      <a:pPr algn="ctr" fontAlgn="ctr"/>
                      <a:r>
                        <a:rPr lang="en-US" sz="1400" b="1" u="none" strike="noStrike" dirty="0">
                          <a:effectLst/>
                        </a:rPr>
                        <a:t>Advanced</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1400" b="1" u="none" strike="noStrike" dirty="0" err="1">
                          <a:effectLst/>
                        </a:rPr>
                        <a:t>XGBoost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solidFill>
                            <a:schemeClr val="tx1"/>
                          </a:solidFill>
                          <a:effectLst/>
                        </a:rPr>
                        <a:t>0.0749</a:t>
                      </a:r>
                      <a:endParaRPr lang="en-US" altLang="zh-CN" sz="1400" b="0"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0.1145</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208872856"/>
                  </a:ext>
                </a:extLst>
              </a:tr>
              <a:tr h="447691">
                <a:tc vMerge="1">
                  <a:txBody>
                    <a:bodyPr/>
                    <a:lstStyle/>
                    <a:p>
                      <a:endParaRPr lang="zh-CN" altLang="en-US"/>
                    </a:p>
                  </a:txBody>
                  <a:tcPr/>
                </a:tc>
                <a:tc>
                  <a:txBody>
                    <a:bodyPr/>
                    <a:lstStyle/>
                    <a:p>
                      <a:pPr algn="l" fontAlgn="ctr"/>
                      <a:r>
                        <a:rPr lang="en-US" sz="1400" b="1" u="none" strike="noStrike" dirty="0" err="1">
                          <a:effectLst/>
                        </a:rPr>
                        <a:t>AdaBoost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0.1166</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0.1363</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097340479"/>
                  </a:ext>
                </a:extLst>
              </a:tr>
              <a:tr h="447691">
                <a:tc vMerge="1">
                  <a:txBody>
                    <a:bodyPr/>
                    <a:lstStyle/>
                    <a:p>
                      <a:endParaRPr lang="zh-CN" altLang="en-US"/>
                    </a:p>
                  </a:txBody>
                  <a:tcPr/>
                </a:tc>
                <a:tc>
                  <a:txBody>
                    <a:bodyPr/>
                    <a:lstStyle/>
                    <a:p>
                      <a:pPr algn="l" fontAlgn="ctr"/>
                      <a:r>
                        <a:rPr lang="en-US" sz="1400" b="1" u="none" strike="noStrike" dirty="0">
                          <a:effectLst/>
                        </a:rPr>
                        <a:t>Lasso</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0.1446</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0.1689</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564669846"/>
                  </a:ext>
                </a:extLst>
              </a:tr>
              <a:tr h="572983">
                <a:tc vMerge="1">
                  <a:txBody>
                    <a:bodyPr/>
                    <a:lstStyle/>
                    <a:p>
                      <a:endParaRPr lang="zh-CN" altLang="en-US"/>
                    </a:p>
                  </a:txBody>
                  <a:tcPr/>
                </a:tc>
                <a:tc>
                  <a:txBody>
                    <a:bodyPr/>
                    <a:lstStyle/>
                    <a:p>
                      <a:pPr algn="l" fontAlgn="ctr"/>
                      <a:r>
                        <a:rPr lang="en-US" sz="1400" b="1" u="none" strike="noStrike" dirty="0">
                          <a:solidFill>
                            <a:srgbClr val="FF0000"/>
                          </a:solidFill>
                          <a:effectLst/>
                        </a:rPr>
                        <a:t>Random Forest</a:t>
                      </a:r>
                      <a:endParaRPr lang="en-US" sz="14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b="1" u="none" strike="noStrike" dirty="0">
                          <a:solidFill>
                            <a:srgbClr val="FF0000"/>
                          </a:solidFill>
                          <a:effectLst/>
                        </a:rPr>
                        <a:t>0.0620</a:t>
                      </a:r>
                      <a:endParaRPr lang="en-US" altLang="zh-CN" sz="14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b="1" u="none" strike="noStrike" dirty="0">
                          <a:solidFill>
                            <a:srgbClr val="FF0000"/>
                          </a:solidFill>
                          <a:effectLst/>
                        </a:rPr>
                        <a:t>0.0822</a:t>
                      </a:r>
                      <a:endParaRPr lang="en-US" altLang="zh-CN" sz="14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747407232"/>
                  </a:ext>
                </a:extLst>
              </a:tr>
              <a:tr h="447691">
                <a:tc vMerge="1">
                  <a:txBody>
                    <a:bodyPr/>
                    <a:lstStyle/>
                    <a:p>
                      <a:endParaRPr lang="zh-CN" altLang="en-US"/>
                    </a:p>
                  </a:txBody>
                  <a:tcPr/>
                </a:tc>
                <a:tc>
                  <a:txBody>
                    <a:bodyPr/>
                    <a:lstStyle/>
                    <a:p>
                      <a:pPr algn="l" fontAlgn="ctr"/>
                      <a:r>
                        <a:rPr lang="en-US" sz="1400" b="1" u="none" strike="noStrike" dirty="0">
                          <a:effectLst/>
                        </a:rPr>
                        <a:t>GBM</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0.0655</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0.0866</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328683527"/>
                  </a:ext>
                </a:extLst>
              </a:tr>
            </a:tbl>
          </a:graphicData>
        </a:graphic>
      </p:graphicFrame>
    </p:spTree>
    <p:extLst>
      <p:ext uri="{BB962C8B-B14F-4D97-AF65-F5344CB8AC3E}">
        <p14:creationId xmlns:p14="http://schemas.microsoft.com/office/powerpoint/2010/main" val="1702820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Deal with Potential Overfitting</a:t>
            </a:r>
            <a:endParaRPr lang="zh-CN" altLang="en-US" dirty="0"/>
          </a:p>
        </p:txBody>
      </p:sp>
      <p:sp>
        <p:nvSpPr>
          <p:cNvPr id="3" name="Content Placeholder 2"/>
          <p:cNvSpPr>
            <a:spLocks noGrp="1"/>
          </p:cNvSpPr>
          <p:nvPr>
            <p:ph idx="1"/>
          </p:nvPr>
        </p:nvSpPr>
        <p:spPr>
          <a:xfrm>
            <a:off x="729611" y="1842448"/>
            <a:ext cx="5097986" cy="4351337"/>
          </a:xfrm>
        </p:spPr>
        <p:txBody>
          <a:bodyPr/>
          <a:lstStyle/>
          <a:p>
            <a:r>
              <a:rPr lang="en-US" altLang="zh-CN" dirty="0"/>
              <a:t>1. Use Cross-Validation to select model</a:t>
            </a:r>
          </a:p>
          <a:p>
            <a:r>
              <a:rPr lang="en-US" altLang="zh-CN" dirty="0"/>
              <a:t>2. Further simplify our models:</a:t>
            </a:r>
          </a:p>
          <a:p>
            <a:pPr lvl="1"/>
            <a:r>
              <a:rPr lang="en-US" altLang="zh-CN" dirty="0"/>
              <a:t>Ignore certain dataset</a:t>
            </a:r>
          </a:p>
          <a:p>
            <a:pPr lvl="2"/>
            <a:r>
              <a:rPr lang="en-US" altLang="zh-CN" dirty="0"/>
              <a:t>1. Ignore </a:t>
            </a:r>
            <a:r>
              <a:rPr lang="en-US" altLang="zh-CN" dirty="0" err="1"/>
              <a:t>UserLog</a:t>
            </a:r>
            <a:r>
              <a:rPr lang="en-US" altLang="zh-CN" dirty="0"/>
              <a:t> dataset—perform worse</a:t>
            </a:r>
          </a:p>
          <a:p>
            <a:pPr lvl="2"/>
            <a:r>
              <a:rPr lang="en-US" altLang="zh-CN" dirty="0"/>
              <a:t>2. Ignore Member dataset—perform slightly worse </a:t>
            </a:r>
            <a:r>
              <a:rPr lang="en-US" altLang="zh-CN" dirty="0">
                <a:sym typeface="Wingdings" panose="05000000000000000000" pitchFamily="2" charset="2"/>
              </a:rPr>
              <a:t> maybe ignore certain features is feasible</a:t>
            </a:r>
            <a:endParaRPr lang="en-US" altLang="zh-CN" dirty="0"/>
          </a:p>
          <a:p>
            <a:pPr lvl="2"/>
            <a:endParaRPr lang="en-US" altLang="zh-CN" dirty="0"/>
          </a:p>
          <a:p>
            <a:pPr lvl="1"/>
            <a:r>
              <a:rPr lang="en-US" altLang="zh-CN" dirty="0"/>
              <a:t>Ignore certain features</a:t>
            </a:r>
          </a:p>
          <a:p>
            <a:pPr lvl="2"/>
            <a:r>
              <a:rPr lang="en-US" altLang="zh-CN" dirty="0"/>
              <a:t>1. Ignore Gender, Registration Method in the Member dataset; Ignore Discount in the Transaction dataset</a:t>
            </a:r>
          </a:p>
          <a:p>
            <a:pPr lvl="2"/>
            <a:r>
              <a:rPr lang="en-US" altLang="zh-CN" dirty="0"/>
              <a:t>Conclusion:</a:t>
            </a:r>
          </a:p>
          <a:p>
            <a:pPr lvl="3"/>
            <a:r>
              <a:rPr lang="en-US" altLang="zh-CN" dirty="0">
                <a:sym typeface="Wingdings" panose="05000000000000000000" pitchFamily="2" charset="2"/>
              </a:rPr>
              <a:t>Better result!</a:t>
            </a:r>
          </a:p>
          <a:p>
            <a:pPr lvl="3"/>
            <a:r>
              <a:rPr lang="en-US" altLang="zh-CN" dirty="0">
                <a:sym typeface="Wingdings" panose="05000000000000000000" pitchFamily="2" charset="2"/>
              </a:rPr>
              <a:t>Random Forest is still our best model</a:t>
            </a:r>
          </a:p>
          <a:p>
            <a:pPr lvl="3"/>
            <a:endParaRPr lang="en-US" altLang="zh-CN" dirty="0"/>
          </a:p>
        </p:txBody>
      </p:sp>
      <p:graphicFrame>
        <p:nvGraphicFramePr>
          <p:cNvPr id="4" name="Table 3"/>
          <p:cNvGraphicFramePr>
            <a:graphicFrameLocks noGrp="1"/>
          </p:cNvGraphicFramePr>
          <p:nvPr>
            <p:extLst>
              <p:ext uri="{D42A27DB-BD31-4B8C-83A1-F6EECF244321}">
                <p14:modId xmlns:p14="http://schemas.microsoft.com/office/powerpoint/2010/main" val="248797890"/>
              </p:ext>
            </p:extLst>
          </p:nvPr>
        </p:nvGraphicFramePr>
        <p:xfrm>
          <a:off x="5827597" y="1965279"/>
          <a:ext cx="5227343" cy="3456770"/>
        </p:xfrm>
        <a:graphic>
          <a:graphicData uri="http://schemas.openxmlformats.org/drawingml/2006/table">
            <a:tbl>
              <a:tblPr>
                <a:tableStyleId>{5C22544A-7EE6-4342-B048-85BDC9FD1C3A}</a:tableStyleId>
              </a:tblPr>
              <a:tblGrid>
                <a:gridCol w="977265">
                  <a:extLst>
                    <a:ext uri="{9D8B030D-6E8A-4147-A177-3AD203B41FA5}">
                      <a16:colId xmlns:a16="http://schemas.microsoft.com/office/drawing/2014/main" val="2786529613"/>
                    </a:ext>
                  </a:extLst>
                </a:gridCol>
                <a:gridCol w="1723809">
                  <a:extLst>
                    <a:ext uri="{9D8B030D-6E8A-4147-A177-3AD203B41FA5}">
                      <a16:colId xmlns:a16="http://schemas.microsoft.com/office/drawing/2014/main" val="4036053899"/>
                    </a:ext>
                  </a:extLst>
                </a:gridCol>
                <a:gridCol w="1337436">
                  <a:extLst>
                    <a:ext uri="{9D8B030D-6E8A-4147-A177-3AD203B41FA5}">
                      <a16:colId xmlns:a16="http://schemas.microsoft.com/office/drawing/2014/main" val="436778290"/>
                    </a:ext>
                  </a:extLst>
                </a:gridCol>
                <a:gridCol w="1188833">
                  <a:extLst>
                    <a:ext uri="{9D8B030D-6E8A-4147-A177-3AD203B41FA5}">
                      <a16:colId xmlns:a16="http://schemas.microsoft.com/office/drawing/2014/main" val="4222637942"/>
                    </a:ext>
                  </a:extLst>
                </a:gridCol>
              </a:tblGrid>
              <a:tr h="512450">
                <a:tc gridSpan="2">
                  <a:txBody>
                    <a:bodyPr/>
                    <a:lstStyle/>
                    <a:p>
                      <a:pPr algn="ctr" fontAlgn="ctr"/>
                      <a:r>
                        <a:rPr lang="en-US" sz="1400" b="1" u="none" strike="noStrike" dirty="0">
                          <a:solidFill>
                            <a:schemeClr val="bg1"/>
                          </a:solidFill>
                          <a:effectLst/>
                        </a:rPr>
                        <a:t>Simpler Models</a:t>
                      </a:r>
                      <a:endParaRPr lang="en-US" sz="1400" b="1" i="0" u="none" strike="noStrike" dirty="0">
                        <a:solidFill>
                          <a:schemeClr val="bg1"/>
                        </a:solidFill>
                        <a:effectLst/>
                        <a:latin typeface="等线" panose="02010600030101010101" pitchFamily="2" charset="-122"/>
                        <a:ea typeface="等线" panose="02010600030101010101" pitchFamily="2" charset="-122"/>
                      </a:endParaRPr>
                    </a:p>
                  </a:txBody>
                  <a:tcPr marL="7620" marR="7620" marT="7620" marB="0" anchor="ctr">
                    <a:solidFill>
                      <a:schemeClr val="tx1"/>
                    </a:solidFill>
                  </a:tcPr>
                </a:tc>
                <a:tc hMerge="1">
                  <a:txBody>
                    <a:bodyPr/>
                    <a:lstStyle/>
                    <a:p>
                      <a:endParaRPr lang="zh-CN" altLang="en-US"/>
                    </a:p>
                  </a:txBody>
                  <a:tcPr/>
                </a:tc>
                <a:tc>
                  <a:txBody>
                    <a:bodyPr/>
                    <a:lstStyle/>
                    <a:p>
                      <a:pPr algn="ctr" fontAlgn="ctr"/>
                      <a:r>
                        <a:rPr lang="en-US" sz="1400" b="1" u="none" strike="noStrike" dirty="0">
                          <a:solidFill>
                            <a:schemeClr val="bg1"/>
                          </a:solidFill>
                          <a:effectLst/>
                        </a:rPr>
                        <a:t>Test Error</a:t>
                      </a:r>
                      <a:endParaRPr lang="en-US" sz="1400" b="1" i="0" u="none" strike="noStrike" dirty="0">
                        <a:solidFill>
                          <a:schemeClr val="bg1"/>
                        </a:solidFill>
                        <a:effectLst/>
                        <a:latin typeface="等线" panose="02010600030101010101" pitchFamily="2" charset="-122"/>
                        <a:ea typeface="等线" panose="02010600030101010101" pitchFamily="2" charset="-122"/>
                      </a:endParaRPr>
                    </a:p>
                  </a:txBody>
                  <a:tcPr marL="7620" marR="7620" marT="7620" marB="0" anchor="ctr">
                    <a:solidFill>
                      <a:schemeClr val="tx1"/>
                    </a:solidFill>
                  </a:tcPr>
                </a:tc>
                <a:tc>
                  <a:txBody>
                    <a:bodyPr/>
                    <a:lstStyle/>
                    <a:p>
                      <a:pPr algn="ctr" fontAlgn="ctr"/>
                      <a:r>
                        <a:rPr lang="en-US" sz="1400" b="1" u="none" strike="noStrike" dirty="0">
                          <a:solidFill>
                            <a:schemeClr val="bg1"/>
                          </a:solidFill>
                          <a:effectLst/>
                        </a:rPr>
                        <a:t>CV Error</a:t>
                      </a:r>
                      <a:endParaRPr lang="en-US" sz="1400" b="1" i="0" u="none" strike="noStrike" dirty="0">
                        <a:solidFill>
                          <a:schemeClr val="bg1"/>
                        </a:solidFill>
                        <a:effectLst/>
                        <a:latin typeface="等线" panose="02010600030101010101" pitchFamily="2" charset="-122"/>
                        <a:ea typeface="等线" panose="02010600030101010101" pitchFamily="2" charset="-122"/>
                      </a:endParaRPr>
                    </a:p>
                  </a:txBody>
                  <a:tcPr marL="7620" marR="7620" marT="7620" marB="0" anchor="ctr">
                    <a:solidFill>
                      <a:schemeClr val="tx1"/>
                    </a:solidFill>
                  </a:tcPr>
                </a:tc>
                <a:extLst>
                  <a:ext uri="{0D108BD9-81ED-4DB2-BD59-A6C34878D82A}">
                    <a16:rowId xmlns:a16="http://schemas.microsoft.com/office/drawing/2014/main" val="2427968323"/>
                  </a:ext>
                </a:extLst>
              </a:tr>
              <a:tr h="727992">
                <a:tc>
                  <a:txBody>
                    <a:bodyPr/>
                    <a:lstStyle/>
                    <a:p>
                      <a:pPr algn="ctr" fontAlgn="ctr"/>
                      <a:r>
                        <a:rPr lang="en-US" sz="1400" b="1" u="none" strike="noStrike" kern="1200" dirty="0">
                          <a:solidFill>
                            <a:schemeClr val="dk1"/>
                          </a:solidFill>
                          <a:effectLst/>
                          <a:latin typeface="+mn-lt"/>
                          <a:ea typeface="+mn-ea"/>
                          <a:cs typeface="+mn-cs"/>
                        </a:rPr>
                        <a:t>Baseline</a:t>
                      </a:r>
                    </a:p>
                  </a:txBody>
                  <a:tcPr marL="7620" marR="7620" marT="7620" marB="0" anchor="ctr"/>
                </a:tc>
                <a:tc>
                  <a:txBody>
                    <a:bodyPr/>
                    <a:lstStyle/>
                    <a:p>
                      <a:pPr algn="l" fontAlgn="ctr"/>
                      <a:r>
                        <a:rPr lang="en-US" sz="1400" b="1" u="none" strike="noStrike" kern="1200" dirty="0">
                          <a:solidFill>
                            <a:schemeClr val="dk1"/>
                          </a:solidFill>
                          <a:effectLst/>
                          <a:latin typeface="+mn-lt"/>
                          <a:ea typeface="+mn-ea"/>
                          <a:cs typeface="+mn-cs"/>
                        </a:rPr>
                        <a:t>SVM</a:t>
                      </a:r>
                    </a:p>
                  </a:txBody>
                  <a:tcPr marL="7620" marR="7620" marT="7620" marB="0" anchor="ctr"/>
                </a:tc>
                <a:tc>
                  <a:txBody>
                    <a:bodyPr/>
                    <a:lstStyle/>
                    <a:p>
                      <a:pPr algn="ctr" fontAlgn="ctr"/>
                      <a:r>
                        <a:rPr lang="en-US" altLang="zh-CN" sz="1400" u="none" strike="noStrike" kern="1200" dirty="0">
                          <a:solidFill>
                            <a:schemeClr val="dk1"/>
                          </a:solidFill>
                          <a:effectLst/>
                          <a:latin typeface="+mn-lt"/>
                          <a:ea typeface="+mn-ea"/>
                          <a:cs typeface="+mn-cs"/>
                        </a:rPr>
                        <a:t>0.1318</a:t>
                      </a:r>
                    </a:p>
                  </a:txBody>
                  <a:tcPr marL="7620" marR="7620" marT="7620" marB="0" anchor="ctr"/>
                </a:tc>
                <a:tc>
                  <a:txBody>
                    <a:bodyPr/>
                    <a:lstStyle/>
                    <a:p>
                      <a:pPr algn="ctr" fontAlgn="ctr"/>
                      <a:r>
                        <a:rPr lang="en-US" altLang="zh-CN" sz="1400" u="none" strike="noStrike" kern="1200" dirty="0">
                          <a:solidFill>
                            <a:schemeClr val="dk1"/>
                          </a:solidFill>
                          <a:effectLst/>
                          <a:latin typeface="+mn-lt"/>
                          <a:ea typeface="+mn-ea"/>
                          <a:cs typeface="+mn-cs"/>
                        </a:rPr>
                        <a:t>0.1381</a:t>
                      </a:r>
                    </a:p>
                  </a:txBody>
                  <a:tcPr marL="7620" marR="7620" marT="7620" marB="0" anchor="ctr"/>
                </a:tc>
                <a:extLst>
                  <a:ext uri="{0D108BD9-81ED-4DB2-BD59-A6C34878D82A}">
                    <a16:rowId xmlns:a16="http://schemas.microsoft.com/office/drawing/2014/main" val="2120969486"/>
                  </a:ext>
                </a:extLst>
              </a:tr>
              <a:tr h="372084">
                <a:tc rowSpan="5">
                  <a:txBody>
                    <a:bodyPr/>
                    <a:lstStyle/>
                    <a:p>
                      <a:pPr algn="ctr" fontAlgn="ctr"/>
                      <a:r>
                        <a:rPr lang="en-US" sz="1400" b="1" u="none" strike="noStrike" kern="1200">
                          <a:solidFill>
                            <a:schemeClr val="dk1"/>
                          </a:solidFill>
                          <a:effectLst/>
                          <a:latin typeface="+mn-lt"/>
                          <a:ea typeface="+mn-ea"/>
                          <a:cs typeface="+mn-cs"/>
                        </a:rPr>
                        <a:t>Advanced</a:t>
                      </a:r>
                    </a:p>
                  </a:txBody>
                  <a:tcPr marL="7620" marR="7620" marT="7620" marB="0" anchor="ctr"/>
                </a:tc>
                <a:tc>
                  <a:txBody>
                    <a:bodyPr/>
                    <a:lstStyle/>
                    <a:p>
                      <a:pPr algn="l" fontAlgn="ctr"/>
                      <a:r>
                        <a:rPr lang="en-US" sz="1400" b="1" u="none" strike="noStrike" kern="1200" dirty="0" err="1">
                          <a:solidFill>
                            <a:schemeClr val="dk1"/>
                          </a:solidFill>
                          <a:effectLst/>
                          <a:latin typeface="+mn-lt"/>
                          <a:ea typeface="+mn-ea"/>
                          <a:cs typeface="+mn-cs"/>
                        </a:rPr>
                        <a:t>XGBoost</a:t>
                      </a:r>
                      <a:endParaRPr lang="en-US" sz="1400" b="1" u="none" strike="noStrike" kern="1200" dirty="0">
                        <a:solidFill>
                          <a:schemeClr val="dk1"/>
                        </a:solidFill>
                        <a:effectLst/>
                        <a:latin typeface="+mn-lt"/>
                        <a:ea typeface="+mn-ea"/>
                        <a:cs typeface="+mn-cs"/>
                      </a:endParaRPr>
                    </a:p>
                  </a:txBody>
                  <a:tcPr marL="7620" marR="7620" marT="7620" marB="0" anchor="ctr"/>
                </a:tc>
                <a:tc>
                  <a:txBody>
                    <a:bodyPr/>
                    <a:lstStyle/>
                    <a:p>
                      <a:pPr algn="ctr" fontAlgn="ctr"/>
                      <a:r>
                        <a:rPr lang="en-US" altLang="zh-CN" sz="1400" u="none" strike="noStrike" kern="1200" dirty="0">
                          <a:solidFill>
                            <a:schemeClr val="dk1"/>
                          </a:solidFill>
                          <a:effectLst/>
                          <a:latin typeface="+mn-lt"/>
                          <a:ea typeface="+mn-ea"/>
                          <a:cs typeface="+mn-cs"/>
                        </a:rPr>
                        <a:t>0.0848</a:t>
                      </a:r>
                    </a:p>
                  </a:txBody>
                  <a:tcPr marL="7620" marR="7620" marT="7620" marB="0" anchor="ctr"/>
                </a:tc>
                <a:tc>
                  <a:txBody>
                    <a:bodyPr/>
                    <a:lstStyle/>
                    <a:p>
                      <a:pPr algn="ctr" fontAlgn="ctr"/>
                      <a:r>
                        <a:rPr lang="en-US" altLang="zh-CN" sz="1400" u="none" strike="noStrike" kern="1200" dirty="0">
                          <a:solidFill>
                            <a:schemeClr val="dk1"/>
                          </a:solidFill>
                          <a:effectLst/>
                          <a:latin typeface="+mn-lt"/>
                          <a:ea typeface="+mn-ea"/>
                          <a:cs typeface="+mn-cs"/>
                        </a:rPr>
                        <a:t>0.1084</a:t>
                      </a:r>
                    </a:p>
                  </a:txBody>
                  <a:tcPr marL="7620" marR="7620" marT="7620" marB="0" anchor="ctr"/>
                </a:tc>
                <a:extLst>
                  <a:ext uri="{0D108BD9-81ED-4DB2-BD59-A6C34878D82A}">
                    <a16:rowId xmlns:a16="http://schemas.microsoft.com/office/drawing/2014/main" val="2896834856"/>
                  </a:ext>
                </a:extLst>
              </a:tr>
              <a:tr h="372084">
                <a:tc vMerge="1">
                  <a:txBody>
                    <a:bodyPr/>
                    <a:lstStyle/>
                    <a:p>
                      <a:endParaRPr lang="zh-CN" altLang="en-US"/>
                    </a:p>
                  </a:txBody>
                  <a:tcPr/>
                </a:tc>
                <a:tc>
                  <a:txBody>
                    <a:bodyPr/>
                    <a:lstStyle/>
                    <a:p>
                      <a:pPr algn="l" fontAlgn="ctr"/>
                      <a:r>
                        <a:rPr lang="en-US" sz="1400" b="1" u="none" strike="noStrike" kern="1200" dirty="0" err="1">
                          <a:solidFill>
                            <a:schemeClr val="dk1"/>
                          </a:solidFill>
                          <a:effectLst/>
                          <a:latin typeface="+mn-lt"/>
                          <a:ea typeface="+mn-ea"/>
                          <a:cs typeface="+mn-cs"/>
                        </a:rPr>
                        <a:t>AdaBoost</a:t>
                      </a:r>
                      <a:endParaRPr lang="en-US" sz="1400" b="1" u="none" strike="noStrike" kern="1200" dirty="0">
                        <a:solidFill>
                          <a:schemeClr val="dk1"/>
                        </a:solidFill>
                        <a:effectLst/>
                        <a:latin typeface="+mn-lt"/>
                        <a:ea typeface="+mn-ea"/>
                        <a:cs typeface="+mn-cs"/>
                      </a:endParaRPr>
                    </a:p>
                  </a:txBody>
                  <a:tcPr marL="7620" marR="7620" marT="7620" marB="0" anchor="ctr"/>
                </a:tc>
                <a:tc>
                  <a:txBody>
                    <a:bodyPr/>
                    <a:lstStyle/>
                    <a:p>
                      <a:pPr algn="ctr" fontAlgn="ctr"/>
                      <a:r>
                        <a:rPr lang="en-US" altLang="zh-CN" sz="1400" u="none" strike="noStrike" kern="1200" dirty="0">
                          <a:solidFill>
                            <a:schemeClr val="dk1"/>
                          </a:solidFill>
                          <a:effectLst/>
                          <a:latin typeface="+mn-lt"/>
                          <a:ea typeface="+mn-ea"/>
                          <a:cs typeface="+mn-cs"/>
                        </a:rPr>
                        <a:t>0.1137</a:t>
                      </a:r>
                    </a:p>
                  </a:txBody>
                  <a:tcPr marL="7620" marR="7620" marT="7620" marB="0" anchor="ctr"/>
                </a:tc>
                <a:tc>
                  <a:txBody>
                    <a:bodyPr/>
                    <a:lstStyle/>
                    <a:p>
                      <a:pPr algn="ctr" fontAlgn="ctr"/>
                      <a:r>
                        <a:rPr lang="en-US" altLang="zh-CN" sz="1400" u="none" strike="noStrike" kern="1200" dirty="0">
                          <a:solidFill>
                            <a:schemeClr val="dk1"/>
                          </a:solidFill>
                          <a:effectLst/>
                          <a:latin typeface="+mn-lt"/>
                          <a:ea typeface="+mn-ea"/>
                          <a:cs typeface="+mn-cs"/>
                        </a:rPr>
                        <a:t>0.1438</a:t>
                      </a:r>
                    </a:p>
                  </a:txBody>
                  <a:tcPr marL="7620" marR="7620" marT="7620" marB="0" anchor="ctr"/>
                </a:tc>
                <a:extLst>
                  <a:ext uri="{0D108BD9-81ED-4DB2-BD59-A6C34878D82A}">
                    <a16:rowId xmlns:a16="http://schemas.microsoft.com/office/drawing/2014/main" val="3714399825"/>
                  </a:ext>
                </a:extLst>
              </a:tr>
              <a:tr h="372084">
                <a:tc vMerge="1">
                  <a:txBody>
                    <a:bodyPr/>
                    <a:lstStyle/>
                    <a:p>
                      <a:endParaRPr lang="zh-CN" altLang="en-US"/>
                    </a:p>
                  </a:txBody>
                  <a:tcPr/>
                </a:tc>
                <a:tc>
                  <a:txBody>
                    <a:bodyPr/>
                    <a:lstStyle/>
                    <a:p>
                      <a:pPr algn="l" fontAlgn="ctr"/>
                      <a:r>
                        <a:rPr lang="en-US" sz="1400" b="1" u="none" strike="noStrike" kern="1200" dirty="0">
                          <a:solidFill>
                            <a:schemeClr val="dk1"/>
                          </a:solidFill>
                          <a:effectLst/>
                          <a:latin typeface="+mn-lt"/>
                          <a:ea typeface="+mn-ea"/>
                          <a:cs typeface="+mn-cs"/>
                        </a:rPr>
                        <a:t>Lasso</a:t>
                      </a:r>
                    </a:p>
                  </a:txBody>
                  <a:tcPr marL="7620" marR="7620" marT="7620" marB="0" anchor="ctr"/>
                </a:tc>
                <a:tc>
                  <a:txBody>
                    <a:bodyPr/>
                    <a:lstStyle/>
                    <a:p>
                      <a:pPr algn="ctr" fontAlgn="ctr"/>
                      <a:r>
                        <a:rPr lang="en-US" altLang="zh-CN" sz="1400" u="none" strike="noStrike" kern="1200" dirty="0">
                          <a:solidFill>
                            <a:schemeClr val="dk1"/>
                          </a:solidFill>
                          <a:effectLst/>
                          <a:latin typeface="+mn-lt"/>
                          <a:ea typeface="+mn-ea"/>
                          <a:cs typeface="+mn-cs"/>
                        </a:rPr>
                        <a:t>0.1351</a:t>
                      </a:r>
                    </a:p>
                  </a:txBody>
                  <a:tcPr marL="7620" marR="7620" marT="7620" marB="0" anchor="ctr"/>
                </a:tc>
                <a:tc>
                  <a:txBody>
                    <a:bodyPr/>
                    <a:lstStyle/>
                    <a:p>
                      <a:pPr algn="ctr" fontAlgn="ctr"/>
                      <a:r>
                        <a:rPr lang="en-US" altLang="zh-CN" sz="1400" u="none" strike="noStrike" kern="1200" dirty="0">
                          <a:solidFill>
                            <a:schemeClr val="dk1"/>
                          </a:solidFill>
                          <a:effectLst/>
                          <a:latin typeface="+mn-lt"/>
                          <a:ea typeface="+mn-ea"/>
                          <a:cs typeface="+mn-cs"/>
                        </a:rPr>
                        <a:t>0.1642</a:t>
                      </a:r>
                    </a:p>
                  </a:txBody>
                  <a:tcPr marL="7620" marR="7620" marT="7620" marB="0" anchor="ctr"/>
                </a:tc>
                <a:extLst>
                  <a:ext uri="{0D108BD9-81ED-4DB2-BD59-A6C34878D82A}">
                    <a16:rowId xmlns:a16="http://schemas.microsoft.com/office/drawing/2014/main" val="1320566004"/>
                  </a:ext>
                </a:extLst>
              </a:tr>
              <a:tr h="727992">
                <a:tc vMerge="1">
                  <a:txBody>
                    <a:bodyPr/>
                    <a:lstStyle/>
                    <a:p>
                      <a:endParaRPr lang="zh-CN" altLang="en-US"/>
                    </a:p>
                  </a:txBody>
                  <a:tcPr/>
                </a:tc>
                <a:tc>
                  <a:txBody>
                    <a:bodyPr/>
                    <a:lstStyle/>
                    <a:p>
                      <a:pPr algn="l" fontAlgn="ctr"/>
                      <a:r>
                        <a:rPr lang="en-US" sz="1400" b="1" u="none" strike="noStrike" kern="1200" dirty="0">
                          <a:solidFill>
                            <a:srgbClr val="FF0000"/>
                          </a:solidFill>
                          <a:effectLst/>
                          <a:latin typeface="+mn-lt"/>
                          <a:ea typeface="+mn-ea"/>
                          <a:cs typeface="+mn-cs"/>
                        </a:rPr>
                        <a:t>Random Forest</a:t>
                      </a:r>
                    </a:p>
                  </a:txBody>
                  <a:tcPr marL="7620" marR="7620" marT="7620" marB="0" anchor="ctr"/>
                </a:tc>
                <a:tc>
                  <a:txBody>
                    <a:bodyPr/>
                    <a:lstStyle/>
                    <a:p>
                      <a:pPr algn="ctr" fontAlgn="ctr"/>
                      <a:r>
                        <a:rPr lang="en-US" altLang="zh-CN" sz="1400" b="1" u="none" strike="noStrike" kern="1200" dirty="0">
                          <a:solidFill>
                            <a:srgbClr val="FF0000"/>
                          </a:solidFill>
                          <a:effectLst/>
                          <a:latin typeface="+mn-lt"/>
                          <a:ea typeface="+mn-ea"/>
                          <a:cs typeface="+mn-cs"/>
                        </a:rPr>
                        <a:t>0.0590</a:t>
                      </a:r>
                    </a:p>
                  </a:txBody>
                  <a:tcPr marL="7620" marR="7620" marT="7620" marB="0" anchor="ctr"/>
                </a:tc>
                <a:tc>
                  <a:txBody>
                    <a:bodyPr/>
                    <a:lstStyle/>
                    <a:p>
                      <a:pPr algn="ctr" fontAlgn="ctr"/>
                      <a:r>
                        <a:rPr lang="en-US" altLang="zh-CN" sz="1400" b="1" u="none" strike="noStrike" kern="1200" dirty="0">
                          <a:solidFill>
                            <a:srgbClr val="FF0000"/>
                          </a:solidFill>
                          <a:effectLst/>
                          <a:latin typeface="+mn-lt"/>
                          <a:ea typeface="+mn-ea"/>
                          <a:cs typeface="+mn-cs"/>
                        </a:rPr>
                        <a:t>0.0906</a:t>
                      </a:r>
                    </a:p>
                  </a:txBody>
                  <a:tcPr marL="7620" marR="7620" marT="7620" marB="0" anchor="ctr"/>
                </a:tc>
                <a:extLst>
                  <a:ext uri="{0D108BD9-81ED-4DB2-BD59-A6C34878D82A}">
                    <a16:rowId xmlns:a16="http://schemas.microsoft.com/office/drawing/2014/main" val="2065502976"/>
                  </a:ext>
                </a:extLst>
              </a:tr>
              <a:tr h="372084">
                <a:tc vMerge="1">
                  <a:txBody>
                    <a:bodyPr/>
                    <a:lstStyle/>
                    <a:p>
                      <a:endParaRPr lang="zh-CN" altLang="en-US"/>
                    </a:p>
                  </a:txBody>
                  <a:tcPr/>
                </a:tc>
                <a:tc>
                  <a:txBody>
                    <a:bodyPr/>
                    <a:lstStyle/>
                    <a:p>
                      <a:pPr algn="l" fontAlgn="ctr"/>
                      <a:r>
                        <a:rPr lang="en-US" sz="1400" b="1" u="none" strike="noStrike" kern="1200" dirty="0">
                          <a:solidFill>
                            <a:schemeClr val="dk1"/>
                          </a:solidFill>
                          <a:effectLst/>
                          <a:latin typeface="+mn-lt"/>
                          <a:ea typeface="+mn-ea"/>
                          <a:cs typeface="+mn-cs"/>
                        </a:rPr>
                        <a:t>GBM</a:t>
                      </a:r>
                    </a:p>
                  </a:txBody>
                  <a:tcPr marL="7620" marR="7620" marT="7620" marB="0" anchor="ctr"/>
                </a:tc>
                <a:tc>
                  <a:txBody>
                    <a:bodyPr/>
                    <a:lstStyle/>
                    <a:p>
                      <a:pPr algn="ctr" fontAlgn="ctr"/>
                      <a:r>
                        <a:rPr lang="en-US" altLang="zh-CN" sz="1400" u="none" strike="noStrike" kern="1200">
                          <a:solidFill>
                            <a:schemeClr val="dk1"/>
                          </a:solidFill>
                          <a:effectLst/>
                          <a:latin typeface="+mn-lt"/>
                          <a:ea typeface="+mn-ea"/>
                          <a:cs typeface="+mn-cs"/>
                        </a:rPr>
                        <a:t>0.0674</a:t>
                      </a:r>
                    </a:p>
                  </a:txBody>
                  <a:tcPr marL="7620" marR="7620" marT="7620" marB="0" anchor="ctr"/>
                </a:tc>
                <a:tc>
                  <a:txBody>
                    <a:bodyPr/>
                    <a:lstStyle/>
                    <a:p>
                      <a:pPr algn="ctr" fontAlgn="ctr"/>
                      <a:r>
                        <a:rPr lang="en-US" altLang="zh-CN" sz="1400" u="none" strike="noStrike" kern="1200" dirty="0">
                          <a:solidFill>
                            <a:schemeClr val="dk1"/>
                          </a:solidFill>
                          <a:effectLst/>
                          <a:latin typeface="+mn-lt"/>
                          <a:ea typeface="+mn-ea"/>
                          <a:cs typeface="+mn-cs"/>
                        </a:rPr>
                        <a:t>0.0876</a:t>
                      </a:r>
                    </a:p>
                  </a:txBody>
                  <a:tcPr marL="7620" marR="7620" marT="7620" marB="0" anchor="ctr"/>
                </a:tc>
                <a:extLst>
                  <a:ext uri="{0D108BD9-81ED-4DB2-BD59-A6C34878D82A}">
                    <a16:rowId xmlns:a16="http://schemas.microsoft.com/office/drawing/2014/main" val="93749732"/>
                  </a:ext>
                </a:extLst>
              </a:tr>
            </a:tbl>
          </a:graphicData>
        </a:graphic>
      </p:graphicFrame>
    </p:spTree>
    <p:extLst>
      <p:ext uri="{BB962C8B-B14F-4D97-AF65-F5344CB8AC3E}">
        <p14:creationId xmlns:p14="http://schemas.microsoft.com/office/powerpoint/2010/main" val="2982755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a:xfrm>
            <a:off x="675018" y="1869743"/>
            <a:ext cx="4238176" cy="4351337"/>
          </a:xfrm>
        </p:spPr>
        <p:txBody>
          <a:bodyPr/>
          <a:lstStyle/>
          <a:p>
            <a:pPr lvl="2"/>
            <a:r>
              <a:rPr lang="en-US" altLang="zh-CN" sz="1800" dirty="0"/>
              <a:t>2. Ignore Gender, Registration Method in the Member dataset; Ignore Discount, Actual Amount Paid in the Transaction dataset</a:t>
            </a:r>
          </a:p>
          <a:p>
            <a:pPr lvl="2"/>
            <a:r>
              <a:rPr lang="en-US" altLang="zh-CN" dirty="0"/>
              <a:t>Conclusion:</a:t>
            </a:r>
          </a:p>
          <a:p>
            <a:pPr lvl="3"/>
            <a:r>
              <a:rPr lang="en-US" altLang="zh-CN" dirty="0">
                <a:sym typeface="Wingdings" panose="05000000000000000000" pitchFamily="2" charset="2"/>
              </a:rPr>
              <a:t>Worse result</a:t>
            </a:r>
          </a:p>
          <a:p>
            <a:pPr lvl="3"/>
            <a:r>
              <a:rPr lang="en-US" altLang="zh-CN" dirty="0">
                <a:sym typeface="Wingdings" panose="05000000000000000000" pitchFamily="2" charset="2"/>
              </a:rPr>
              <a:t>Still stick with the previous model</a:t>
            </a:r>
          </a:p>
          <a:p>
            <a:endParaRPr lang="zh-CN" altLang="en-US" dirty="0"/>
          </a:p>
        </p:txBody>
      </p:sp>
      <p:graphicFrame>
        <p:nvGraphicFramePr>
          <p:cNvPr id="5" name="Table 4"/>
          <p:cNvGraphicFramePr>
            <a:graphicFrameLocks noGrp="1"/>
          </p:cNvGraphicFramePr>
          <p:nvPr>
            <p:extLst>
              <p:ext uri="{D42A27DB-BD31-4B8C-83A1-F6EECF244321}">
                <p14:modId xmlns:p14="http://schemas.microsoft.com/office/powerpoint/2010/main" val="2095407007"/>
              </p:ext>
            </p:extLst>
          </p:nvPr>
        </p:nvGraphicFramePr>
        <p:xfrm>
          <a:off x="5268035" y="1869743"/>
          <a:ext cx="5631885" cy="3807724"/>
        </p:xfrm>
        <a:graphic>
          <a:graphicData uri="http://schemas.openxmlformats.org/drawingml/2006/table">
            <a:tbl>
              <a:tblPr>
                <a:tableStyleId>{5C22544A-7EE6-4342-B048-85BDC9FD1C3A}</a:tableStyleId>
              </a:tblPr>
              <a:tblGrid>
                <a:gridCol w="1060120">
                  <a:extLst>
                    <a:ext uri="{9D8B030D-6E8A-4147-A177-3AD203B41FA5}">
                      <a16:colId xmlns:a16="http://schemas.microsoft.com/office/drawing/2014/main" val="4123578498"/>
                    </a:ext>
                  </a:extLst>
                </a:gridCol>
                <a:gridCol w="1921465">
                  <a:extLst>
                    <a:ext uri="{9D8B030D-6E8A-4147-A177-3AD203B41FA5}">
                      <a16:colId xmlns:a16="http://schemas.microsoft.com/office/drawing/2014/main" val="2972592512"/>
                    </a:ext>
                  </a:extLst>
                </a:gridCol>
                <a:gridCol w="1325150">
                  <a:extLst>
                    <a:ext uri="{9D8B030D-6E8A-4147-A177-3AD203B41FA5}">
                      <a16:colId xmlns:a16="http://schemas.microsoft.com/office/drawing/2014/main" val="3489509150"/>
                    </a:ext>
                  </a:extLst>
                </a:gridCol>
                <a:gridCol w="1325150">
                  <a:extLst>
                    <a:ext uri="{9D8B030D-6E8A-4147-A177-3AD203B41FA5}">
                      <a16:colId xmlns:a16="http://schemas.microsoft.com/office/drawing/2014/main" val="3358189446"/>
                    </a:ext>
                  </a:extLst>
                </a:gridCol>
              </a:tblGrid>
              <a:tr h="754836">
                <a:tc gridSpan="2">
                  <a:txBody>
                    <a:bodyPr/>
                    <a:lstStyle/>
                    <a:p>
                      <a:pPr marL="0" algn="ctr" defTabSz="914400" rtl="0" eaLnBrk="1" fontAlgn="ctr" latinLnBrk="0" hangingPunct="1"/>
                      <a:r>
                        <a:rPr lang="en-US" sz="1400" b="1" u="none" strike="noStrike" kern="1200" dirty="0">
                          <a:solidFill>
                            <a:schemeClr val="bg1"/>
                          </a:solidFill>
                          <a:effectLst/>
                          <a:latin typeface="+mn-lt"/>
                          <a:ea typeface="+mn-ea"/>
                          <a:cs typeface="+mn-cs"/>
                        </a:rPr>
                        <a:t>Simpler Models 2</a:t>
                      </a:r>
                    </a:p>
                  </a:txBody>
                  <a:tcPr marL="7620" marR="7620" marT="7620" marB="0" anchor="ctr">
                    <a:solidFill>
                      <a:schemeClr val="tx1"/>
                    </a:solidFill>
                  </a:tcPr>
                </a:tc>
                <a:tc hMerge="1">
                  <a:txBody>
                    <a:bodyPr/>
                    <a:lstStyle/>
                    <a:p>
                      <a:endParaRPr lang="zh-CN" altLang="en-US"/>
                    </a:p>
                  </a:txBody>
                  <a:tcPr/>
                </a:tc>
                <a:tc>
                  <a:txBody>
                    <a:bodyPr/>
                    <a:lstStyle/>
                    <a:p>
                      <a:pPr marL="0" algn="ctr" defTabSz="914400" rtl="0" eaLnBrk="1" fontAlgn="ctr" latinLnBrk="0" hangingPunct="1"/>
                      <a:r>
                        <a:rPr lang="en-US" sz="1400" b="1" u="none" strike="noStrike" kern="1200" dirty="0">
                          <a:solidFill>
                            <a:schemeClr val="bg1"/>
                          </a:solidFill>
                          <a:effectLst/>
                          <a:latin typeface="+mn-lt"/>
                          <a:ea typeface="+mn-ea"/>
                          <a:cs typeface="+mn-cs"/>
                        </a:rPr>
                        <a:t>Test Error</a:t>
                      </a:r>
                    </a:p>
                  </a:txBody>
                  <a:tcPr marL="7620" marR="7620" marT="7620" marB="0" anchor="ctr">
                    <a:solidFill>
                      <a:schemeClr val="tx1"/>
                    </a:solidFill>
                  </a:tcPr>
                </a:tc>
                <a:tc>
                  <a:txBody>
                    <a:bodyPr/>
                    <a:lstStyle/>
                    <a:p>
                      <a:pPr marL="0" algn="ctr" defTabSz="914400" rtl="0" eaLnBrk="1" fontAlgn="ctr" latinLnBrk="0" hangingPunct="1"/>
                      <a:r>
                        <a:rPr lang="en-US" sz="1400" b="1" u="none" strike="noStrike" kern="1200" dirty="0">
                          <a:solidFill>
                            <a:schemeClr val="bg1"/>
                          </a:solidFill>
                          <a:effectLst/>
                          <a:latin typeface="+mn-lt"/>
                          <a:ea typeface="+mn-ea"/>
                          <a:cs typeface="+mn-cs"/>
                        </a:rPr>
                        <a:t>CV Error</a:t>
                      </a:r>
                    </a:p>
                  </a:txBody>
                  <a:tcPr marL="7620" marR="7620" marT="7620" marB="0" anchor="ctr">
                    <a:solidFill>
                      <a:schemeClr val="tx1"/>
                    </a:solidFill>
                  </a:tcPr>
                </a:tc>
                <a:extLst>
                  <a:ext uri="{0D108BD9-81ED-4DB2-BD59-A6C34878D82A}">
                    <a16:rowId xmlns:a16="http://schemas.microsoft.com/office/drawing/2014/main" val="2767993648"/>
                  </a:ext>
                </a:extLst>
              </a:tr>
              <a:tr h="754836">
                <a:tc>
                  <a:txBody>
                    <a:bodyPr/>
                    <a:lstStyle/>
                    <a:p>
                      <a:pPr algn="ctr" fontAlgn="ctr"/>
                      <a:r>
                        <a:rPr lang="en-US" sz="1400" b="1" u="none" strike="noStrike" dirty="0">
                          <a:effectLst/>
                        </a:rPr>
                        <a:t>Baseline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1400" b="1" u="none" strike="noStrike" dirty="0">
                          <a:effectLst/>
                        </a:rPr>
                        <a:t>SVM</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0.1304</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0.1495</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655339031"/>
                  </a:ext>
                </a:extLst>
              </a:tr>
              <a:tr h="385804">
                <a:tc rowSpan="5">
                  <a:txBody>
                    <a:bodyPr/>
                    <a:lstStyle/>
                    <a:p>
                      <a:pPr algn="ctr" fontAlgn="ctr"/>
                      <a:r>
                        <a:rPr lang="en-US" sz="1400" b="1" u="none" strike="noStrike">
                          <a:effectLst/>
                        </a:rPr>
                        <a:t>Advanced</a:t>
                      </a:r>
                      <a:endParaRPr lang="en-US" sz="14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1400" b="1" u="none" strike="noStrike" dirty="0" err="1">
                          <a:effectLst/>
                        </a:rPr>
                        <a:t>XGBoost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0.0745</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0.1103</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280038129"/>
                  </a:ext>
                </a:extLst>
              </a:tr>
              <a:tr h="385804">
                <a:tc vMerge="1">
                  <a:txBody>
                    <a:bodyPr/>
                    <a:lstStyle/>
                    <a:p>
                      <a:endParaRPr lang="zh-CN" altLang="en-US"/>
                    </a:p>
                  </a:txBody>
                  <a:tcPr/>
                </a:tc>
                <a:tc>
                  <a:txBody>
                    <a:bodyPr/>
                    <a:lstStyle/>
                    <a:p>
                      <a:pPr algn="l" fontAlgn="ctr"/>
                      <a:r>
                        <a:rPr lang="en-US" sz="1400" b="1" u="none" strike="noStrike" dirty="0" err="1">
                          <a:effectLst/>
                        </a:rPr>
                        <a:t>AdaBoost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0.1175</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0.1321</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135125090"/>
                  </a:ext>
                </a:extLst>
              </a:tr>
              <a:tr h="385804">
                <a:tc vMerge="1">
                  <a:txBody>
                    <a:bodyPr/>
                    <a:lstStyle/>
                    <a:p>
                      <a:endParaRPr lang="zh-CN" altLang="en-US"/>
                    </a:p>
                  </a:txBody>
                  <a:tcPr/>
                </a:tc>
                <a:tc>
                  <a:txBody>
                    <a:bodyPr/>
                    <a:lstStyle/>
                    <a:p>
                      <a:pPr algn="l" fontAlgn="ctr"/>
                      <a:r>
                        <a:rPr lang="en-US" sz="1400" b="1" u="none" strike="noStrike" dirty="0">
                          <a:effectLst/>
                        </a:rPr>
                        <a:t>Lasso</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0.1364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0.1609</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02521427"/>
                  </a:ext>
                </a:extLst>
              </a:tr>
              <a:tr h="754836">
                <a:tc vMerge="1">
                  <a:txBody>
                    <a:bodyPr/>
                    <a:lstStyle/>
                    <a:p>
                      <a:endParaRPr lang="zh-CN" altLang="en-US"/>
                    </a:p>
                  </a:txBody>
                  <a:tcPr/>
                </a:tc>
                <a:tc>
                  <a:txBody>
                    <a:bodyPr/>
                    <a:lstStyle/>
                    <a:p>
                      <a:pPr algn="l" fontAlgn="ctr"/>
                      <a:r>
                        <a:rPr lang="en-US" sz="1400" b="1" u="none" strike="noStrike" dirty="0">
                          <a:solidFill>
                            <a:srgbClr val="FF0000"/>
                          </a:solidFill>
                          <a:effectLst/>
                        </a:rPr>
                        <a:t>Random Forest</a:t>
                      </a:r>
                      <a:endParaRPr lang="en-US" sz="14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b="1" u="none" strike="noStrike" dirty="0">
                          <a:solidFill>
                            <a:srgbClr val="FF0000"/>
                          </a:solidFill>
                          <a:effectLst/>
                        </a:rPr>
                        <a:t>0.0623</a:t>
                      </a:r>
                      <a:endParaRPr lang="en-US" altLang="zh-CN" sz="14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b="1" u="none" strike="noStrike" dirty="0">
                          <a:solidFill>
                            <a:srgbClr val="FF0000"/>
                          </a:solidFill>
                          <a:effectLst/>
                        </a:rPr>
                        <a:t>0.0836</a:t>
                      </a:r>
                      <a:endParaRPr lang="en-US" altLang="zh-CN" sz="14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041040417"/>
                  </a:ext>
                </a:extLst>
              </a:tr>
              <a:tr h="385804">
                <a:tc vMerge="1">
                  <a:txBody>
                    <a:bodyPr/>
                    <a:lstStyle/>
                    <a:p>
                      <a:endParaRPr lang="zh-CN" altLang="en-US"/>
                    </a:p>
                  </a:txBody>
                  <a:tcPr/>
                </a:tc>
                <a:tc>
                  <a:txBody>
                    <a:bodyPr/>
                    <a:lstStyle/>
                    <a:p>
                      <a:pPr algn="l" fontAlgn="ctr"/>
                      <a:r>
                        <a:rPr lang="en-US" sz="1400" b="1" u="none" strike="noStrike" dirty="0">
                          <a:effectLst/>
                        </a:rPr>
                        <a:t>GBM</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0.0661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0.0907</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649186160"/>
                  </a:ext>
                </a:extLst>
              </a:tr>
            </a:tbl>
          </a:graphicData>
        </a:graphic>
      </p:graphicFrame>
    </p:spTree>
    <p:extLst>
      <p:ext uri="{BB962C8B-B14F-4D97-AF65-F5344CB8AC3E}">
        <p14:creationId xmlns:p14="http://schemas.microsoft.com/office/powerpoint/2010/main" val="858639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Results &amp; Future Improvement</a:t>
            </a:r>
            <a:endParaRPr lang="zh-CN" altLang="en-US" dirty="0"/>
          </a:p>
        </p:txBody>
      </p:sp>
      <p:sp>
        <p:nvSpPr>
          <p:cNvPr id="3" name="Content Placeholder 2"/>
          <p:cNvSpPr>
            <a:spLocks noGrp="1"/>
          </p:cNvSpPr>
          <p:nvPr>
            <p:ph idx="1"/>
          </p:nvPr>
        </p:nvSpPr>
        <p:spPr>
          <a:xfrm>
            <a:off x="1261872" y="2169991"/>
            <a:ext cx="8595360" cy="4351337"/>
          </a:xfrm>
        </p:spPr>
        <p:txBody>
          <a:bodyPr/>
          <a:lstStyle/>
          <a:p>
            <a:r>
              <a:rPr lang="en-US" altLang="zh-CN" sz="2400" dirty="0"/>
              <a:t>Final Model: Random Forest model on data with reduced features</a:t>
            </a:r>
          </a:p>
          <a:p>
            <a:r>
              <a:rPr lang="en-US" altLang="zh-CN" sz="2400" dirty="0"/>
              <a:t>Future Work:</a:t>
            </a:r>
          </a:p>
          <a:p>
            <a:pPr lvl="1"/>
            <a:r>
              <a:rPr lang="en-US" altLang="zh-CN" sz="2000" dirty="0"/>
              <a:t>Separate models for the users who provide valid information and no information (ex. Ignore the member dataset for those who did not have complete information and use a different model for them)</a:t>
            </a:r>
          </a:p>
          <a:p>
            <a:pPr lvl="2"/>
            <a:r>
              <a:rPr lang="en-US" altLang="zh-CN" sz="1800" dirty="0"/>
              <a:t>RF model for the group ignoring member dataset: Log Loss= 0.052</a:t>
            </a:r>
          </a:p>
          <a:p>
            <a:pPr lvl="2"/>
            <a:r>
              <a:rPr lang="en-US" altLang="zh-CN" sz="1800" dirty="0"/>
              <a:t>RF model for the remaining group with member dataset: Log Loss= 0.059</a:t>
            </a:r>
          </a:p>
          <a:p>
            <a:pPr lvl="2"/>
            <a:r>
              <a:rPr lang="en-US" altLang="zh-CN" sz="1800" dirty="0"/>
              <a:t>Need validation on a larger user base</a:t>
            </a:r>
          </a:p>
          <a:p>
            <a:pPr lvl="1"/>
            <a:endParaRPr lang="zh-CN" altLang="en-US" dirty="0"/>
          </a:p>
        </p:txBody>
      </p:sp>
    </p:spTree>
    <p:extLst>
      <p:ext uri="{BB962C8B-B14F-4D97-AF65-F5344CB8AC3E}">
        <p14:creationId xmlns:p14="http://schemas.microsoft.com/office/powerpoint/2010/main" val="3404216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04" y="3164069"/>
            <a:ext cx="9692640" cy="1325562"/>
          </a:xfrm>
        </p:spPr>
        <p:txBody>
          <a:bodyPr>
            <a:normAutofit fontScale="90000"/>
          </a:bodyPr>
          <a:lstStyle/>
          <a:p>
            <a:pPr algn="ctr"/>
            <a:r>
              <a:rPr lang="en-US" altLang="zh-CN" dirty="0"/>
              <a:t>Thank</a:t>
            </a:r>
            <a:r>
              <a:rPr lang="zh-CN" altLang="en-US" dirty="0"/>
              <a:t> </a:t>
            </a:r>
            <a:r>
              <a:rPr lang="en-US" altLang="zh-CN" dirty="0"/>
              <a:t>You!</a:t>
            </a:r>
            <a:br>
              <a:rPr lang="en-US" altLang="zh-CN" dirty="0"/>
            </a:br>
            <a:br>
              <a:rPr lang="en-US" altLang="zh-CN" dirty="0"/>
            </a:br>
            <a:r>
              <a:rPr lang="en-US" altLang="zh-CN" dirty="0"/>
              <a:t>Q</a:t>
            </a:r>
            <a:r>
              <a:rPr lang="zh-CN" altLang="en-US" dirty="0"/>
              <a:t> </a:t>
            </a:r>
            <a:r>
              <a:rPr lang="en-US" altLang="zh-CN" dirty="0"/>
              <a:t>&amp;</a:t>
            </a:r>
            <a:r>
              <a:rPr lang="zh-CN" altLang="en-US" dirty="0"/>
              <a:t> </a:t>
            </a:r>
            <a:r>
              <a:rPr lang="en-US" altLang="zh-CN" dirty="0"/>
              <a:t>A</a:t>
            </a:r>
            <a:endParaRPr lang="en-US" dirty="0"/>
          </a:p>
        </p:txBody>
      </p:sp>
    </p:spTree>
    <p:extLst>
      <p:ext uri="{BB962C8B-B14F-4D97-AF65-F5344CB8AC3E}">
        <p14:creationId xmlns:p14="http://schemas.microsoft.com/office/powerpoint/2010/main" val="937810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Overview</a:t>
            </a:r>
            <a:endParaRPr lang="zh-CN" altLang="en-US" dirty="0"/>
          </a:p>
        </p:txBody>
      </p:sp>
      <p:sp>
        <p:nvSpPr>
          <p:cNvPr id="3" name="Content Placeholder 2"/>
          <p:cNvSpPr>
            <a:spLocks noGrp="1"/>
          </p:cNvSpPr>
          <p:nvPr>
            <p:ph idx="1"/>
          </p:nvPr>
        </p:nvSpPr>
        <p:spPr/>
        <p:txBody>
          <a:bodyPr>
            <a:normAutofit/>
          </a:bodyPr>
          <a:lstStyle/>
          <a:p>
            <a:r>
              <a:rPr lang="en-US" altLang="zh-CN" sz="2400" dirty="0"/>
              <a:t>Introduction</a:t>
            </a:r>
          </a:p>
          <a:p>
            <a:r>
              <a:rPr lang="en-US" altLang="zh-CN" sz="2400" dirty="0"/>
              <a:t>EDA</a:t>
            </a:r>
          </a:p>
          <a:p>
            <a:r>
              <a:rPr lang="en-US" altLang="zh-CN" sz="2400" dirty="0"/>
              <a:t>Model Fitting &amp; Selection</a:t>
            </a:r>
          </a:p>
          <a:p>
            <a:r>
              <a:rPr lang="en-US" altLang="zh-CN" sz="2400" dirty="0"/>
              <a:t>Future Improvements</a:t>
            </a:r>
          </a:p>
          <a:p>
            <a:endParaRPr lang="zh-CN" altLang="en-US" sz="2400" dirty="0"/>
          </a:p>
        </p:txBody>
      </p:sp>
    </p:spTree>
    <p:extLst>
      <p:ext uri="{BB962C8B-B14F-4D97-AF65-F5344CB8AC3E}">
        <p14:creationId xmlns:p14="http://schemas.microsoft.com/office/powerpoint/2010/main" val="3311485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a:t>
            </a:r>
            <a:endParaRPr lang="en-US" dirty="0"/>
          </a:p>
        </p:txBody>
      </p:sp>
      <p:sp>
        <p:nvSpPr>
          <p:cNvPr id="3" name="Content Placeholder 2"/>
          <p:cNvSpPr>
            <a:spLocks noGrp="1"/>
          </p:cNvSpPr>
          <p:nvPr>
            <p:ph idx="1"/>
          </p:nvPr>
        </p:nvSpPr>
        <p:spPr>
          <a:xfrm>
            <a:off x="1261872" y="1828800"/>
            <a:ext cx="9314688" cy="4351337"/>
          </a:xfrm>
        </p:spPr>
        <p:txBody>
          <a:bodyPr>
            <a:normAutofit/>
          </a:bodyPr>
          <a:lstStyle/>
          <a:p>
            <a:r>
              <a:rPr lang="en-US" altLang="zh-CN" b="1" dirty="0"/>
              <a:t>Goal:</a:t>
            </a:r>
            <a:r>
              <a:rPr lang="zh-CN" altLang="en-US" b="1" dirty="0"/>
              <a:t> </a:t>
            </a:r>
            <a:endParaRPr lang="en-US" altLang="zh-CN" b="1" dirty="0"/>
          </a:p>
          <a:p>
            <a:pPr lvl="1"/>
            <a:r>
              <a:rPr lang="en-US" altLang="zh-CN" dirty="0"/>
              <a:t>Understand</a:t>
            </a:r>
            <a:r>
              <a:rPr lang="zh-CN" altLang="en-US" dirty="0"/>
              <a:t> </a:t>
            </a:r>
            <a:r>
              <a:rPr lang="en-US" altLang="zh-CN" dirty="0"/>
              <a:t>important</a:t>
            </a:r>
            <a:r>
              <a:rPr lang="zh-CN" altLang="en-US" dirty="0"/>
              <a:t> </a:t>
            </a:r>
            <a:r>
              <a:rPr lang="en-US" altLang="zh-CN" dirty="0"/>
              <a:t>drivers</a:t>
            </a:r>
            <a:r>
              <a:rPr lang="zh-CN" altLang="en-US" dirty="0"/>
              <a:t> </a:t>
            </a:r>
            <a:r>
              <a:rPr lang="en-US" altLang="zh-CN" dirty="0"/>
              <a:t>of</a:t>
            </a:r>
            <a:r>
              <a:rPr lang="zh-CN" altLang="en-US" dirty="0"/>
              <a:t> </a:t>
            </a:r>
            <a:r>
              <a:rPr lang="en-US" altLang="zh-CN" dirty="0"/>
              <a:t>the retention rate for popular musical Apps</a:t>
            </a:r>
          </a:p>
          <a:p>
            <a:pPr lvl="1"/>
            <a:r>
              <a:rPr lang="en-US" altLang="zh-CN" dirty="0"/>
              <a:t>Build</a:t>
            </a:r>
            <a:r>
              <a:rPr lang="zh-CN" altLang="en-US" dirty="0"/>
              <a:t> </a:t>
            </a:r>
            <a:r>
              <a:rPr lang="en-US" altLang="zh-CN" dirty="0"/>
              <a:t>predictive</a:t>
            </a:r>
            <a:r>
              <a:rPr lang="zh-CN" altLang="en-US" dirty="0"/>
              <a:t> </a:t>
            </a:r>
            <a:r>
              <a:rPr lang="en-US" altLang="zh-CN" dirty="0"/>
              <a:t>model</a:t>
            </a:r>
            <a:r>
              <a:rPr lang="zh-CN" altLang="en-US" dirty="0"/>
              <a:t> </a:t>
            </a:r>
            <a:r>
              <a:rPr lang="en-US" altLang="zh-CN" dirty="0"/>
              <a:t>to</a:t>
            </a:r>
            <a:r>
              <a:rPr lang="zh-CN" altLang="en-US" dirty="0"/>
              <a:t> </a:t>
            </a:r>
            <a:r>
              <a:rPr lang="en-US" altLang="zh-CN" dirty="0"/>
              <a:t>forecast</a:t>
            </a:r>
            <a:r>
              <a:rPr lang="zh-CN" altLang="en-US" dirty="0"/>
              <a:t> </a:t>
            </a:r>
            <a:r>
              <a:rPr lang="en-US" altLang="zh-CN" dirty="0"/>
              <a:t>whether a user will churn after subscription expires</a:t>
            </a:r>
          </a:p>
          <a:p>
            <a:r>
              <a:rPr lang="en-US" altLang="zh-CN" b="1" dirty="0"/>
              <a:t>Data:</a:t>
            </a:r>
          </a:p>
          <a:p>
            <a:pPr lvl="1"/>
            <a:r>
              <a:rPr lang="en-US" altLang="zh-CN" dirty="0"/>
              <a:t>User information</a:t>
            </a:r>
            <a:r>
              <a:rPr lang="zh-CN" altLang="en-US" dirty="0"/>
              <a:t> </a:t>
            </a:r>
            <a:r>
              <a:rPr lang="en-US" altLang="zh-CN" dirty="0"/>
              <a:t>at</a:t>
            </a:r>
            <a:r>
              <a:rPr lang="zh-CN" altLang="en-US" dirty="0"/>
              <a:t> </a:t>
            </a:r>
            <a:r>
              <a:rPr lang="en-US" altLang="zh-CN" dirty="0"/>
              <a:t>member,</a:t>
            </a:r>
            <a:r>
              <a:rPr lang="zh-CN" altLang="en-US" dirty="0"/>
              <a:t> </a:t>
            </a:r>
            <a:r>
              <a:rPr lang="en-US" altLang="zh-CN" dirty="0"/>
              <a:t>transaction</a:t>
            </a:r>
            <a:r>
              <a:rPr lang="zh-CN" altLang="en-US" dirty="0"/>
              <a:t> </a:t>
            </a:r>
            <a:r>
              <a:rPr lang="en-US" altLang="zh-CN" dirty="0"/>
              <a:t>and</a:t>
            </a:r>
            <a:r>
              <a:rPr lang="zh-CN" altLang="en-US" dirty="0"/>
              <a:t> </a:t>
            </a:r>
            <a:r>
              <a:rPr lang="en-US" altLang="zh-CN" dirty="0"/>
              <a:t>user logs</a:t>
            </a:r>
            <a:r>
              <a:rPr lang="zh-CN" altLang="en-US" dirty="0"/>
              <a:t> </a:t>
            </a:r>
            <a:r>
              <a:rPr lang="en-US" altLang="zh-CN" dirty="0"/>
              <a:t>level.</a:t>
            </a:r>
            <a:r>
              <a:rPr lang="zh-CN" altLang="en-US" dirty="0"/>
              <a:t> </a:t>
            </a:r>
            <a:endParaRPr lang="en-US" altLang="zh-CN" dirty="0"/>
          </a:p>
          <a:p>
            <a:pPr lvl="1"/>
            <a:r>
              <a:rPr lang="en-US" altLang="zh-CN" dirty="0"/>
              <a:t>Merge data by id and select 5000 common users</a:t>
            </a:r>
          </a:p>
          <a:p>
            <a:pPr lvl="1"/>
            <a:r>
              <a:rPr lang="en-US" altLang="zh-CN" dirty="0"/>
              <a:t>Features Engineering: Select and create certain features based on EDA</a:t>
            </a:r>
          </a:p>
          <a:p>
            <a:pPr lvl="1"/>
            <a:r>
              <a:rPr lang="en-US" altLang="zh-CN" dirty="0"/>
              <a:t>Feature</a:t>
            </a:r>
            <a:r>
              <a:rPr lang="zh-CN" altLang="en-US" dirty="0"/>
              <a:t> </a:t>
            </a:r>
            <a:r>
              <a:rPr lang="en-US" altLang="zh-CN" dirty="0"/>
              <a:t>Importance:</a:t>
            </a:r>
            <a:r>
              <a:rPr lang="zh-CN" altLang="en-US" dirty="0"/>
              <a:t> </a:t>
            </a:r>
            <a:r>
              <a:rPr lang="en-US" altLang="zh-CN" dirty="0"/>
              <a:t>Random</a:t>
            </a:r>
            <a:r>
              <a:rPr lang="zh-CN" altLang="en-US" dirty="0"/>
              <a:t> </a:t>
            </a:r>
            <a:r>
              <a:rPr lang="en-US" altLang="zh-CN" dirty="0"/>
              <a:t>Forest, </a:t>
            </a:r>
            <a:r>
              <a:rPr lang="en-US" altLang="zh-CN" dirty="0" err="1"/>
              <a:t>XGBoost</a:t>
            </a:r>
            <a:endParaRPr lang="en-US" altLang="zh-CN" dirty="0"/>
          </a:p>
          <a:p>
            <a:r>
              <a:rPr lang="en-US" altLang="zh-CN" b="1" dirty="0"/>
              <a:t>Models:</a:t>
            </a:r>
          </a:p>
          <a:p>
            <a:pPr lvl="1"/>
            <a:r>
              <a:rPr lang="en-US" altLang="zh-CN" dirty="0"/>
              <a:t>Baseline</a:t>
            </a:r>
            <a:r>
              <a:rPr lang="zh-CN" altLang="en-US" dirty="0"/>
              <a:t> </a:t>
            </a:r>
            <a:r>
              <a:rPr lang="en-US" altLang="zh-CN" dirty="0"/>
              <a:t>Model:</a:t>
            </a:r>
            <a:r>
              <a:rPr lang="zh-CN" altLang="en-US" dirty="0"/>
              <a:t> </a:t>
            </a:r>
            <a:r>
              <a:rPr lang="en-US" altLang="zh-CN" dirty="0"/>
              <a:t>SVM</a:t>
            </a:r>
          </a:p>
          <a:p>
            <a:pPr lvl="1"/>
            <a:r>
              <a:rPr lang="en-US" altLang="zh-CN" dirty="0"/>
              <a:t>Advanced</a:t>
            </a:r>
            <a:r>
              <a:rPr lang="zh-CN" altLang="en-US" dirty="0"/>
              <a:t> </a:t>
            </a:r>
            <a:r>
              <a:rPr lang="en-US" altLang="zh-CN" dirty="0"/>
              <a:t>Models:</a:t>
            </a:r>
          </a:p>
          <a:p>
            <a:pPr lvl="2"/>
            <a:r>
              <a:rPr lang="en-US" altLang="zh-CN" dirty="0"/>
              <a:t>Random</a:t>
            </a:r>
            <a:r>
              <a:rPr lang="zh-CN" altLang="en-US" dirty="0"/>
              <a:t> </a:t>
            </a:r>
            <a:r>
              <a:rPr lang="en-US" altLang="zh-CN" dirty="0"/>
              <a:t>Forest, GBM, </a:t>
            </a:r>
            <a:r>
              <a:rPr lang="en-US" altLang="zh-CN" dirty="0" err="1"/>
              <a:t>XGBoost</a:t>
            </a:r>
            <a:r>
              <a:rPr lang="en-US" altLang="zh-CN" dirty="0"/>
              <a:t>, </a:t>
            </a:r>
            <a:r>
              <a:rPr lang="en-US" altLang="zh-CN" dirty="0" err="1"/>
              <a:t>ADABoost</a:t>
            </a:r>
            <a:r>
              <a:rPr lang="en-US" altLang="zh-CN" dirty="0"/>
              <a:t>, Lasso</a:t>
            </a:r>
          </a:p>
        </p:txBody>
      </p:sp>
    </p:spTree>
    <p:extLst>
      <p:ext uri="{BB962C8B-B14F-4D97-AF65-F5344CB8AC3E}">
        <p14:creationId xmlns:p14="http://schemas.microsoft.com/office/powerpoint/2010/main" val="1506589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2712D-A11D-4E35-8DB1-F6151C9774C1}"/>
              </a:ext>
            </a:extLst>
          </p:cNvPr>
          <p:cNvSpPr>
            <a:spLocks noGrp="1"/>
          </p:cNvSpPr>
          <p:nvPr>
            <p:ph type="title"/>
          </p:nvPr>
        </p:nvSpPr>
        <p:spPr>
          <a:xfrm>
            <a:off x="1261872" y="693306"/>
            <a:ext cx="9692640" cy="1325562"/>
          </a:xfrm>
        </p:spPr>
        <p:txBody>
          <a:bodyPr>
            <a:normAutofit/>
          </a:bodyPr>
          <a:lstStyle/>
          <a:p>
            <a:r>
              <a:rPr lang="en-US" altLang="zh-CN" dirty="0"/>
              <a:t>Exploratory</a:t>
            </a:r>
            <a:r>
              <a:rPr lang="zh-CN" altLang="en-US" dirty="0"/>
              <a:t> </a:t>
            </a:r>
            <a:r>
              <a:rPr lang="en-US" altLang="zh-CN" dirty="0"/>
              <a:t>Data</a:t>
            </a:r>
            <a:r>
              <a:rPr lang="zh-CN" altLang="en-US" dirty="0"/>
              <a:t> </a:t>
            </a:r>
            <a:r>
              <a:rPr lang="en-US" altLang="zh-CN" dirty="0"/>
              <a:t>Analysis </a:t>
            </a:r>
            <a:br>
              <a:rPr lang="en-US" altLang="zh-CN" dirty="0"/>
            </a:br>
            <a:r>
              <a:rPr lang="en-US" altLang="zh-CN" dirty="0"/>
              <a:t>--- </a:t>
            </a:r>
            <a:r>
              <a:rPr lang="en-US" sz="3600" dirty="0"/>
              <a:t>User logs</a:t>
            </a:r>
            <a:endParaRPr lang="en-US" sz="3200" dirty="0"/>
          </a:p>
        </p:txBody>
      </p:sp>
      <p:pic>
        <p:nvPicPr>
          <p:cNvPr id="4" name="Picture 3">
            <a:extLst>
              <a:ext uri="{FF2B5EF4-FFF2-40B4-BE49-F238E27FC236}">
                <a16:creationId xmlns:a16="http://schemas.microsoft.com/office/drawing/2014/main" id="{F5D1DA57-39CD-44DF-BB80-22C9DA06009C}"/>
              </a:ext>
            </a:extLst>
          </p:cNvPr>
          <p:cNvPicPr>
            <a:picLocks noChangeAspect="1"/>
          </p:cNvPicPr>
          <p:nvPr/>
        </p:nvPicPr>
        <p:blipFill>
          <a:blip r:embed="rId3"/>
          <a:stretch>
            <a:fillRect/>
          </a:stretch>
        </p:blipFill>
        <p:spPr>
          <a:xfrm>
            <a:off x="90056" y="2297359"/>
            <a:ext cx="5630448" cy="3474791"/>
          </a:xfrm>
          <a:prstGeom prst="rect">
            <a:avLst/>
          </a:prstGeom>
        </p:spPr>
      </p:pic>
      <p:pic>
        <p:nvPicPr>
          <p:cNvPr id="5" name="Picture 4">
            <a:extLst>
              <a:ext uri="{FF2B5EF4-FFF2-40B4-BE49-F238E27FC236}">
                <a16:creationId xmlns:a16="http://schemas.microsoft.com/office/drawing/2014/main" id="{FE2CC9F1-66C7-42B2-A121-739F4BD6BB22}"/>
              </a:ext>
            </a:extLst>
          </p:cNvPr>
          <p:cNvPicPr>
            <a:picLocks noChangeAspect="1"/>
          </p:cNvPicPr>
          <p:nvPr/>
        </p:nvPicPr>
        <p:blipFill>
          <a:blip r:embed="rId4"/>
          <a:stretch>
            <a:fillRect/>
          </a:stretch>
        </p:blipFill>
        <p:spPr>
          <a:xfrm>
            <a:off x="5491480" y="2285928"/>
            <a:ext cx="5778614" cy="3566231"/>
          </a:xfrm>
          <a:prstGeom prst="rect">
            <a:avLst/>
          </a:prstGeom>
        </p:spPr>
      </p:pic>
      <p:sp>
        <p:nvSpPr>
          <p:cNvPr id="6" name="TextBox 5">
            <a:extLst>
              <a:ext uri="{FF2B5EF4-FFF2-40B4-BE49-F238E27FC236}">
                <a16:creationId xmlns:a16="http://schemas.microsoft.com/office/drawing/2014/main" id="{CDC9B73D-1847-4C94-88C0-BDC9A012CB0C}"/>
              </a:ext>
            </a:extLst>
          </p:cNvPr>
          <p:cNvSpPr txBox="1"/>
          <p:nvPr/>
        </p:nvSpPr>
        <p:spPr>
          <a:xfrm>
            <a:off x="1261872" y="5905738"/>
            <a:ext cx="3788217" cy="369332"/>
          </a:xfrm>
          <a:prstGeom prst="rect">
            <a:avLst/>
          </a:prstGeom>
          <a:noFill/>
        </p:spPr>
        <p:txBody>
          <a:bodyPr wrap="none" rtlCol="0">
            <a:spAutoFit/>
          </a:bodyPr>
          <a:lstStyle/>
          <a:p>
            <a:r>
              <a:rPr lang="en-US" dirty="0"/>
              <a:t>Number of unique songs per day</a:t>
            </a:r>
          </a:p>
        </p:txBody>
      </p:sp>
      <p:sp>
        <p:nvSpPr>
          <p:cNvPr id="7" name="TextBox 6">
            <a:extLst>
              <a:ext uri="{FF2B5EF4-FFF2-40B4-BE49-F238E27FC236}">
                <a16:creationId xmlns:a16="http://schemas.microsoft.com/office/drawing/2014/main" id="{A2A584D1-80E4-4294-9112-9F7ECC88523A}"/>
              </a:ext>
            </a:extLst>
          </p:cNvPr>
          <p:cNvSpPr txBox="1"/>
          <p:nvPr/>
        </p:nvSpPr>
        <p:spPr>
          <a:xfrm>
            <a:off x="6903720" y="5905738"/>
            <a:ext cx="3153427" cy="369332"/>
          </a:xfrm>
          <a:prstGeom prst="rect">
            <a:avLst/>
          </a:prstGeom>
          <a:noFill/>
        </p:spPr>
        <p:txBody>
          <a:bodyPr wrap="none" rtlCol="0">
            <a:spAutoFit/>
          </a:bodyPr>
          <a:lstStyle/>
          <a:p>
            <a:r>
              <a:rPr lang="en-US" dirty="0"/>
              <a:t>Total listening time per day</a:t>
            </a:r>
          </a:p>
        </p:txBody>
      </p:sp>
    </p:spTree>
    <p:extLst>
      <p:ext uri="{BB962C8B-B14F-4D97-AF65-F5344CB8AC3E}">
        <p14:creationId xmlns:p14="http://schemas.microsoft.com/office/powerpoint/2010/main" val="115815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56C4-E202-43E5-848F-E8F8DF5F9783}"/>
              </a:ext>
            </a:extLst>
          </p:cNvPr>
          <p:cNvSpPr>
            <a:spLocks noGrp="1"/>
          </p:cNvSpPr>
          <p:nvPr>
            <p:ph type="title"/>
          </p:nvPr>
        </p:nvSpPr>
        <p:spPr/>
        <p:txBody>
          <a:bodyPr/>
          <a:lstStyle/>
          <a:p>
            <a:r>
              <a:rPr lang="en-US" dirty="0"/>
              <a:t>User logs</a:t>
            </a:r>
          </a:p>
        </p:txBody>
      </p:sp>
      <p:pic>
        <p:nvPicPr>
          <p:cNvPr id="4" name="Picture 3">
            <a:extLst>
              <a:ext uri="{FF2B5EF4-FFF2-40B4-BE49-F238E27FC236}">
                <a16:creationId xmlns:a16="http://schemas.microsoft.com/office/drawing/2014/main" id="{107E0D6C-8C4E-4FA3-804F-EE1AA2E7EC7B}"/>
              </a:ext>
            </a:extLst>
          </p:cNvPr>
          <p:cNvPicPr>
            <a:picLocks noChangeAspect="1"/>
          </p:cNvPicPr>
          <p:nvPr/>
        </p:nvPicPr>
        <p:blipFill>
          <a:blip r:embed="rId2"/>
          <a:stretch>
            <a:fillRect/>
          </a:stretch>
        </p:blipFill>
        <p:spPr>
          <a:xfrm>
            <a:off x="2196889" y="1736467"/>
            <a:ext cx="7441097" cy="4592220"/>
          </a:xfrm>
          <a:prstGeom prst="rect">
            <a:avLst/>
          </a:prstGeom>
        </p:spPr>
      </p:pic>
      <p:sp>
        <p:nvSpPr>
          <p:cNvPr id="5" name="TextBox 4">
            <a:extLst>
              <a:ext uri="{FF2B5EF4-FFF2-40B4-BE49-F238E27FC236}">
                <a16:creationId xmlns:a16="http://schemas.microsoft.com/office/drawing/2014/main" id="{369068AB-9AF1-4B56-9643-0CE71C9A15D4}"/>
              </a:ext>
            </a:extLst>
          </p:cNvPr>
          <p:cNvSpPr txBox="1"/>
          <p:nvPr/>
        </p:nvSpPr>
        <p:spPr>
          <a:xfrm>
            <a:off x="3337560" y="6259532"/>
            <a:ext cx="4334841" cy="369332"/>
          </a:xfrm>
          <a:prstGeom prst="rect">
            <a:avLst/>
          </a:prstGeom>
          <a:noFill/>
        </p:spPr>
        <p:txBody>
          <a:bodyPr wrap="none" rtlCol="0">
            <a:spAutoFit/>
          </a:bodyPr>
          <a:lstStyle/>
          <a:p>
            <a:r>
              <a:rPr lang="en-US" dirty="0"/>
              <a:t>Distribution of number of songs played</a:t>
            </a:r>
          </a:p>
        </p:txBody>
      </p:sp>
    </p:spTree>
    <p:extLst>
      <p:ext uri="{BB962C8B-B14F-4D97-AF65-F5344CB8AC3E}">
        <p14:creationId xmlns:p14="http://schemas.microsoft.com/office/powerpoint/2010/main" val="255243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8E0B-0F21-4315-A114-5188E64989CB}"/>
              </a:ext>
            </a:extLst>
          </p:cNvPr>
          <p:cNvSpPr>
            <a:spLocks noGrp="1"/>
          </p:cNvSpPr>
          <p:nvPr>
            <p:ph type="title"/>
          </p:nvPr>
        </p:nvSpPr>
        <p:spPr/>
        <p:txBody>
          <a:bodyPr/>
          <a:lstStyle/>
          <a:p>
            <a:r>
              <a:rPr lang="en-US" dirty="0"/>
              <a:t>Member</a:t>
            </a:r>
          </a:p>
        </p:txBody>
      </p:sp>
      <p:pic>
        <p:nvPicPr>
          <p:cNvPr id="6" name="Picture 5">
            <a:extLst>
              <a:ext uri="{FF2B5EF4-FFF2-40B4-BE49-F238E27FC236}">
                <a16:creationId xmlns:a16="http://schemas.microsoft.com/office/drawing/2014/main" id="{4582DE46-81B7-44A6-B1C5-846C2B5D158E}"/>
              </a:ext>
            </a:extLst>
          </p:cNvPr>
          <p:cNvPicPr>
            <a:picLocks noChangeAspect="1"/>
          </p:cNvPicPr>
          <p:nvPr/>
        </p:nvPicPr>
        <p:blipFill>
          <a:blip r:embed="rId3"/>
          <a:stretch>
            <a:fillRect/>
          </a:stretch>
        </p:blipFill>
        <p:spPr>
          <a:xfrm>
            <a:off x="-2" y="2343079"/>
            <a:ext cx="5663133" cy="3494963"/>
          </a:xfrm>
          <a:prstGeom prst="rect">
            <a:avLst/>
          </a:prstGeom>
        </p:spPr>
      </p:pic>
      <p:pic>
        <p:nvPicPr>
          <p:cNvPr id="7" name="Picture 6">
            <a:extLst>
              <a:ext uri="{FF2B5EF4-FFF2-40B4-BE49-F238E27FC236}">
                <a16:creationId xmlns:a16="http://schemas.microsoft.com/office/drawing/2014/main" id="{8E03BCF3-21B0-4AF2-A7F0-2F2F915AF8C6}"/>
              </a:ext>
            </a:extLst>
          </p:cNvPr>
          <p:cNvPicPr>
            <a:picLocks noChangeAspect="1"/>
          </p:cNvPicPr>
          <p:nvPr/>
        </p:nvPicPr>
        <p:blipFill>
          <a:blip r:embed="rId4"/>
          <a:stretch>
            <a:fillRect/>
          </a:stretch>
        </p:blipFill>
        <p:spPr>
          <a:xfrm>
            <a:off x="5492546" y="2343079"/>
            <a:ext cx="5663134" cy="3494963"/>
          </a:xfrm>
          <a:prstGeom prst="rect">
            <a:avLst/>
          </a:prstGeom>
        </p:spPr>
      </p:pic>
      <p:sp>
        <p:nvSpPr>
          <p:cNvPr id="8" name="TextBox 7">
            <a:extLst>
              <a:ext uri="{FF2B5EF4-FFF2-40B4-BE49-F238E27FC236}">
                <a16:creationId xmlns:a16="http://schemas.microsoft.com/office/drawing/2014/main" id="{3C69CBC5-6EFA-4A29-AAE1-527C62561D20}"/>
              </a:ext>
            </a:extLst>
          </p:cNvPr>
          <p:cNvSpPr txBox="1"/>
          <p:nvPr/>
        </p:nvSpPr>
        <p:spPr>
          <a:xfrm>
            <a:off x="6108192" y="6044684"/>
            <a:ext cx="4942379" cy="369332"/>
          </a:xfrm>
          <a:prstGeom prst="rect">
            <a:avLst/>
          </a:prstGeom>
          <a:noFill/>
        </p:spPr>
        <p:txBody>
          <a:bodyPr wrap="none" rtlCol="0">
            <a:spAutoFit/>
          </a:bodyPr>
          <a:lstStyle/>
          <a:p>
            <a:r>
              <a:rPr lang="en-US" dirty="0"/>
              <a:t>Relationship between gender and churn rate</a:t>
            </a:r>
          </a:p>
        </p:txBody>
      </p:sp>
      <p:sp>
        <p:nvSpPr>
          <p:cNvPr id="9" name="TextBox 8">
            <a:extLst>
              <a:ext uri="{FF2B5EF4-FFF2-40B4-BE49-F238E27FC236}">
                <a16:creationId xmlns:a16="http://schemas.microsoft.com/office/drawing/2014/main" id="{62FA71FF-FEF3-4C62-8646-678C901C3BE7}"/>
              </a:ext>
            </a:extLst>
          </p:cNvPr>
          <p:cNvSpPr txBox="1"/>
          <p:nvPr/>
        </p:nvSpPr>
        <p:spPr>
          <a:xfrm>
            <a:off x="2414273" y="6044684"/>
            <a:ext cx="971741" cy="369332"/>
          </a:xfrm>
          <a:prstGeom prst="rect">
            <a:avLst/>
          </a:prstGeom>
          <a:noFill/>
        </p:spPr>
        <p:txBody>
          <a:bodyPr wrap="none" rtlCol="0">
            <a:spAutoFit/>
          </a:bodyPr>
          <a:lstStyle/>
          <a:p>
            <a:r>
              <a:rPr lang="en-US" dirty="0"/>
              <a:t>Gender</a:t>
            </a:r>
          </a:p>
        </p:txBody>
      </p:sp>
    </p:spTree>
    <p:extLst>
      <p:ext uri="{BB962C8B-B14F-4D97-AF65-F5344CB8AC3E}">
        <p14:creationId xmlns:p14="http://schemas.microsoft.com/office/powerpoint/2010/main" val="2399707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3416-5707-4243-8994-4E2B9523BA53}"/>
              </a:ext>
            </a:extLst>
          </p:cNvPr>
          <p:cNvSpPr>
            <a:spLocks noGrp="1"/>
          </p:cNvSpPr>
          <p:nvPr>
            <p:ph type="title"/>
          </p:nvPr>
        </p:nvSpPr>
        <p:spPr/>
        <p:txBody>
          <a:bodyPr/>
          <a:lstStyle/>
          <a:p>
            <a:r>
              <a:rPr lang="en-US" dirty="0"/>
              <a:t>Member</a:t>
            </a:r>
          </a:p>
        </p:txBody>
      </p:sp>
      <p:pic>
        <p:nvPicPr>
          <p:cNvPr id="4" name="Picture 3">
            <a:extLst>
              <a:ext uri="{FF2B5EF4-FFF2-40B4-BE49-F238E27FC236}">
                <a16:creationId xmlns:a16="http://schemas.microsoft.com/office/drawing/2014/main" id="{6635ACDC-9D74-4993-B2FF-95DF0DAF5330}"/>
              </a:ext>
            </a:extLst>
          </p:cNvPr>
          <p:cNvPicPr>
            <a:picLocks noChangeAspect="1"/>
          </p:cNvPicPr>
          <p:nvPr/>
        </p:nvPicPr>
        <p:blipFill>
          <a:blip r:embed="rId3"/>
          <a:stretch>
            <a:fillRect/>
          </a:stretch>
        </p:blipFill>
        <p:spPr>
          <a:xfrm>
            <a:off x="5481523" y="2114479"/>
            <a:ext cx="5853421" cy="3691961"/>
          </a:xfrm>
          <a:prstGeom prst="rect">
            <a:avLst/>
          </a:prstGeom>
        </p:spPr>
      </p:pic>
      <p:pic>
        <p:nvPicPr>
          <p:cNvPr id="5" name="Picture 4">
            <a:extLst>
              <a:ext uri="{FF2B5EF4-FFF2-40B4-BE49-F238E27FC236}">
                <a16:creationId xmlns:a16="http://schemas.microsoft.com/office/drawing/2014/main" id="{1DC7B43A-5787-41A4-A643-7788B4A4DF46}"/>
              </a:ext>
            </a:extLst>
          </p:cNvPr>
          <p:cNvPicPr>
            <a:picLocks noChangeAspect="1"/>
          </p:cNvPicPr>
          <p:nvPr/>
        </p:nvPicPr>
        <p:blipFill>
          <a:blip r:embed="rId4"/>
          <a:stretch>
            <a:fillRect/>
          </a:stretch>
        </p:blipFill>
        <p:spPr>
          <a:xfrm>
            <a:off x="-34290" y="2114479"/>
            <a:ext cx="5607254" cy="3600521"/>
          </a:xfrm>
          <a:prstGeom prst="rect">
            <a:avLst/>
          </a:prstGeom>
        </p:spPr>
      </p:pic>
      <p:sp>
        <p:nvSpPr>
          <p:cNvPr id="6" name="TextBox 5">
            <a:extLst>
              <a:ext uri="{FF2B5EF4-FFF2-40B4-BE49-F238E27FC236}">
                <a16:creationId xmlns:a16="http://schemas.microsoft.com/office/drawing/2014/main" id="{339BAB5F-D52A-424E-AEE4-19B7577AA5EE}"/>
              </a:ext>
            </a:extLst>
          </p:cNvPr>
          <p:cNvSpPr txBox="1"/>
          <p:nvPr/>
        </p:nvSpPr>
        <p:spPr>
          <a:xfrm>
            <a:off x="1817370" y="5896094"/>
            <a:ext cx="2183611" cy="369332"/>
          </a:xfrm>
          <a:prstGeom prst="rect">
            <a:avLst/>
          </a:prstGeom>
          <a:noFill/>
        </p:spPr>
        <p:txBody>
          <a:bodyPr wrap="none" rtlCol="0">
            <a:spAutoFit/>
          </a:bodyPr>
          <a:lstStyle/>
          <a:p>
            <a:r>
              <a:rPr lang="en-US" dirty="0"/>
              <a:t>Distribution of age</a:t>
            </a:r>
          </a:p>
        </p:txBody>
      </p:sp>
      <p:sp>
        <p:nvSpPr>
          <p:cNvPr id="7" name="TextBox 6">
            <a:extLst>
              <a:ext uri="{FF2B5EF4-FFF2-40B4-BE49-F238E27FC236}">
                <a16:creationId xmlns:a16="http://schemas.microsoft.com/office/drawing/2014/main" id="{0F8D16FA-CE48-49AB-A0E8-5406A4E6CCCA}"/>
              </a:ext>
            </a:extLst>
          </p:cNvPr>
          <p:cNvSpPr txBox="1"/>
          <p:nvPr/>
        </p:nvSpPr>
        <p:spPr>
          <a:xfrm>
            <a:off x="7362147" y="5896094"/>
            <a:ext cx="1829347" cy="369332"/>
          </a:xfrm>
          <a:prstGeom prst="rect">
            <a:avLst/>
          </a:prstGeom>
          <a:noFill/>
        </p:spPr>
        <p:txBody>
          <a:bodyPr wrap="none" rtlCol="0">
            <a:spAutoFit/>
          </a:bodyPr>
          <a:lstStyle/>
          <a:p>
            <a:r>
              <a:rPr lang="en-US" dirty="0"/>
              <a:t>Age &amp; </a:t>
            </a:r>
            <a:r>
              <a:rPr lang="en-US" dirty="0" err="1"/>
              <a:t>is_churn</a:t>
            </a:r>
            <a:endParaRPr lang="en-US" dirty="0"/>
          </a:p>
        </p:txBody>
      </p:sp>
    </p:spTree>
    <p:extLst>
      <p:ext uri="{BB962C8B-B14F-4D97-AF65-F5344CB8AC3E}">
        <p14:creationId xmlns:p14="http://schemas.microsoft.com/office/powerpoint/2010/main" val="1300257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C663F-AC92-4FB2-9000-A9149A3C23B6}"/>
              </a:ext>
            </a:extLst>
          </p:cNvPr>
          <p:cNvSpPr>
            <a:spLocks noGrp="1"/>
          </p:cNvSpPr>
          <p:nvPr>
            <p:ph type="title"/>
          </p:nvPr>
        </p:nvSpPr>
        <p:spPr/>
        <p:txBody>
          <a:bodyPr/>
          <a:lstStyle/>
          <a:p>
            <a:r>
              <a:rPr lang="en-US" dirty="0"/>
              <a:t>Transaction</a:t>
            </a:r>
          </a:p>
        </p:txBody>
      </p:sp>
      <p:pic>
        <p:nvPicPr>
          <p:cNvPr id="4" name="Picture 3">
            <a:extLst>
              <a:ext uri="{FF2B5EF4-FFF2-40B4-BE49-F238E27FC236}">
                <a16:creationId xmlns:a16="http://schemas.microsoft.com/office/drawing/2014/main" id="{9F207EA0-8B0E-4539-A010-78FC926BF332}"/>
              </a:ext>
            </a:extLst>
          </p:cNvPr>
          <p:cNvPicPr>
            <a:picLocks noChangeAspect="1"/>
          </p:cNvPicPr>
          <p:nvPr/>
        </p:nvPicPr>
        <p:blipFill>
          <a:blip r:embed="rId3"/>
          <a:stretch>
            <a:fillRect/>
          </a:stretch>
        </p:blipFill>
        <p:spPr>
          <a:xfrm>
            <a:off x="125511" y="2103120"/>
            <a:ext cx="5292310" cy="3780221"/>
          </a:xfrm>
          <a:prstGeom prst="rect">
            <a:avLst/>
          </a:prstGeom>
        </p:spPr>
      </p:pic>
      <p:pic>
        <p:nvPicPr>
          <p:cNvPr id="5" name="Picture 4">
            <a:extLst>
              <a:ext uri="{FF2B5EF4-FFF2-40B4-BE49-F238E27FC236}">
                <a16:creationId xmlns:a16="http://schemas.microsoft.com/office/drawing/2014/main" id="{D393A0EA-D15F-45F1-A626-640503A6657E}"/>
              </a:ext>
            </a:extLst>
          </p:cNvPr>
          <p:cNvPicPr>
            <a:picLocks noChangeAspect="1"/>
          </p:cNvPicPr>
          <p:nvPr/>
        </p:nvPicPr>
        <p:blipFill>
          <a:blip r:embed="rId4"/>
          <a:stretch>
            <a:fillRect/>
          </a:stretch>
        </p:blipFill>
        <p:spPr>
          <a:xfrm>
            <a:off x="5685063" y="2068013"/>
            <a:ext cx="5390607" cy="3850433"/>
          </a:xfrm>
          <a:prstGeom prst="rect">
            <a:avLst/>
          </a:prstGeom>
        </p:spPr>
      </p:pic>
      <p:sp>
        <p:nvSpPr>
          <p:cNvPr id="9" name="Arrow: Curved Down 8">
            <a:extLst>
              <a:ext uri="{FF2B5EF4-FFF2-40B4-BE49-F238E27FC236}">
                <a16:creationId xmlns:a16="http://schemas.microsoft.com/office/drawing/2014/main" id="{B2074309-95AD-4F05-B639-6394FE1BA670}"/>
              </a:ext>
            </a:extLst>
          </p:cNvPr>
          <p:cNvSpPr/>
          <p:nvPr/>
        </p:nvSpPr>
        <p:spPr>
          <a:xfrm>
            <a:off x="4907823" y="1656533"/>
            <a:ext cx="1554480" cy="822960"/>
          </a:xfrm>
          <a:prstGeom prst="curvedDownArrow">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33D30C0C-8B6A-417D-9D33-E2D0013C186E}"/>
              </a:ext>
            </a:extLst>
          </p:cNvPr>
          <p:cNvSpPr txBox="1"/>
          <p:nvPr/>
        </p:nvSpPr>
        <p:spPr>
          <a:xfrm>
            <a:off x="7395210" y="6110471"/>
            <a:ext cx="2592376" cy="369332"/>
          </a:xfrm>
          <a:prstGeom prst="rect">
            <a:avLst/>
          </a:prstGeom>
          <a:noFill/>
        </p:spPr>
        <p:txBody>
          <a:bodyPr wrap="none" rtlCol="0">
            <a:spAutoFit/>
          </a:bodyPr>
          <a:lstStyle/>
          <a:p>
            <a:r>
              <a:rPr lang="en-US" dirty="0"/>
              <a:t>0: &lt;30, 1: 30-90, 2: &gt;90</a:t>
            </a:r>
          </a:p>
        </p:txBody>
      </p:sp>
      <p:sp>
        <p:nvSpPr>
          <p:cNvPr id="12" name="TextBox 11">
            <a:extLst>
              <a:ext uri="{FF2B5EF4-FFF2-40B4-BE49-F238E27FC236}">
                <a16:creationId xmlns:a16="http://schemas.microsoft.com/office/drawing/2014/main" id="{623C0468-0DC1-418C-8399-980F3491EABC}"/>
              </a:ext>
            </a:extLst>
          </p:cNvPr>
          <p:cNvSpPr txBox="1"/>
          <p:nvPr/>
        </p:nvSpPr>
        <p:spPr>
          <a:xfrm>
            <a:off x="1897380" y="6107678"/>
            <a:ext cx="2236510" cy="369332"/>
          </a:xfrm>
          <a:prstGeom prst="rect">
            <a:avLst/>
          </a:prstGeom>
          <a:noFill/>
        </p:spPr>
        <p:txBody>
          <a:bodyPr wrap="none" rtlCol="0">
            <a:spAutoFit/>
          </a:bodyPr>
          <a:lstStyle/>
          <a:p>
            <a:r>
              <a:rPr lang="en-US" dirty="0"/>
              <a:t>Payment plan days</a:t>
            </a:r>
          </a:p>
        </p:txBody>
      </p:sp>
    </p:spTree>
    <p:extLst>
      <p:ext uri="{BB962C8B-B14F-4D97-AF65-F5344CB8AC3E}">
        <p14:creationId xmlns:p14="http://schemas.microsoft.com/office/powerpoint/2010/main" val="2849724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A4660-C035-476B-B4E8-5A12455797D2}"/>
              </a:ext>
            </a:extLst>
          </p:cNvPr>
          <p:cNvSpPr>
            <a:spLocks noGrp="1"/>
          </p:cNvSpPr>
          <p:nvPr>
            <p:ph type="title"/>
          </p:nvPr>
        </p:nvSpPr>
        <p:spPr/>
        <p:txBody>
          <a:bodyPr/>
          <a:lstStyle/>
          <a:p>
            <a:r>
              <a:rPr lang="en-US" dirty="0"/>
              <a:t>Transaction</a:t>
            </a:r>
          </a:p>
        </p:txBody>
      </p:sp>
      <p:pic>
        <p:nvPicPr>
          <p:cNvPr id="4" name="Picture 3">
            <a:extLst>
              <a:ext uri="{FF2B5EF4-FFF2-40B4-BE49-F238E27FC236}">
                <a16:creationId xmlns:a16="http://schemas.microsoft.com/office/drawing/2014/main" id="{17D1E55C-C191-4C46-B12D-BC00EA2A377C}"/>
              </a:ext>
            </a:extLst>
          </p:cNvPr>
          <p:cNvPicPr>
            <a:picLocks noChangeAspect="1"/>
          </p:cNvPicPr>
          <p:nvPr/>
        </p:nvPicPr>
        <p:blipFill>
          <a:blip r:embed="rId2"/>
          <a:stretch>
            <a:fillRect/>
          </a:stretch>
        </p:blipFill>
        <p:spPr>
          <a:xfrm>
            <a:off x="285751" y="2118203"/>
            <a:ext cx="5435566" cy="3882547"/>
          </a:xfrm>
          <a:prstGeom prst="rect">
            <a:avLst/>
          </a:prstGeom>
        </p:spPr>
      </p:pic>
      <p:pic>
        <p:nvPicPr>
          <p:cNvPr id="5" name="Picture 4">
            <a:extLst>
              <a:ext uri="{FF2B5EF4-FFF2-40B4-BE49-F238E27FC236}">
                <a16:creationId xmlns:a16="http://schemas.microsoft.com/office/drawing/2014/main" id="{9F8AB7A8-5831-4C3D-A63F-C7683CD3ECBA}"/>
              </a:ext>
            </a:extLst>
          </p:cNvPr>
          <p:cNvPicPr>
            <a:picLocks noChangeAspect="1"/>
          </p:cNvPicPr>
          <p:nvPr/>
        </p:nvPicPr>
        <p:blipFill>
          <a:blip r:embed="rId3"/>
          <a:stretch>
            <a:fillRect/>
          </a:stretch>
        </p:blipFill>
        <p:spPr>
          <a:xfrm>
            <a:off x="5721316" y="2118203"/>
            <a:ext cx="5435565" cy="3882546"/>
          </a:xfrm>
          <a:prstGeom prst="rect">
            <a:avLst/>
          </a:prstGeom>
        </p:spPr>
      </p:pic>
      <p:sp>
        <p:nvSpPr>
          <p:cNvPr id="6" name="TextBox 5">
            <a:extLst>
              <a:ext uri="{FF2B5EF4-FFF2-40B4-BE49-F238E27FC236}">
                <a16:creationId xmlns:a16="http://schemas.microsoft.com/office/drawing/2014/main" id="{85FB59A8-CF81-4158-8B7D-BEE58DF7F9ED}"/>
              </a:ext>
            </a:extLst>
          </p:cNvPr>
          <p:cNvSpPr txBox="1"/>
          <p:nvPr/>
        </p:nvSpPr>
        <p:spPr>
          <a:xfrm>
            <a:off x="2583180" y="6122908"/>
            <a:ext cx="1164101" cy="369332"/>
          </a:xfrm>
          <a:prstGeom prst="rect">
            <a:avLst/>
          </a:prstGeom>
          <a:noFill/>
        </p:spPr>
        <p:txBody>
          <a:bodyPr wrap="none" rtlCol="0">
            <a:spAutoFit/>
          </a:bodyPr>
          <a:lstStyle/>
          <a:p>
            <a:r>
              <a:rPr lang="en-US" dirty="0" err="1"/>
              <a:t>Is_cancel</a:t>
            </a:r>
            <a:endParaRPr lang="en-US" dirty="0"/>
          </a:p>
        </p:txBody>
      </p:sp>
      <p:sp>
        <p:nvSpPr>
          <p:cNvPr id="7" name="TextBox 6">
            <a:extLst>
              <a:ext uri="{FF2B5EF4-FFF2-40B4-BE49-F238E27FC236}">
                <a16:creationId xmlns:a16="http://schemas.microsoft.com/office/drawing/2014/main" id="{B5463874-B1E3-4680-959B-CF497882D6A5}"/>
              </a:ext>
            </a:extLst>
          </p:cNvPr>
          <p:cNvSpPr txBox="1"/>
          <p:nvPr/>
        </p:nvSpPr>
        <p:spPr>
          <a:xfrm>
            <a:off x="7406640" y="6122908"/>
            <a:ext cx="2608406" cy="369332"/>
          </a:xfrm>
          <a:prstGeom prst="rect">
            <a:avLst/>
          </a:prstGeom>
          <a:noFill/>
        </p:spPr>
        <p:txBody>
          <a:bodyPr wrap="none" rtlCol="0">
            <a:spAutoFit/>
          </a:bodyPr>
          <a:lstStyle/>
          <a:p>
            <a:r>
              <a:rPr lang="en-US" dirty="0" err="1"/>
              <a:t>Is_cancel</a:t>
            </a:r>
            <a:r>
              <a:rPr lang="en-US" dirty="0"/>
              <a:t> &amp; churn rate</a:t>
            </a:r>
          </a:p>
        </p:txBody>
      </p:sp>
    </p:spTree>
    <p:extLst>
      <p:ext uri="{BB962C8B-B14F-4D97-AF65-F5344CB8AC3E}">
        <p14:creationId xmlns:p14="http://schemas.microsoft.com/office/powerpoint/2010/main" val="363070267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3496</TotalTime>
  <Words>1115</Words>
  <Application>Microsoft Office PowerPoint</Application>
  <PresentationFormat>Widescreen</PresentationFormat>
  <Paragraphs>180</Paragraphs>
  <Slides>17</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DengXian</vt:lpstr>
      <vt:lpstr>DengXian</vt:lpstr>
      <vt:lpstr>Mangal</vt:lpstr>
      <vt:lpstr>SimSun</vt:lpstr>
      <vt:lpstr>Arial</vt:lpstr>
      <vt:lpstr>Calibri</vt:lpstr>
      <vt:lpstr>Century Schoolbook</vt:lpstr>
      <vt:lpstr>Wingdings</vt:lpstr>
      <vt:lpstr>Wingdings 2</vt:lpstr>
      <vt:lpstr>View</vt:lpstr>
      <vt:lpstr>Churn Prediction for KKBox</vt:lpstr>
      <vt:lpstr>Overview</vt:lpstr>
      <vt:lpstr>Introduction</vt:lpstr>
      <vt:lpstr>Exploratory Data Analysis  --- User logs</vt:lpstr>
      <vt:lpstr>User logs</vt:lpstr>
      <vt:lpstr>Member</vt:lpstr>
      <vt:lpstr>Member</vt:lpstr>
      <vt:lpstr>Transaction</vt:lpstr>
      <vt:lpstr>Transaction</vt:lpstr>
      <vt:lpstr>Transaction</vt:lpstr>
      <vt:lpstr>Feature Importance – RF</vt:lpstr>
      <vt:lpstr>Evaluation</vt:lpstr>
      <vt:lpstr>Model Fitting &amp; Selection</vt:lpstr>
      <vt:lpstr>Deal with Potential Overfitting</vt:lpstr>
      <vt:lpstr>PowerPoint Presentation</vt:lpstr>
      <vt:lpstr>Results &amp; Future Improvement</vt:lpstr>
      <vt:lpstr>Thank You!  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Slalom Case Study</dc:title>
  <dc:creator>Chen, Hanying</dc:creator>
  <cp:lastModifiedBy>Xinyao Guo</cp:lastModifiedBy>
  <cp:revision>97</cp:revision>
  <dcterms:created xsi:type="dcterms:W3CDTF">2017-10-22T06:24:31Z</dcterms:created>
  <dcterms:modified xsi:type="dcterms:W3CDTF">2017-12-07T00:16:20Z</dcterms:modified>
</cp:coreProperties>
</file>