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g" ContentType="image/tiff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68" r:id="rId7"/>
    <p:sldId id="270" r:id="rId8"/>
    <p:sldId id="263" r:id="rId9"/>
    <p:sldId id="273" r:id="rId10"/>
    <p:sldId id="271" r:id="rId11"/>
    <p:sldId id="272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ustri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612EA-520F-4841-8033-D10632032B22}">
  <a:tblStyle styleId="{169612EA-520F-4841-8033-D10632032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/>
              <a:t>title slide, intro, straightforward</a:t>
            </a: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464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16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/>
              <a:t>Read out the challenge, say a few words on what RedHat </a:t>
            </a:r>
            <a:r>
              <a:rPr lang="en-CA" i="1"/>
              <a:t>is</a:t>
            </a:r>
            <a:r>
              <a:rPr lang="en-CA"/>
              <a:t>: “a multi-armed software company that provides storage, applications, management products, support, training, and consulting services</a:t>
            </a: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/>
              <a:t>Speak about how this project differs from Project 3 in that the “features” are categorical, and we don’t exactly know what the different id’s mean.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CA"/>
              <a:t>#####Lin: explain the data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31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95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34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classification based on “Decision Planes”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72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936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6000"/>
              <a:buFont typeface="Lustria"/>
              <a:buNone/>
            </a:pPr>
            <a:r>
              <a:rPr lang="en-CA" sz="6000" b="1" i="0" u="none" strike="noStrike" cap="none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RedHat</a:t>
            </a:r>
            <a:r>
              <a:rPr lang="en-CA" sz="6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Kaggle Challenge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2481262"/>
            <a:ext cx="9144000" cy="3062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CA" sz="2000" b="0" i="1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Lesson in Behavioural Classification and Business Value Prediction</a:t>
            </a: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CA" sz="2000" b="1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By: Vassily Carantino, Yajie Guo, Lin Han, Enrique Olivo</a:t>
            </a: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86" name="Shape 86" descr="Image result for redh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0476" y="4281488"/>
            <a:ext cx="3071048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38200" y="-1521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Neural Network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37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sz="1800" u="sng" dirty="0">
                <a:latin typeface="+mj-lt"/>
              </a:rPr>
              <a:t>Description</a:t>
            </a:r>
            <a:r>
              <a:rPr lang="en-US" sz="1800" dirty="0">
                <a:latin typeface="+mj-lt"/>
              </a:rPr>
              <a:t>: 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We </a:t>
            </a:r>
            <a:r>
              <a:rPr lang="en-US" sz="1600" dirty="0" smtClean="0">
                <a:latin typeface="+mj-lt"/>
              </a:rPr>
              <a:t>used multiple-layer neural </a:t>
            </a:r>
            <a:r>
              <a:rPr lang="en-US" sz="1600" dirty="0" smtClean="0">
                <a:latin typeface="+mj-lt"/>
              </a:rPr>
              <a:t>network to predict the </a:t>
            </a:r>
            <a:r>
              <a:rPr lang="en-US" sz="1600" dirty="0" smtClean="0">
                <a:latin typeface="+mj-lt"/>
              </a:rPr>
              <a:t>outcome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342900" indent="-342900"/>
            <a:r>
              <a:rPr lang="en-US" sz="1800" u="sng" dirty="0" smtClean="0">
                <a:latin typeface="+mj-lt"/>
              </a:rPr>
              <a:t>Method: 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We use a 5 folds cross-validation to do select the best architecture for the Neural Network.</a:t>
            </a:r>
          </a:p>
          <a:p>
            <a:pPr marL="0" indent="0">
              <a:buNone/>
            </a:pPr>
            <a:endParaRPr sz="2000" dirty="0"/>
          </a:p>
        </p:txBody>
      </p:sp>
      <p:graphicFrame>
        <p:nvGraphicFramePr>
          <p:cNvPr id="153" name="Shape 153"/>
          <p:cNvGraphicFramePr/>
          <p:nvPr>
            <p:extLst>
              <p:ext uri="{D42A27DB-BD31-4B8C-83A1-F6EECF244321}">
                <p14:modId xmlns:p14="http://schemas.microsoft.com/office/powerpoint/2010/main" val="870656269"/>
              </p:ext>
            </p:extLst>
          </p:nvPr>
        </p:nvGraphicFramePr>
        <p:xfrm>
          <a:off x="7801675" y="1173580"/>
          <a:ext cx="3971225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Neural Network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Accuracy: 82.03%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Time:364.6s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50285"/>
              </p:ext>
            </p:extLst>
          </p:nvPr>
        </p:nvGraphicFramePr>
        <p:xfrm>
          <a:off x="1024089" y="4234934"/>
          <a:ext cx="5265822" cy="1684420"/>
        </p:xfrm>
        <a:graphic>
          <a:graphicData uri="http://schemas.openxmlformats.org/drawingml/2006/table">
            <a:tbl>
              <a:tblPr>
                <a:tableStyleId>{169612EA-520F-4841-8033-D10632032B22}</a:tableStyleId>
              </a:tblPr>
              <a:tblGrid>
                <a:gridCol w="1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CV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Hidden Layer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Running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</a:rPr>
                        <a:t>75.57%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148.94s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82.03%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354.62s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u="none" strike="noStrike">
                          <a:effectLst/>
                        </a:rPr>
                        <a:t>80.56%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1639.65s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83.72%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4380.30s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3314" name="Picture 2" descr="Image result for multilayer 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44" y="3765883"/>
            <a:ext cx="3689014" cy="284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-222020"/>
            <a:ext cx="11156700" cy="13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Multinomial log-linear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6994550" y="2135525"/>
          <a:ext cx="3971225" cy="2096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Multinomial log-linear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Accuracy: 83.3%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b="1"/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b="1"/>
                    </a:p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Running Time: 130.17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152"/>
          <p:cNvSpPr txBox="1">
            <a:spLocks/>
          </p:cNvSpPr>
          <p:nvPr/>
        </p:nvSpPr>
        <p:spPr>
          <a:xfrm>
            <a:off x="595946" y="1542158"/>
            <a:ext cx="5637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/>
            <a:r>
              <a:rPr lang="en-US" sz="1800" u="sng" dirty="0" smtClean="0">
                <a:latin typeface="+mj-lt"/>
              </a:rPr>
              <a:t>Description</a:t>
            </a:r>
            <a:r>
              <a:rPr lang="en-US" sz="1800" dirty="0" smtClean="0"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We used multinomial log-linear model to predict the outcome</a:t>
            </a:r>
            <a:r>
              <a:rPr lang="en-US" sz="1600" dirty="0"/>
              <a:t>. This model is </a:t>
            </a:r>
            <a:r>
              <a:rPr lang="en-US" sz="1600" dirty="0" smtClean="0"/>
              <a:t>appropriate </a:t>
            </a:r>
            <a:r>
              <a:rPr lang="en-US" sz="1600" dirty="0"/>
              <a:t>for testing the associations </a:t>
            </a:r>
            <a:r>
              <a:rPr lang="en-US" sz="1600" dirty="0" smtClean="0"/>
              <a:t>between:</a:t>
            </a:r>
            <a:br>
              <a:rPr lang="en-US" sz="1600" dirty="0" smtClean="0"/>
            </a:br>
            <a:r>
              <a:rPr lang="en-US" sz="1600" dirty="0" smtClean="0"/>
              <a:t>&gt; Categorical </a:t>
            </a:r>
            <a:r>
              <a:rPr lang="en-US" sz="1600" dirty="0"/>
              <a:t>explanatory variables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 Categorical </a:t>
            </a:r>
            <a:r>
              <a:rPr lang="en-US" sz="1600" dirty="0"/>
              <a:t>response variables</a:t>
            </a:r>
          </a:p>
          <a:p>
            <a:pPr marL="0" indent="0">
              <a:buNone/>
            </a:pPr>
            <a:r>
              <a:rPr lang="en-CA" sz="1600" dirty="0">
                <a:sym typeface="Lustria"/>
              </a:rPr>
              <a:t>Our data consists of mostly all categorical variables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342900" indent="-342900"/>
            <a:r>
              <a:rPr lang="en-US" sz="1800" u="sng" dirty="0" smtClean="0">
                <a:latin typeface="+mj-lt"/>
              </a:rPr>
              <a:t>Method: 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6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38199" y="-140201"/>
            <a:ext cx="11181347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79400"/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Model </a:t>
            </a:r>
            <a:r>
              <a:rPr lang="en-CA" dirty="0" smtClean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Comparison &amp; Recommendations</a:t>
            </a:r>
            <a:endParaRPr lang="en-CA" dirty="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15256" y="3734111"/>
            <a:ext cx="11378053" cy="29434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  <a:latin typeface="+mj-lt"/>
              </a:rPr>
              <a:t>XGBoost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model </a:t>
            </a:r>
            <a:r>
              <a:rPr lang="en-US" sz="2000" dirty="0">
                <a:latin typeface="+mj-lt"/>
              </a:rPr>
              <a:t>is the most accurate </a:t>
            </a:r>
            <a:r>
              <a:rPr lang="en-US" sz="2000" dirty="0" smtClean="0">
                <a:latin typeface="+mj-lt"/>
              </a:rPr>
              <a:t>model, </a:t>
            </a:r>
            <a:r>
              <a:rPr lang="en-US" sz="2000" dirty="0">
                <a:latin typeface="+mj-lt"/>
              </a:rPr>
              <a:t>with an accuracy of </a:t>
            </a:r>
            <a:r>
              <a:rPr lang="en-US" sz="2000" dirty="0" smtClean="0">
                <a:latin typeface="+mj-lt"/>
              </a:rPr>
              <a:t>98.9% on the test set. But it </a:t>
            </a:r>
            <a:r>
              <a:rPr lang="en-US" sz="2000" b="1" dirty="0" smtClean="0">
                <a:latin typeface="+mj-lt"/>
              </a:rPr>
              <a:t>is really slow to run ~1357s (22min !)</a:t>
            </a:r>
            <a:endParaRPr lang="en-US" sz="2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+mj-lt"/>
              </a:rPr>
              <a:t>Light GBM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model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allows us to reach an almost equivalent accuracy in </a:t>
            </a:r>
            <a:r>
              <a:rPr lang="en-US" sz="2000" dirty="0" smtClean="0">
                <a:latin typeface="+mj-lt"/>
              </a:rPr>
              <a:t>3 times less </a:t>
            </a:r>
            <a:r>
              <a:rPr lang="en-US" sz="2000" dirty="0">
                <a:latin typeface="+mj-lt"/>
              </a:rPr>
              <a:t>computation time: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j-lt"/>
              </a:rPr>
              <a:t>Average accuracy </a:t>
            </a:r>
            <a:r>
              <a:rPr lang="en-US" sz="2000" dirty="0">
                <a:latin typeface="+mj-lt"/>
              </a:rPr>
              <a:t>of </a:t>
            </a:r>
            <a:r>
              <a:rPr lang="en-US" sz="2000" b="1" dirty="0" smtClean="0">
                <a:latin typeface="+mj-lt"/>
              </a:rPr>
              <a:t>97.7%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j-lt"/>
              </a:rPr>
              <a:t>Running </a:t>
            </a:r>
            <a:r>
              <a:rPr lang="en-US" sz="2000" dirty="0">
                <a:latin typeface="+mj-lt"/>
              </a:rPr>
              <a:t>time of </a:t>
            </a:r>
            <a:r>
              <a:rPr lang="en-US" sz="2000" dirty="0" smtClean="0">
                <a:latin typeface="+mj-lt"/>
              </a:rPr>
              <a:t>around </a:t>
            </a:r>
            <a:r>
              <a:rPr lang="en-US" sz="2000" b="1" dirty="0" smtClean="0">
                <a:latin typeface="+mj-lt"/>
              </a:rPr>
              <a:t>597s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457200" lvl="1" indent="0">
              <a:buNone/>
            </a:pPr>
            <a:endParaRPr lang="en-US" sz="20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+mj-lt"/>
                <a:sym typeface="Wingdings" panose="05000000000000000000" pitchFamily="2" charset="2"/>
              </a:rPr>
              <a:t>According </a:t>
            </a:r>
            <a:r>
              <a:rPr lang="en-US" sz="2000" b="1" dirty="0">
                <a:latin typeface="+mj-lt"/>
                <a:sym typeface="Wingdings" panose="05000000000000000000" pitchFamily="2" charset="2"/>
              </a:rPr>
              <a:t>to </a:t>
            </a:r>
            <a:r>
              <a:rPr lang="en-US" sz="2000" b="1" dirty="0" smtClean="0">
                <a:latin typeface="+mj-lt"/>
                <a:sym typeface="Wingdings" panose="05000000000000000000" pitchFamily="2" charset="2"/>
              </a:rPr>
              <a:t>what matters to our client: better accuracy or computational speed we recommend to use either the </a:t>
            </a:r>
            <a:r>
              <a:rPr lang="en-US" sz="2000" b="1" dirty="0" err="1" smtClean="0">
                <a:latin typeface="+mj-lt"/>
                <a:sym typeface="Wingdings" panose="05000000000000000000" pitchFamily="2" charset="2"/>
              </a:rPr>
              <a:t>XGBoost</a:t>
            </a:r>
            <a:r>
              <a:rPr lang="en-US" sz="2000" b="1" dirty="0" smtClean="0">
                <a:latin typeface="+mj-lt"/>
                <a:sym typeface="Wingdings" panose="05000000000000000000" pitchFamily="2" charset="2"/>
              </a:rPr>
              <a:t> or the Light GBM model.</a:t>
            </a:r>
            <a:endParaRPr lang="en-US" sz="2000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7" y="1337202"/>
            <a:ext cx="11378053" cy="2131598"/>
          </a:xfrm>
          <a:prstGeom prst="rect">
            <a:avLst/>
          </a:prstGeom>
        </p:spPr>
      </p:pic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36571A63-085D-4C75-A497-4F48FCC5A280}"/>
              </a:ext>
            </a:extLst>
          </p:cNvPr>
          <p:cNvSpPr/>
          <p:nvPr/>
        </p:nvSpPr>
        <p:spPr>
          <a:xfrm>
            <a:off x="515255" y="1985212"/>
            <a:ext cx="11378053" cy="39041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9">
            <a:extLst>
              <a:ext uri="{FF2B5EF4-FFF2-40B4-BE49-F238E27FC236}">
                <a16:creationId xmlns:a16="http://schemas.microsoft.com/office/drawing/2014/main" id="{516B0DDA-E78C-4606-9563-AA3495159122}"/>
              </a:ext>
            </a:extLst>
          </p:cNvPr>
          <p:cNvSpPr/>
          <p:nvPr/>
        </p:nvSpPr>
        <p:spPr>
          <a:xfrm>
            <a:off x="515254" y="2796188"/>
            <a:ext cx="11378053" cy="22744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FC975995-654A-48C8-800F-259CC68502EB}"/>
              </a:ext>
            </a:extLst>
          </p:cNvPr>
          <p:cNvSpPr/>
          <p:nvPr/>
        </p:nvSpPr>
        <p:spPr>
          <a:xfrm>
            <a:off x="202139" y="5945264"/>
            <a:ext cx="11787721" cy="732262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-311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Presentation Outline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8200" y="1641380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Introduction to the </a:t>
            </a: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Challeng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e: What Business Problem are we trying to solve 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Introduction to the 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: 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Exploratory Data Analysis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What </a:t>
            </a:r>
            <a:r>
              <a:rPr lang="en-CA" sz="2800" b="0" i="0" u="none" strike="noStrike" cap="none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Models d</a:t>
            </a: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id we use 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CA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Model Comparison and Final Recommendation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96954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hape 98"/>
          <p:cNvPicPr preferRelativeResize="0"/>
          <p:nvPr/>
        </p:nvPicPr>
        <p:blipFill rotWithShape="1">
          <a:blip r:embed="rId3">
            <a:alphaModFix/>
          </a:blip>
          <a:srcRect l="18638" t="80694" r="18302"/>
          <a:stretch/>
        </p:blipFill>
        <p:spPr>
          <a:xfrm>
            <a:off x="3434207" y="4508459"/>
            <a:ext cx="4932949" cy="120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sz="36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Challenge: </a:t>
            </a:r>
            <a:r>
              <a:rPr lang="en-CA" sz="3600" b="0" i="0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Predicting customers’ </a:t>
            </a:r>
            <a:r>
              <a:rPr lang="en-CA" sz="3600" dirty="0" smtClean="0">
                <a:latin typeface="Lustria"/>
                <a:ea typeface="Lustria"/>
                <a:cs typeface="Lustria"/>
                <a:sym typeface="Lustria"/>
              </a:rPr>
              <a:t>activities </a:t>
            </a:r>
            <a:r>
              <a:rPr lang="en-CA" sz="3600" b="0" i="0" u="none" strike="noStrike" cap="none" dirty="0" smtClean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”Business </a:t>
            </a:r>
            <a:r>
              <a:rPr lang="en-CA" sz="3600" b="0" i="0" u="none" strike="noStrike" cap="none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Value”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4783" y="6152765"/>
            <a:ext cx="65913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CA" sz="1400" b="0" i="1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Source: https://</a:t>
            </a:r>
            <a:r>
              <a:rPr lang="en-CA" sz="1400" b="0" i="1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www.kaggle.com/c/predicting-red-hat-business-value</a:t>
            </a:r>
            <a:endParaRPr lang="en-CA" sz="1400" b="0" i="1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11923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hape 100"/>
          <p:cNvSpPr txBox="1"/>
          <p:nvPr/>
        </p:nvSpPr>
        <p:spPr>
          <a:xfrm>
            <a:off x="561472" y="2341192"/>
            <a:ext cx="5550569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fontAlgn="base"/>
            <a:endParaRPr lang="en-CA" sz="1600" dirty="0">
              <a:solidFill>
                <a:srgbClr val="252527"/>
              </a:solidFill>
              <a:highlight>
                <a:srgbClr val="FFFFFF"/>
              </a:highlight>
            </a:endParaRPr>
          </a:p>
          <a:p>
            <a:pPr fontAlgn="base"/>
            <a:endParaRPr lang="en-CA" sz="1600" dirty="0">
              <a:solidFill>
                <a:srgbClr val="252527"/>
              </a:solidFill>
              <a:highlight>
                <a:srgbClr val="FFFFFF"/>
              </a:highlight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Red Hat is the world's leading provider of open source, enterprise IT </a:t>
            </a:r>
            <a:r>
              <a:rPr lang="en-US" sz="1600" dirty="0" smtClean="0"/>
              <a:t>solutions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Red Hat is able to gather a great deal of information over time about the behavior of individuals who interact with them.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dirty="0" smtClean="0"/>
              <a:t>Goal of the project: 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use this </a:t>
            </a:r>
            <a:r>
              <a:rPr lang="en-US" sz="1600" dirty="0"/>
              <a:t>behavioral data to predict which individuals they should </a:t>
            </a:r>
            <a:r>
              <a:rPr lang="en-US" sz="1600" dirty="0" smtClean="0"/>
              <a:t>approach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create </a:t>
            </a:r>
            <a:r>
              <a:rPr lang="en-US" sz="1600" dirty="0"/>
              <a:t>a classification algorithm that accurately identifies which customers have the most potential business value for Red Hat based on their characteristics and activities</a:t>
            </a:r>
            <a:r>
              <a:rPr lang="en-US" sz="1600" dirty="0" smtClean="0"/>
              <a:t>.</a:t>
            </a:r>
            <a:endParaRPr lang="en-CA" sz="1600" dirty="0" smtClean="0">
              <a:solidFill>
                <a:srgbClr val="252527"/>
              </a:solidFill>
              <a:highlight>
                <a:srgbClr val="FFFFFF"/>
              </a:highlight>
            </a:endParaRPr>
          </a:p>
          <a:p>
            <a:pPr marL="425450" marR="139700" lvl="0" indent="-285750" rtl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CA" sz="1600" dirty="0" smtClean="0">
              <a:solidFill>
                <a:srgbClr val="252527"/>
              </a:solidFill>
              <a:highlight>
                <a:srgbClr val="FFFFFF"/>
              </a:highligh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4783" y="1620227"/>
            <a:ext cx="5939764" cy="4215089"/>
            <a:chOff x="491319" y="2460216"/>
            <a:chExt cx="11245756" cy="3995173"/>
          </a:xfrm>
        </p:grpSpPr>
        <p:sp>
          <p:nvSpPr>
            <p:cNvPr id="8" name="Rounded Rectangle 7"/>
            <p:cNvSpPr/>
            <p:nvPr/>
          </p:nvSpPr>
          <p:spPr>
            <a:xfrm>
              <a:off x="491319" y="2906973"/>
              <a:ext cx="11245756" cy="3548416"/>
            </a:xfrm>
            <a:prstGeom prst="roundRect">
              <a:avLst>
                <a:gd name="adj" fmla="val 26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1319" y="2460216"/>
              <a:ext cx="11245756" cy="607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More on </a:t>
              </a:r>
              <a:r>
                <a:rPr lang="en-US" sz="2400" dirty="0"/>
                <a:t>our </a:t>
              </a:r>
              <a:r>
                <a:rPr lang="en-US" sz="2400" dirty="0" smtClean="0"/>
                <a:t>client’s business problem</a:t>
              </a:r>
              <a:endParaRPr lang="en-US" sz="2400" dirty="0"/>
            </a:p>
          </p:txBody>
        </p:sp>
      </p:grpSp>
      <p:pic>
        <p:nvPicPr>
          <p:cNvPr id="12" name="Shape 105"/>
          <p:cNvPicPr preferRelativeResize="0"/>
          <p:nvPr/>
        </p:nvPicPr>
        <p:blipFill rotWithShape="1">
          <a:blip r:embed="rId3">
            <a:alphaModFix/>
          </a:blip>
          <a:srcRect t="37121" r="71403"/>
          <a:stretch/>
        </p:blipFill>
        <p:spPr>
          <a:xfrm>
            <a:off x="7449377" y="3831861"/>
            <a:ext cx="3231217" cy="262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00"/>
          <p:cNvSpPr txBox="1"/>
          <p:nvPr/>
        </p:nvSpPr>
        <p:spPr>
          <a:xfrm>
            <a:off x="6589294" y="1693794"/>
            <a:ext cx="5602706" cy="20453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1" dirty="0" smtClean="0"/>
              <a:t>Challenge’s Requirements: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For each activity ID in the test set, predict the business value of this activity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Business value is here define as a binary variable 0 or 1</a:t>
            </a:r>
          </a:p>
          <a:p>
            <a:pPr marL="285750" lvl="4" indent="-285750" fontAlgn="base">
              <a:buFont typeface="Wingdings" panose="05000000000000000000" pitchFamily="2" charset="2"/>
              <a:buChar char="à"/>
            </a:pPr>
            <a:r>
              <a:rPr lang="en-US" sz="1600" dirty="0" smtClean="0"/>
              <a:t>Our goal will be do predict the probability that the activity has value for the company (outcome=1)</a:t>
            </a:r>
            <a:endParaRPr lang="en-CA" sz="1600" dirty="0" smtClean="0">
              <a:solidFill>
                <a:srgbClr val="25252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53979" y="-1331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sz="3600" b="0" i="0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Introduction to the Dataset provided</a:t>
            </a:r>
            <a:endParaRPr lang="en-CA" sz="36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2962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Contained in two separate files: “People” and “Activity</a:t>
            </a:r>
            <a:r>
              <a:rPr lang="en-CA" sz="2400" b="0" i="0" u="none" strike="noStrike" cap="none" dirty="0" smtClean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CA" sz="28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CA" sz="2800" b="0" i="0" u="sng" strike="noStrike" cap="none" dirty="0">
                <a:solidFill>
                  <a:srgbClr val="002060"/>
                </a:solidFill>
                <a:latin typeface="+mj-lt"/>
                <a:ea typeface="Lustria"/>
                <a:cs typeface="Lustria"/>
                <a:sym typeface="Lustria"/>
              </a:rPr>
              <a:t>People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b="0" i="0" u="none" strike="noStrike" cap="none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people_id</a:t>
            </a: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“date”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b="0" i="0" u="none" strike="noStrike" cap="none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group_id</a:t>
            </a: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36 x “</a:t>
            </a:r>
            <a:r>
              <a:rPr lang="en-CA" sz="2400" b="0" i="0" u="none" strike="noStrike" cap="none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char_id</a:t>
            </a:r>
            <a:r>
              <a:rPr lang="en-CA" sz="24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</a:t>
            </a:r>
            <a:r>
              <a:rPr lang="en-CA" dirty="0">
                <a:latin typeface="+mj-lt"/>
                <a:ea typeface="Lustria"/>
                <a:cs typeface="Lustria"/>
                <a:sym typeface="Lustria"/>
              </a:rPr>
              <a:t> cols of </a:t>
            </a: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numeric values </a:t>
            </a:r>
            <a:endParaRPr lang="en-CA" dirty="0">
              <a:latin typeface="+mj-lt"/>
              <a:ea typeface="Lustria"/>
              <a:cs typeface="Lustria"/>
              <a:sym typeface="Lustria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CA" sz="2000" b="0" i="0" u="none" strike="noStrike" cap="none" dirty="0" smtClean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   (</a:t>
            </a: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outcome)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8 cols of </a:t>
            </a:r>
            <a:r>
              <a:rPr lang="en-CA" dirty="0">
                <a:latin typeface="+mj-lt"/>
                <a:ea typeface="Lustria"/>
                <a:cs typeface="Lustria"/>
                <a:sym typeface="Lustria"/>
              </a:rPr>
              <a:t>category values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b="0" i="0" u="none" strike="noStrike" cap="none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27 cols of </a:t>
            </a:r>
            <a:r>
              <a:rPr lang="en-CA" dirty="0">
                <a:latin typeface="+mj-lt"/>
                <a:ea typeface="Lustria"/>
                <a:cs typeface="Lustria"/>
                <a:sym typeface="Lustria"/>
              </a:rPr>
              <a:t>Logical values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590779" y="2176930"/>
            <a:ext cx="4678800" cy="357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800"/>
              <a:buChar char="•"/>
            </a:pPr>
            <a:r>
              <a:rPr lang="en-CA" sz="2800" u="sng" dirty="0">
                <a:solidFill>
                  <a:srgbClr val="002060"/>
                </a:solidFill>
                <a:latin typeface="+mj-lt"/>
                <a:ea typeface="Lustria"/>
                <a:cs typeface="Lustria"/>
                <a:sym typeface="Lustria"/>
              </a:rPr>
              <a:t>Activity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people_id</a:t>
            </a: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</a:t>
            </a:r>
            <a:r>
              <a:rPr lang="en-CA" sz="2400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activity_id</a:t>
            </a: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Lustria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“date”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 x “activity category”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Char char="•"/>
            </a:pP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10 x “</a:t>
            </a:r>
            <a:r>
              <a:rPr lang="en-CA" sz="2400" dirty="0" err="1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char_id</a:t>
            </a:r>
            <a:r>
              <a:rPr lang="en-CA" sz="24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”</a:t>
            </a:r>
          </a:p>
          <a:p>
            <a:pPr marL="1143000" lvl="2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Char char="•"/>
            </a:pPr>
            <a:r>
              <a:rPr lang="en-CA" sz="2000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10 types</a:t>
            </a:r>
          </a:p>
          <a:p>
            <a:pPr marL="685800" lvl="1" indent="-2032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Lustria"/>
              <a:buChar char="•"/>
            </a:pPr>
            <a:r>
              <a:rPr lang="en-CA" sz="2000" b="1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**OUTCOME**</a:t>
            </a:r>
          </a:p>
          <a:p>
            <a:pPr marL="1143000" lvl="2" indent="-2286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Lustria"/>
              <a:buChar char="•"/>
            </a:pPr>
            <a:r>
              <a:rPr lang="en-CA" sz="2000" b="1" dirty="0">
                <a:solidFill>
                  <a:schemeClr val="dk1"/>
                </a:solidFill>
                <a:latin typeface="+mj-lt"/>
                <a:ea typeface="Lustria"/>
                <a:cs typeface="Lustria"/>
                <a:sym typeface="Lustria"/>
              </a:rPr>
              <a:t>efficiency of each activity</a:t>
            </a: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buNone/>
            </a:pPr>
            <a:endParaRPr sz="2000" b="1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7197AFC-7272-4CE3-85A8-F5FAC59EF680}"/>
              </a:ext>
            </a:extLst>
          </p:cNvPr>
          <p:cNvSpPr/>
          <p:nvPr/>
        </p:nvSpPr>
        <p:spPr>
          <a:xfrm>
            <a:off x="640289" y="221960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6486522" y="2206783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01E2059C-F649-4826-A1B9-307ECB84FA13}"/>
              </a:ext>
            </a:extLst>
          </p:cNvPr>
          <p:cNvSpPr/>
          <p:nvPr/>
        </p:nvSpPr>
        <p:spPr>
          <a:xfrm>
            <a:off x="6352674" y="2069432"/>
            <a:ext cx="5485499" cy="3946357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01E2059C-F649-4826-A1B9-307ECB84FA13}"/>
              </a:ext>
            </a:extLst>
          </p:cNvPr>
          <p:cNvSpPr/>
          <p:nvPr/>
        </p:nvSpPr>
        <p:spPr>
          <a:xfrm>
            <a:off x="536686" y="2069432"/>
            <a:ext cx="5485499" cy="3946357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69757" y="-200360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CA" sz="3600" dirty="0">
                <a:latin typeface="Lustria"/>
                <a:ea typeface="Lustria"/>
                <a:cs typeface="Lustria"/>
              </a:rPr>
              <a:t>Exploratory 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5">
            <a:extLst>
              <a:ext uri="{FF2B5EF4-FFF2-40B4-BE49-F238E27FC236}">
                <a16:creationId xmlns:a16="http://schemas.microsoft.com/office/drawing/2014/main" id="{77197AFC-7272-4CE3-85A8-F5FAC59EF680}"/>
              </a:ext>
            </a:extLst>
          </p:cNvPr>
          <p:cNvSpPr/>
          <p:nvPr/>
        </p:nvSpPr>
        <p:spPr>
          <a:xfrm>
            <a:off x="423650" y="1711195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E2059C-F649-4826-A1B9-307ECB84FA13}"/>
              </a:ext>
            </a:extLst>
          </p:cNvPr>
          <p:cNvSpPr/>
          <p:nvPr/>
        </p:nvSpPr>
        <p:spPr>
          <a:xfrm>
            <a:off x="296055" y="1125340"/>
            <a:ext cx="11093840" cy="4665860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7065" y="1711195"/>
            <a:ext cx="10442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Find the features columns in people and activities dataset</a:t>
            </a:r>
          </a:p>
          <a:p>
            <a:pPr marL="114300" lvl="0">
              <a:buSzPts val="1800"/>
            </a:pPr>
            <a:endParaRPr lang="en-CA" altLang="zh-CN" sz="2400" dirty="0" smtClean="0">
              <a:latin typeface="+mn-lt"/>
            </a:endParaRPr>
          </a:p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For all logical features, convert all logical columns to numeric columns</a:t>
            </a:r>
          </a:p>
          <a:p>
            <a:pPr marL="114300" lvl="0">
              <a:buSzPts val="1800"/>
            </a:pPr>
            <a:endParaRPr lang="en-CA" altLang="zh-CN" sz="2400" dirty="0">
              <a:latin typeface="+mn-lt"/>
            </a:endParaRPr>
          </a:p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For all character features, firstly rename all frequency=1 values in one column to the same name(‘type unique’), and then convert them to numeric values. This can avoid the dummy variable trap</a:t>
            </a:r>
          </a:p>
          <a:p>
            <a:pPr marL="114300" lvl="0">
              <a:buSzPts val="1800"/>
            </a:pPr>
            <a:endParaRPr lang="en-CA" altLang="zh-CN" sz="2400" dirty="0">
              <a:latin typeface="+mn-lt"/>
            </a:endParaRPr>
          </a:p>
          <a:p>
            <a:pPr marL="114300" lvl="0">
              <a:buSzPts val="1800"/>
            </a:pPr>
            <a:r>
              <a:rPr lang="en-CA" altLang="zh-CN" sz="2400" dirty="0" smtClean="0">
                <a:latin typeface="+mn-lt"/>
              </a:rPr>
              <a:t>Get the new dataset: </a:t>
            </a:r>
            <a:r>
              <a:rPr lang="en-CA" altLang="zh-CN" sz="2400" dirty="0" err="1" smtClean="0">
                <a:latin typeface="+mn-lt"/>
              </a:rPr>
              <a:t>train_num_runique.csv</a:t>
            </a:r>
            <a:endParaRPr lang="en-CA" altLang="zh-CN" sz="2400" dirty="0">
              <a:latin typeface="+mn-lt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423649" y="249496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423648" y="3184687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423647" y="4658179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555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74179" y="1067074"/>
            <a:ext cx="7289134" cy="5790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1800" u="sng" dirty="0" smtClean="0"/>
              <a:t>Description</a:t>
            </a:r>
            <a:r>
              <a:rPr lang="en-US" sz="1800" dirty="0" smtClean="0"/>
              <a:t>: </a:t>
            </a:r>
            <a:r>
              <a:rPr lang="en-US" sz="1600" dirty="0" smtClean="0"/>
              <a:t>Random Forest is </a:t>
            </a:r>
            <a:r>
              <a:rPr lang="en-US" sz="1600" dirty="0"/>
              <a:t>a </a:t>
            </a:r>
            <a:r>
              <a:rPr lang="en-US" sz="1600" dirty="0"/>
              <a:t>classic </a:t>
            </a:r>
            <a:r>
              <a:rPr lang="en-US" sz="1600" dirty="0" smtClean="0"/>
              <a:t>ML algorithm for classification that </a:t>
            </a:r>
            <a:r>
              <a:rPr lang="en-US" sz="1600" dirty="0"/>
              <a:t>operate by constructing a multitude of decision trees at training time and outputting the </a:t>
            </a:r>
            <a:r>
              <a:rPr lang="en-US" sz="1600" dirty="0" smtClean="0"/>
              <a:t>mean prediction of </a:t>
            </a:r>
            <a:r>
              <a:rPr lang="en-US" sz="1600" dirty="0"/>
              <a:t>the individual trees. </a:t>
            </a:r>
            <a:endParaRPr lang="en-US" sz="1600" dirty="0" smtClean="0"/>
          </a:p>
          <a:p>
            <a:r>
              <a:rPr lang="en-US" sz="1800" u="sng" dirty="0" smtClean="0"/>
              <a:t>Preprocessing:</a:t>
            </a:r>
            <a:endParaRPr lang="en-US" sz="1800" u="sng" dirty="0"/>
          </a:p>
          <a:p>
            <a:pPr marL="177800" indent="0">
              <a:buNone/>
            </a:pPr>
            <a:r>
              <a:rPr lang="en-US" sz="1600" dirty="0" smtClean="0"/>
              <a:t>All the variables that we use in this model are categorical variables except </a:t>
            </a:r>
            <a:r>
              <a:rPr lang="en-US" sz="1600" dirty="0" err="1" smtClean="0"/>
              <a:t>people_date</a:t>
            </a:r>
            <a:r>
              <a:rPr lang="en-US" sz="1600" dirty="0" smtClean="0"/>
              <a:t> and </a:t>
            </a:r>
            <a:r>
              <a:rPr lang="en-US" sz="1600" dirty="0" err="1" smtClean="0"/>
              <a:t>activity_date</a:t>
            </a:r>
            <a:r>
              <a:rPr lang="en-US" sz="1600" dirty="0" smtClean="0"/>
              <a:t>.  RF implementation in R cannot deal with categorical variables if these have more than 52 categories.</a:t>
            </a:r>
          </a:p>
          <a:p>
            <a:pPr marL="17780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ym typeface="Wingdings" panose="05000000000000000000" pitchFamily="2" charset="2"/>
              </a:rPr>
              <a:t>We separate </a:t>
            </a:r>
            <a:r>
              <a:rPr lang="en-US" sz="1600" dirty="0" err="1" smtClean="0">
                <a:sym typeface="Wingdings" panose="05000000000000000000" pitchFamily="2" charset="2"/>
              </a:rPr>
              <a:t>activity_group</a:t>
            </a:r>
            <a:r>
              <a:rPr lang="en-US" sz="1600" dirty="0" smtClean="0">
                <a:sym typeface="Wingdings" panose="05000000000000000000" pitchFamily="2" charset="2"/>
              </a:rPr>
              <a:t>=1 </a:t>
            </a:r>
            <a:r>
              <a:rPr lang="en-US" sz="1600" dirty="0">
                <a:sym typeface="Wingdings" panose="05000000000000000000" pitchFamily="2" charset="2"/>
              </a:rPr>
              <a:t>with </a:t>
            </a:r>
            <a:r>
              <a:rPr lang="en-US" sz="1600" dirty="0" err="1" smtClean="0">
                <a:sym typeface="Wingdings" panose="05000000000000000000" pitchFamily="2" charset="2"/>
              </a:rPr>
              <a:t>activity_group</a:t>
            </a:r>
            <a:r>
              <a:rPr lang="en-US" sz="1600" dirty="0" smtClean="0">
                <a:sym typeface="Wingdings" panose="05000000000000000000" pitchFamily="2" charset="2"/>
              </a:rPr>
              <a:t>!=</a:t>
            </a:r>
            <a:r>
              <a:rPr lang="en-US" sz="1600" dirty="0">
                <a:sym typeface="Wingdings" panose="05000000000000000000" pitchFamily="2" charset="2"/>
              </a:rPr>
              <a:t>1, since </a:t>
            </a:r>
            <a:r>
              <a:rPr lang="en-US" sz="1600" dirty="0" smtClean="0">
                <a:sym typeface="Wingdings" panose="05000000000000000000" pitchFamily="2" charset="2"/>
              </a:rPr>
              <a:t>the </a:t>
            </a:r>
            <a:r>
              <a:rPr lang="en-US" sz="1600" dirty="0">
                <a:sym typeface="Wingdings" panose="05000000000000000000" pitchFamily="2" charset="2"/>
              </a:rPr>
              <a:t>activities in these two groups </a:t>
            </a:r>
            <a:r>
              <a:rPr lang="en-US" sz="1600" dirty="0" smtClean="0">
                <a:sym typeface="Wingdings" panose="05000000000000000000" pitchFamily="2" charset="2"/>
              </a:rPr>
              <a:t>doesn't </a:t>
            </a:r>
            <a:r>
              <a:rPr lang="en-US" sz="1600" dirty="0">
                <a:sym typeface="Wingdings" panose="05000000000000000000" pitchFamily="2" charset="2"/>
              </a:rPr>
              <a:t>have the same </a:t>
            </a:r>
            <a:r>
              <a:rPr lang="en-US" sz="1600" dirty="0" smtClean="0">
                <a:sym typeface="Wingdings" panose="05000000000000000000" pitchFamily="2" charset="2"/>
              </a:rPr>
              <a:t>number of variables ('activity </a:t>
            </a:r>
            <a:r>
              <a:rPr lang="en-US" sz="1600" dirty="0">
                <a:sym typeface="Wingdings" panose="05000000000000000000" pitchFamily="2" charset="2"/>
              </a:rPr>
              <a:t>group'=1 has 9 additional variables).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We </a:t>
            </a:r>
            <a:r>
              <a:rPr lang="en-US" sz="1600" dirty="0">
                <a:sym typeface="Wingdings" panose="05000000000000000000" pitchFamily="2" charset="2"/>
              </a:rPr>
              <a:t>also decided to </a:t>
            </a:r>
            <a:r>
              <a:rPr lang="en-US" sz="1600" dirty="0" smtClean="0">
                <a:sym typeface="Wingdings" panose="05000000000000000000" pitchFamily="2" charset="2"/>
              </a:rPr>
              <a:t>transform </a:t>
            </a:r>
            <a:r>
              <a:rPr lang="en-US" sz="1600" dirty="0">
                <a:sym typeface="Wingdings" panose="05000000000000000000" pitchFamily="2" charset="2"/>
              </a:rPr>
              <a:t>variables with more than 52 labels into numeric values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177800" indent="0">
              <a:buNone/>
            </a:pPr>
            <a:endParaRPr lang="en-US" sz="1600" dirty="0" smtClean="0"/>
          </a:p>
          <a:p>
            <a:r>
              <a:rPr lang="en-US" sz="1800" u="sng" dirty="0" smtClean="0"/>
              <a:t>Parameters: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Number of trees: 500 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Parameter </a:t>
            </a:r>
            <a:r>
              <a:rPr lang="en-US" sz="1600" dirty="0" err="1" smtClean="0">
                <a:sym typeface="Wingdings" panose="05000000000000000000" pitchFamily="2" charset="2"/>
              </a:rPr>
              <a:t>mtry</a:t>
            </a:r>
            <a:r>
              <a:rPr lang="en-US" sz="1600" dirty="0" smtClean="0">
                <a:sym typeface="Wingdings" panose="05000000000000000000" pitchFamily="2" charset="2"/>
              </a:rPr>
              <a:t>=</a:t>
            </a:r>
            <a:r>
              <a:rPr lang="en-US" sz="1600" dirty="0" err="1" smtClean="0">
                <a:sym typeface="Wingdings" panose="05000000000000000000" pitchFamily="2" charset="2"/>
              </a:rPr>
              <a:t>sqrt</a:t>
            </a:r>
            <a:r>
              <a:rPr lang="en-US" sz="1600" dirty="0" smtClean="0">
                <a:sym typeface="Wingdings" panose="05000000000000000000" pitchFamily="2" charset="2"/>
              </a:rPr>
              <a:t>(44)=7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-1624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R</a:t>
            </a:r>
            <a:r>
              <a:rPr lang="en-CA" dirty="0" smtClean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andom Forest</a:t>
            </a:r>
            <a:endParaRPr lang="en-CA" dirty="0">
              <a:solidFill>
                <a:srgbClr val="00206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32" name="Shape 132"/>
          <p:cNvGraphicFramePr/>
          <p:nvPr>
            <p:extLst>
              <p:ext uri="{D42A27DB-BD31-4B8C-83A1-F6EECF244321}">
                <p14:modId xmlns:p14="http://schemas.microsoft.com/office/powerpoint/2010/main" val="2995546688"/>
              </p:ext>
            </p:extLst>
          </p:nvPr>
        </p:nvGraphicFramePr>
        <p:xfrm>
          <a:off x="7663313" y="1163255"/>
          <a:ext cx="4154508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4154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Results, </a:t>
                      </a:r>
                      <a:r>
                        <a:rPr lang="en-CA" b="1" dirty="0" err="1"/>
                        <a:t>LightGBM</a:t>
                      </a:r>
                      <a:endParaRPr lang="en-CA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lang="en-US" b="1" dirty="0" smtClean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Accuracy:  81.93% 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	 97.15% 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!=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	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Running Time: 7.45 </a:t>
                      </a:r>
                      <a:r>
                        <a:rPr lang="en-US" b="1" dirty="0" err="1" smtClean="0"/>
                        <a:t>mins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	        422.4s on </a:t>
                      </a:r>
                      <a:r>
                        <a:rPr lang="en-US" b="1" dirty="0" err="1" smtClean="0"/>
                        <a:t>activity_group</a:t>
                      </a:r>
                      <a:r>
                        <a:rPr lang="en-US" b="1" dirty="0" smtClean="0"/>
                        <a:t> != 1</a:t>
                      </a:r>
                      <a:endParaRPr lang="en-US" b="1" dirty="0" smtClean="0"/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9" r="47156" b="1"/>
          <a:stretch/>
        </p:blipFill>
        <p:spPr>
          <a:xfrm>
            <a:off x="6639024" y="4608095"/>
            <a:ext cx="4993105" cy="19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-1521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 err="1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Xgboost</a:t>
            </a:r>
            <a:endParaRPr lang="en-CA" dirty="0">
              <a:solidFill>
                <a:srgbClr val="00206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4116868333"/>
              </p:ext>
            </p:extLst>
          </p:nvPr>
        </p:nvGraphicFramePr>
        <p:xfrm>
          <a:off x="7801675" y="1173580"/>
          <a:ext cx="3971225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0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Xgboost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err="1"/>
                        <a:t>Acurracy</a:t>
                      </a:r>
                      <a:r>
                        <a:rPr lang="en-CA" b="1" dirty="0"/>
                        <a:t>: 98.94%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</a:t>
                      </a:r>
                      <a:r>
                        <a:rPr lang="en-CA" b="1" dirty="0" smtClean="0"/>
                        <a:t>Time:</a:t>
                      </a:r>
                      <a:r>
                        <a:rPr lang="en-CA" b="1" baseline="0" dirty="0" smtClean="0"/>
                        <a:t> 1357s</a:t>
                      </a:r>
                      <a:endParaRPr lang="en-CA" sz="1050" dirty="0">
                        <a:solidFill>
                          <a:srgbClr val="FFFFFF"/>
                        </a:solidFill>
                        <a:highlight>
                          <a:srgbClr val="0077E5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9800" y="117358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Description</a:t>
            </a:r>
            <a:r>
              <a:rPr lang="en-US" sz="1800" dirty="0"/>
              <a:t>: </a:t>
            </a:r>
            <a:r>
              <a:rPr lang="en-US" sz="1600" dirty="0" err="1" smtClean="0"/>
              <a:t>XGBoost</a:t>
            </a:r>
            <a:r>
              <a:rPr lang="en-US" sz="1600" dirty="0" smtClean="0"/>
              <a:t> is </a:t>
            </a:r>
            <a:r>
              <a:rPr lang="en-US" dirty="0" smtClean="0"/>
              <a:t>short </a:t>
            </a:r>
            <a:r>
              <a:rPr lang="en-US" dirty="0"/>
              <a:t>for “Extreme Gradient Boosting”, </a:t>
            </a:r>
            <a:r>
              <a:rPr lang="en-US" dirty="0" smtClean="0"/>
              <a:t>is a popular open source library for gradient Boosting.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Preprocessing:</a:t>
            </a:r>
          </a:p>
          <a:p>
            <a:pPr lvl="0" algn="just"/>
            <a:r>
              <a:rPr lang="en-US" sz="1600" dirty="0"/>
              <a:t>In order to make computation more efficiency, we convert all non-sparse columns to sparse matrix and </a:t>
            </a:r>
            <a:r>
              <a:rPr lang="en-US" sz="1600" dirty="0" err="1"/>
              <a:t>rbind</a:t>
            </a:r>
            <a:r>
              <a:rPr lang="en-US" sz="1600" dirty="0"/>
              <a:t> them with other sparse columns.</a:t>
            </a:r>
          </a:p>
          <a:p>
            <a:pPr marL="17780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Parameters</a:t>
            </a:r>
            <a:r>
              <a:rPr lang="en-US" sz="1800" u="sng" dirty="0" smtClean="0"/>
              <a:t>:</a:t>
            </a:r>
          </a:p>
          <a:p>
            <a:r>
              <a:rPr lang="en-US" sz="1600" dirty="0" smtClean="0"/>
              <a:t>We train </a:t>
            </a:r>
            <a:r>
              <a:rPr lang="en-US" sz="1600" dirty="0"/>
              <a:t>the model using different parameters combinations. 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model have the highest </a:t>
            </a:r>
            <a:r>
              <a:rPr lang="en-US" sz="1600" dirty="0" smtClean="0"/>
              <a:t>accuracy with:</a:t>
            </a:r>
            <a:endParaRPr lang="en-US" sz="1600" u="sng" dirty="0" smtClean="0"/>
          </a:p>
          <a:p>
            <a:pPr marL="463550" indent="-285750">
              <a:buFont typeface="Wingdings" panose="05000000000000000000" pitchFamily="2" charset="2"/>
              <a:buChar char="à"/>
            </a:pPr>
            <a:r>
              <a:rPr lang="en-US" sz="1600" dirty="0" smtClean="0"/>
              <a:t>Eta</a:t>
            </a:r>
            <a:r>
              <a:rPr lang="en-US" sz="1600" dirty="0"/>
              <a:t>= </a:t>
            </a:r>
            <a:r>
              <a:rPr lang="en-US" sz="1600" dirty="0" smtClean="0"/>
              <a:t>0.02</a:t>
            </a:r>
          </a:p>
          <a:p>
            <a:pPr marL="463550" indent="-285750">
              <a:buFont typeface="Wingdings" panose="05000000000000000000" pitchFamily="2" charset="2"/>
              <a:buChar char="à"/>
            </a:pPr>
            <a:r>
              <a:rPr lang="en-US" sz="1600" dirty="0" err="1" smtClean="0"/>
              <a:t>max_depth</a:t>
            </a:r>
            <a:r>
              <a:rPr lang="en-US" sz="1600" dirty="0" smtClean="0"/>
              <a:t>=10,.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25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74179" y="1067074"/>
            <a:ext cx="7133526" cy="5790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1800" u="sng" dirty="0" smtClean="0"/>
              <a:t>Description</a:t>
            </a:r>
            <a:r>
              <a:rPr lang="en-US" sz="1800" dirty="0" smtClean="0"/>
              <a:t>: </a:t>
            </a:r>
            <a:r>
              <a:rPr lang="en-US" sz="1600" dirty="0" smtClean="0"/>
              <a:t>Light </a:t>
            </a:r>
            <a:r>
              <a:rPr lang="en-US" sz="1600" dirty="0"/>
              <a:t>GBM is a fast, distributed, high-performance gradient boosting framework based on decision tree </a:t>
            </a:r>
            <a:r>
              <a:rPr lang="en-US" sz="1600" dirty="0" smtClean="0"/>
              <a:t>algorithm.</a:t>
            </a:r>
          </a:p>
          <a:p>
            <a:pPr marL="177800" indent="0">
              <a:buNone/>
            </a:pPr>
            <a:endParaRPr lang="en-US" sz="1800" dirty="0"/>
          </a:p>
          <a:p>
            <a:r>
              <a:rPr lang="en-US" sz="1800" u="sng" dirty="0" smtClean="0"/>
              <a:t>Why is it different ? </a:t>
            </a:r>
          </a:p>
          <a:p>
            <a:pPr marL="17780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It </a:t>
            </a:r>
            <a:r>
              <a:rPr lang="en-US" sz="1600" dirty="0"/>
              <a:t>splits the tree leaf wise with the best fit whereas other boosting algorithms split the tree depth wise or level wise rather than leaf-wise</a:t>
            </a:r>
            <a:r>
              <a:rPr lang="en-US" sz="1600" dirty="0" smtClean="0"/>
              <a:t>.</a:t>
            </a:r>
          </a:p>
          <a:p>
            <a:pPr marL="17780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 L</a:t>
            </a:r>
            <a:r>
              <a:rPr lang="en-US" sz="1600" dirty="0" smtClean="0"/>
              <a:t>eads </a:t>
            </a:r>
            <a:r>
              <a:rPr lang="en-US" sz="1600" dirty="0"/>
              <a:t>to a greater accuracy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en-US" sz="1600" dirty="0"/>
          </a:p>
          <a:p>
            <a:r>
              <a:rPr lang="en-US" sz="1800" dirty="0" smtClean="0"/>
              <a:t> </a:t>
            </a:r>
            <a:r>
              <a:rPr lang="en-US" sz="1800" u="sng" dirty="0" smtClean="0"/>
              <a:t>Parameters: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We used CV to find the best parameters for </a:t>
            </a:r>
            <a:r>
              <a:rPr lang="en-US" sz="1600" dirty="0"/>
              <a:t>this model: </a:t>
            </a:r>
            <a:r>
              <a:rPr lang="en-US" sz="1600" dirty="0" smtClean="0"/>
              <a:t> </a:t>
            </a:r>
            <a:r>
              <a:rPr lang="en-US" sz="1600" dirty="0" err="1" smtClean="0"/>
              <a:t>max_depth</a:t>
            </a:r>
            <a:r>
              <a:rPr lang="en-US" sz="1600" dirty="0" smtClean="0"/>
              <a:t> </a:t>
            </a:r>
            <a:r>
              <a:rPr lang="en-US" sz="1600" dirty="0"/>
              <a:t>= 8, </a:t>
            </a:r>
            <a:r>
              <a:rPr lang="en-US" sz="1600" dirty="0" err="1" smtClean="0"/>
              <a:t>learning_rate</a:t>
            </a:r>
            <a:r>
              <a:rPr lang="en-US" sz="1600" dirty="0" smtClean="0"/>
              <a:t>=0.1 and 1500 </a:t>
            </a:r>
            <a:r>
              <a:rPr lang="en-US" sz="1600" dirty="0"/>
              <a:t>iterations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5053"/>
          <a:stretch/>
        </p:blipFill>
        <p:spPr>
          <a:xfrm>
            <a:off x="590747" y="3415869"/>
            <a:ext cx="5112221" cy="1894048"/>
          </a:xfrm>
          <a:prstGeom prst="rect">
            <a:avLst/>
          </a:prstGeom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8200" y="-1624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 err="1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LightGBM</a:t>
            </a:r>
            <a:endParaRPr lang="en-CA" dirty="0">
              <a:solidFill>
                <a:srgbClr val="00206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aphicFrame>
        <p:nvGraphicFramePr>
          <p:cNvPr id="132" name="Shape 132"/>
          <p:cNvGraphicFramePr/>
          <p:nvPr>
            <p:extLst>
              <p:ext uri="{D42A27DB-BD31-4B8C-83A1-F6EECF244321}">
                <p14:modId xmlns:p14="http://schemas.microsoft.com/office/powerpoint/2010/main" val="359368028"/>
              </p:ext>
            </p:extLst>
          </p:nvPr>
        </p:nvGraphicFramePr>
        <p:xfrm>
          <a:off x="7663313" y="1163255"/>
          <a:ext cx="3971225" cy="2096660"/>
        </p:xfrm>
        <a:graphic>
          <a:graphicData uri="http://schemas.openxmlformats.org/drawingml/2006/table">
            <a:tbl>
              <a:tblPr>
                <a:noFill/>
                <a:tableStyleId>{169612EA-520F-4841-8033-D10632032B22}</a:tableStyleId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Results, </a:t>
                      </a:r>
                      <a:r>
                        <a:rPr lang="en-CA" b="1" dirty="0" err="1"/>
                        <a:t>LightGBM</a:t>
                      </a:r>
                      <a:endParaRPr lang="en-CA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smtClean="0"/>
                        <a:t>Accuracy:  98.13% on activity_group 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smtClean="0"/>
                        <a:t>	 97.15% on activity_group != 1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 smtClean="0"/>
                        <a:t>	</a:t>
                      </a: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Time</a:t>
                      </a:r>
                      <a:r>
                        <a:rPr lang="en-CA" b="1" dirty="0" smtClean="0"/>
                        <a:t>: 175.80s</a:t>
                      </a:r>
                      <a:r>
                        <a:rPr lang="en-CA" b="1" baseline="0" dirty="0" smtClean="0"/>
                        <a:t> </a:t>
                      </a:r>
                      <a:r>
                        <a:rPr lang="en-CA" b="1" dirty="0" smtClean="0"/>
                        <a:t>on activity_group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/>
                        <a:t>	        422.4s on activity_group !=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 smtClean="0"/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8563"/>
          <a:stretch/>
        </p:blipFill>
        <p:spPr>
          <a:xfrm>
            <a:off x="6204284" y="3495555"/>
            <a:ext cx="4920916" cy="20864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8200" y="-2725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Lustria"/>
              <a:buNone/>
            </a:pPr>
            <a:r>
              <a:rPr lang="en-CA" dirty="0">
                <a:latin typeface="Lustria"/>
                <a:ea typeface="Lustria"/>
                <a:cs typeface="Lustria"/>
                <a:sym typeface="Lustria"/>
              </a:rPr>
              <a:t>Model Selection: </a:t>
            </a:r>
            <a:r>
              <a:rPr lang="en-CA" dirty="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SVM</a:t>
            </a:r>
          </a:p>
        </p:txBody>
      </p:sp>
      <p:graphicFrame>
        <p:nvGraphicFramePr>
          <p:cNvPr id="139" name="Shape 139"/>
          <p:cNvGraphicFramePr/>
          <p:nvPr>
            <p:extLst>
              <p:ext uri="{D42A27DB-BD31-4B8C-83A1-F6EECF244321}">
                <p14:modId xmlns:p14="http://schemas.microsoft.com/office/powerpoint/2010/main" val="3043855583"/>
              </p:ext>
            </p:extLst>
          </p:nvPr>
        </p:nvGraphicFramePr>
        <p:xfrm>
          <a:off x="7764571" y="1317846"/>
          <a:ext cx="3971225" cy="2096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Results, SVM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4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Accuracy: 83.09%(linear); 88.22%(RBF)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 b="1" dirty="0"/>
                    </a:p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Running Time: 370.4758; 102.7942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E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8314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55817" y="1415716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Description</a:t>
            </a:r>
            <a:r>
              <a:rPr lang="en-US" sz="1800" dirty="0"/>
              <a:t>: </a:t>
            </a:r>
            <a:r>
              <a:rPr lang="en-US" sz="1600" dirty="0" smtClean="0"/>
              <a:t>Support </a:t>
            </a:r>
            <a:r>
              <a:rPr lang="en-US" sz="1600" dirty="0"/>
              <a:t>vector Machine is a Machine Learning algorithm that performs </a:t>
            </a:r>
            <a:r>
              <a:rPr lang="en-CA" sz="1600" dirty="0"/>
              <a:t>classification based on “Decision Planes”, a space that separates inputs between the two classes of the response </a:t>
            </a:r>
            <a:r>
              <a:rPr lang="en-CA" sz="1600" dirty="0" smtClean="0"/>
              <a:t>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Preprocessing:</a:t>
            </a:r>
          </a:p>
          <a:p>
            <a:pPr lvl="0" algn="just"/>
            <a:r>
              <a:rPr lang="en-US" sz="1600" dirty="0" smtClean="0"/>
              <a:t>For this algorithm we use the standard pre-processing.</a:t>
            </a:r>
            <a:endParaRPr lang="en-US" sz="1600" dirty="0"/>
          </a:p>
          <a:p>
            <a:pPr marL="17780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 smtClean="0"/>
              <a:t>Parameters:</a:t>
            </a:r>
          </a:p>
          <a:p>
            <a:r>
              <a:rPr lang="en-US" sz="1600" dirty="0" smtClean="0"/>
              <a:t>We train a SVM with linear Kernel and with RBF kernel.</a:t>
            </a:r>
          </a:p>
        </p:txBody>
      </p:sp>
    </p:spTree>
    <p:extLst>
      <p:ext uri="{BB962C8B-B14F-4D97-AF65-F5344CB8AC3E}">
        <p14:creationId xmlns:p14="http://schemas.microsoft.com/office/powerpoint/2010/main" val="429279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1049</Words>
  <Application>Microsoft Office PowerPoint</Application>
  <PresentationFormat>Widescreen</PresentationFormat>
  <Paragraphs>195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Wingdings</vt:lpstr>
      <vt:lpstr>Lustria</vt:lpstr>
      <vt:lpstr>Arial</vt:lpstr>
      <vt:lpstr>DengXian</vt:lpstr>
      <vt:lpstr>Office Theme</vt:lpstr>
      <vt:lpstr>RedHat Kaggle Challenge</vt:lpstr>
      <vt:lpstr>Presentation Outline</vt:lpstr>
      <vt:lpstr>The Challenge: Predicting customers’ activities ”Business Value”</vt:lpstr>
      <vt:lpstr>Introduction to the Dataset provided</vt:lpstr>
      <vt:lpstr>Exploratory Data Analysis</vt:lpstr>
      <vt:lpstr>Model Selection: Random Forest</vt:lpstr>
      <vt:lpstr>Model Selection: Xgboost</vt:lpstr>
      <vt:lpstr>Model Selection: LightGBM</vt:lpstr>
      <vt:lpstr>Model Selection: SVM</vt:lpstr>
      <vt:lpstr>Model Selection: Neural Network</vt:lpstr>
      <vt:lpstr>Model Selection: Multinomial log-linear</vt:lpstr>
      <vt:lpstr>Model Comparison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Kaggle Challenge</dc:title>
  <dc:creator>vc2434</dc:creator>
  <cp:lastModifiedBy>vc2434</cp:lastModifiedBy>
  <cp:revision>20</cp:revision>
  <dcterms:modified xsi:type="dcterms:W3CDTF">2017-12-06T23:38:41Z</dcterms:modified>
</cp:coreProperties>
</file>