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6" r:id="rId8"/>
    <p:sldId id="267" r:id="rId9"/>
    <p:sldId id="265"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60" y="37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3222275-2F5E-4E34-B7FF-7181F0D530A7}" type="datetimeFigureOut">
              <a:rPr lang="en-US" smtClean="0"/>
              <a:t>9/20/2018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rIns="45720"/>
          <a:lstStyle/>
          <a:p>
            <a:fld id="{CA1A7F86-DB27-40B7-8039-45A009781385}" type="slidenum">
              <a:rPr lang="en-US" smtClean="0"/>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109972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222275-2F5E-4E34-B7FF-7181F0D530A7}" type="datetimeFigureOut">
              <a:rPr lang="en-US" smtClean="0"/>
              <a:t>9/20/2018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1A7F86-DB27-40B7-8039-45A009781385}" type="slidenum">
              <a:rPr lang="en-US" smtClean="0"/>
              <a:t>‹#›</a:t>
            </a:fld>
            <a:endParaRPr lang="en-US"/>
          </a:p>
        </p:txBody>
      </p:sp>
    </p:spTree>
    <p:extLst>
      <p:ext uri="{BB962C8B-B14F-4D97-AF65-F5344CB8AC3E}">
        <p14:creationId xmlns:p14="http://schemas.microsoft.com/office/powerpoint/2010/main" val="837949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222275-2F5E-4E34-B7FF-7181F0D530A7}" type="datetimeFigureOut">
              <a:rPr lang="en-US" smtClean="0"/>
              <a:t>9/20/2018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1A7F86-DB27-40B7-8039-45A009781385}" type="slidenum">
              <a:rPr lang="en-US" smtClean="0"/>
              <a:t>‹#›</a:t>
            </a:fld>
            <a:endParaRPr lang="en-US"/>
          </a:p>
        </p:txBody>
      </p:sp>
    </p:spTree>
    <p:extLst>
      <p:ext uri="{BB962C8B-B14F-4D97-AF65-F5344CB8AC3E}">
        <p14:creationId xmlns:p14="http://schemas.microsoft.com/office/powerpoint/2010/main" val="3926417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222275-2F5E-4E34-B7FF-7181F0D530A7}" type="datetimeFigureOut">
              <a:rPr lang="en-US" smtClean="0"/>
              <a:t>9/20/2018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1A7F86-DB27-40B7-8039-45A009781385}" type="slidenum">
              <a:rPr lang="en-US" smtClean="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582247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3222275-2F5E-4E34-B7FF-7181F0D530A7}" type="datetimeFigureOut">
              <a:rPr lang="en-US" smtClean="0"/>
              <a:t>9/20/2018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1A7F86-DB27-40B7-8039-45A009781385}" type="slidenum">
              <a:rPr lang="en-US" smtClean="0"/>
              <a:t>‹#›</a:t>
            </a:fld>
            <a:endParaRPr lang="en-US"/>
          </a:p>
        </p:txBody>
      </p:sp>
    </p:spTree>
    <p:extLst>
      <p:ext uri="{BB962C8B-B14F-4D97-AF65-F5344CB8AC3E}">
        <p14:creationId xmlns:p14="http://schemas.microsoft.com/office/powerpoint/2010/main" val="2244020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3222275-2F5E-4E34-B7FF-7181F0D530A7}" type="datetimeFigureOut">
              <a:rPr lang="en-US" smtClean="0"/>
              <a:t>9/20/2018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1A7F86-DB27-40B7-8039-45A009781385}" type="slidenum">
              <a:rPr lang="en-US" smtClean="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067559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3222275-2F5E-4E34-B7FF-7181F0D530A7}" type="datetimeFigureOut">
              <a:rPr lang="en-US" smtClean="0"/>
              <a:t>9/20/2018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1A7F86-DB27-40B7-8039-45A009781385}" type="slidenum">
              <a:rPr lang="en-US" smtClean="0"/>
              <a:t>‹#›</a:t>
            </a:fld>
            <a:endParaRPr lang="en-US"/>
          </a:p>
        </p:txBody>
      </p:sp>
    </p:spTree>
    <p:extLst>
      <p:ext uri="{BB962C8B-B14F-4D97-AF65-F5344CB8AC3E}">
        <p14:creationId xmlns:p14="http://schemas.microsoft.com/office/powerpoint/2010/main" val="825448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3222275-2F5E-4E34-B7FF-7181F0D530A7}" type="datetimeFigureOut">
              <a:rPr lang="en-US" smtClean="0"/>
              <a:t>9/20/2018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1A7F86-DB27-40B7-8039-45A009781385}" type="slidenum">
              <a:rPr lang="en-US" smtClean="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946007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43222275-2F5E-4E34-B7FF-7181F0D530A7}" type="datetimeFigureOut">
              <a:rPr lang="en-US" smtClean="0"/>
              <a:t>9/20/2018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1A7F86-DB27-40B7-8039-45A009781385}" type="slidenum">
              <a:rPr lang="en-US" smtClean="0"/>
              <a:t>‹#›</a:t>
            </a:fld>
            <a:endParaRPr lang="en-US"/>
          </a:p>
        </p:txBody>
      </p:sp>
    </p:spTree>
    <p:extLst>
      <p:ext uri="{BB962C8B-B14F-4D97-AF65-F5344CB8AC3E}">
        <p14:creationId xmlns:p14="http://schemas.microsoft.com/office/powerpoint/2010/main" val="454332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3222275-2F5E-4E34-B7FF-7181F0D530A7}" type="datetimeFigureOut">
              <a:rPr lang="en-US" smtClean="0"/>
              <a:t>9/20/2018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1A7F86-DB27-40B7-8039-45A009781385}" type="slidenum">
              <a:rPr lang="en-US" smtClean="0"/>
              <a:t>‹#›</a:t>
            </a:fld>
            <a:endParaRPr lang="en-US"/>
          </a:p>
        </p:txBody>
      </p:sp>
    </p:spTree>
    <p:extLst>
      <p:ext uri="{BB962C8B-B14F-4D97-AF65-F5344CB8AC3E}">
        <p14:creationId xmlns:p14="http://schemas.microsoft.com/office/powerpoint/2010/main" val="3146936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3222275-2F5E-4E34-B7FF-7181F0D530A7}" type="datetimeFigureOut">
              <a:rPr lang="en-US" smtClean="0"/>
              <a:t>9/20/2018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1A7F86-DB27-40B7-8039-45A009781385}" type="slidenum">
              <a:rPr lang="en-US" smtClean="0"/>
              <a:t>‹#›</a:t>
            </a:fld>
            <a:endParaRPr lang="en-US"/>
          </a:p>
        </p:txBody>
      </p:sp>
    </p:spTree>
    <p:extLst>
      <p:ext uri="{BB962C8B-B14F-4D97-AF65-F5344CB8AC3E}">
        <p14:creationId xmlns:p14="http://schemas.microsoft.com/office/powerpoint/2010/main" val="35196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43222275-2F5E-4E34-B7FF-7181F0D530A7}" type="datetimeFigureOut">
              <a:rPr lang="en-US" smtClean="0"/>
              <a:t>9/20/2018</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CA1A7F86-DB27-40B7-8039-45A009781385}" type="slidenum">
              <a:rPr lang="en-US" smtClean="0"/>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5265157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67DE2C3-ED9C-4802-8508-149D92A82BE9}"/>
              </a:ext>
            </a:extLst>
          </p:cNvPr>
          <p:cNvSpPr>
            <a:spLocks noGrp="1"/>
          </p:cNvSpPr>
          <p:nvPr>
            <p:ph type="ctrTitle"/>
          </p:nvPr>
        </p:nvSpPr>
        <p:spPr>
          <a:xfrm>
            <a:off x="1524000" y="3154915"/>
            <a:ext cx="9890658" cy="2387600"/>
          </a:xfrm>
        </p:spPr>
        <p:txBody>
          <a:bodyPr>
            <a:normAutofit fontScale="90000"/>
          </a:bodyPr>
          <a:lstStyle/>
          <a:p>
            <a:br>
              <a:rPr lang="en-US" dirty="0"/>
            </a:br>
            <a:r>
              <a:rPr lang="en-US" dirty="0"/>
              <a:t>How people’s writing habits and happiness change with age</a:t>
            </a:r>
            <a:br>
              <a:rPr lang="en-US" dirty="0"/>
            </a:br>
            <a:br>
              <a:rPr lang="en-US" dirty="0"/>
            </a:br>
            <a:endParaRPr lang="en-US" dirty="0"/>
          </a:p>
        </p:txBody>
      </p:sp>
    </p:spTree>
    <p:extLst>
      <p:ext uri="{BB962C8B-B14F-4D97-AF65-F5344CB8AC3E}">
        <p14:creationId xmlns:p14="http://schemas.microsoft.com/office/powerpoint/2010/main" val="3550783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8A39D63-F0B0-4BFA-A94E-A332D399549C}"/>
              </a:ext>
            </a:extLst>
          </p:cNvPr>
          <p:cNvSpPr/>
          <p:nvPr/>
        </p:nvSpPr>
        <p:spPr>
          <a:xfrm>
            <a:off x="1144656" y="218398"/>
            <a:ext cx="10106439" cy="1200329"/>
          </a:xfrm>
          <a:prstGeom prst="rect">
            <a:avLst/>
          </a:prstGeom>
        </p:spPr>
        <p:txBody>
          <a:bodyPr wrap="square">
            <a:spAutoFit/>
          </a:bodyPr>
          <a:lstStyle/>
          <a:p>
            <a:r>
              <a:rPr lang="en-US" sz="3600" b="1" dirty="0"/>
              <a:t>Part 4. What are the differences in happiness among different age groups(LDA)</a:t>
            </a:r>
          </a:p>
        </p:txBody>
      </p:sp>
      <p:pic>
        <p:nvPicPr>
          <p:cNvPr id="3" name="Picture 2">
            <a:extLst>
              <a:ext uri="{FF2B5EF4-FFF2-40B4-BE49-F238E27FC236}">
                <a16:creationId xmlns:a16="http://schemas.microsoft.com/office/drawing/2014/main" id="{E7AD6FAF-3B6E-4DDA-8DE3-6CF41646E36E}"/>
              </a:ext>
            </a:extLst>
          </p:cNvPr>
          <p:cNvPicPr>
            <a:picLocks noChangeAspect="1"/>
          </p:cNvPicPr>
          <p:nvPr/>
        </p:nvPicPr>
        <p:blipFill>
          <a:blip r:embed="rId2"/>
          <a:stretch>
            <a:fillRect/>
          </a:stretch>
        </p:blipFill>
        <p:spPr>
          <a:xfrm>
            <a:off x="1629404" y="1646294"/>
            <a:ext cx="7340661" cy="4734627"/>
          </a:xfrm>
          <a:prstGeom prst="rect">
            <a:avLst/>
          </a:prstGeom>
        </p:spPr>
      </p:pic>
    </p:spTree>
    <p:extLst>
      <p:ext uri="{BB962C8B-B14F-4D97-AF65-F5344CB8AC3E}">
        <p14:creationId xmlns:p14="http://schemas.microsoft.com/office/powerpoint/2010/main" val="555564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E62E487-4298-4120-8EA4-AA874F1C2373}"/>
              </a:ext>
            </a:extLst>
          </p:cNvPr>
          <p:cNvSpPr/>
          <p:nvPr/>
        </p:nvSpPr>
        <p:spPr>
          <a:xfrm>
            <a:off x="1530626" y="1494165"/>
            <a:ext cx="7832035" cy="4832092"/>
          </a:xfrm>
          <a:prstGeom prst="rect">
            <a:avLst/>
          </a:prstGeom>
        </p:spPr>
        <p:txBody>
          <a:bodyPr wrap="square">
            <a:spAutoFit/>
          </a:bodyPr>
          <a:lstStyle/>
          <a:p>
            <a:r>
              <a:rPr lang="en-US" sz="2800" b="1" dirty="0"/>
              <a:t>Part 1</a:t>
            </a:r>
            <a:r>
              <a:rPr lang="en-US" sz="2800" dirty="0"/>
              <a:t>. Introduction</a:t>
            </a:r>
          </a:p>
          <a:p>
            <a:endParaRPr lang="en-US" sz="2800" dirty="0"/>
          </a:p>
          <a:p>
            <a:r>
              <a:rPr lang="en-US" sz="2800" b="1" dirty="0"/>
              <a:t>Part 2</a:t>
            </a:r>
            <a:r>
              <a:rPr lang="en-US" sz="2800" dirty="0"/>
              <a:t>. Sentence length</a:t>
            </a:r>
          </a:p>
          <a:p>
            <a:endParaRPr lang="en-US" sz="2800" dirty="0"/>
          </a:p>
          <a:p>
            <a:r>
              <a:rPr lang="en-US" sz="2800" b="1" dirty="0"/>
              <a:t>Part 3</a:t>
            </a:r>
            <a:r>
              <a:rPr lang="en-US" sz="2800" dirty="0"/>
              <a:t>. Terms frequency: </a:t>
            </a:r>
            <a:r>
              <a:rPr lang="en-US" sz="2800" dirty="0" err="1"/>
              <a:t>Wordcloud</a:t>
            </a:r>
            <a:endParaRPr lang="en-US" sz="2800" dirty="0"/>
          </a:p>
          <a:p>
            <a:endParaRPr lang="en-US" sz="2800" dirty="0"/>
          </a:p>
          <a:p>
            <a:r>
              <a:rPr lang="en-US" sz="2800" b="1" dirty="0"/>
              <a:t>Part 4.</a:t>
            </a:r>
            <a:r>
              <a:rPr lang="en-US" sz="2800" dirty="0"/>
              <a:t> What are the differences in happiness among different age groups. </a:t>
            </a:r>
          </a:p>
          <a:p>
            <a:pPr marL="914400" lvl="1" indent="-457200">
              <a:buFont typeface="Arial" panose="020B0604020202020204" pitchFamily="34" charset="0"/>
              <a:buChar char="•"/>
            </a:pPr>
            <a:r>
              <a:rPr lang="en-US" sz="2800" dirty="0"/>
              <a:t>td-</a:t>
            </a:r>
            <a:r>
              <a:rPr lang="en-US" sz="2800" dirty="0" err="1"/>
              <a:t>idf</a:t>
            </a:r>
            <a:r>
              <a:rPr lang="en-US" sz="2800" dirty="0"/>
              <a:t> </a:t>
            </a:r>
          </a:p>
          <a:p>
            <a:pPr marL="914400" lvl="1" indent="-457200">
              <a:buFont typeface="Arial" panose="020B0604020202020204" pitchFamily="34" charset="0"/>
              <a:buChar char="•"/>
            </a:pPr>
            <a:r>
              <a:rPr lang="en-US" sz="2800" dirty="0"/>
              <a:t>Latent Dirichlet allocation(LDA)</a:t>
            </a:r>
          </a:p>
          <a:p>
            <a:endParaRPr lang="en-US" sz="2800" dirty="0"/>
          </a:p>
        </p:txBody>
      </p:sp>
      <p:sp>
        <p:nvSpPr>
          <p:cNvPr id="3" name="TextBox 2">
            <a:extLst>
              <a:ext uri="{FF2B5EF4-FFF2-40B4-BE49-F238E27FC236}">
                <a16:creationId xmlns:a16="http://schemas.microsoft.com/office/drawing/2014/main" id="{AED38FD4-CDBA-4A84-9E83-50F55D462FB1}"/>
              </a:ext>
            </a:extLst>
          </p:cNvPr>
          <p:cNvSpPr txBox="1"/>
          <p:nvPr/>
        </p:nvSpPr>
        <p:spPr>
          <a:xfrm>
            <a:off x="1108213" y="531743"/>
            <a:ext cx="3225248" cy="707886"/>
          </a:xfrm>
          <a:prstGeom prst="rect">
            <a:avLst/>
          </a:prstGeom>
          <a:noFill/>
        </p:spPr>
        <p:txBody>
          <a:bodyPr wrap="square" rtlCol="0">
            <a:spAutoFit/>
          </a:bodyPr>
          <a:lstStyle/>
          <a:p>
            <a:r>
              <a:rPr lang="en-US" sz="4000" dirty="0"/>
              <a:t>Organization</a:t>
            </a:r>
          </a:p>
        </p:txBody>
      </p:sp>
    </p:spTree>
    <p:extLst>
      <p:ext uri="{BB962C8B-B14F-4D97-AF65-F5344CB8AC3E}">
        <p14:creationId xmlns:p14="http://schemas.microsoft.com/office/powerpoint/2010/main" val="1490127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D8681CA-8D29-460C-A095-DC7B9347D1EC}"/>
              </a:ext>
            </a:extLst>
          </p:cNvPr>
          <p:cNvSpPr/>
          <p:nvPr/>
        </p:nvSpPr>
        <p:spPr>
          <a:xfrm>
            <a:off x="1115108" y="521013"/>
            <a:ext cx="4134465" cy="646331"/>
          </a:xfrm>
          <a:prstGeom prst="rect">
            <a:avLst/>
          </a:prstGeom>
        </p:spPr>
        <p:txBody>
          <a:bodyPr wrap="none">
            <a:spAutoFit/>
          </a:bodyPr>
          <a:lstStyle/>
          <a:p>
            <a:r>
              <a:rPr lang="en-US" sz="3600" b="1" dirty="0"/>
              <a:t>Part 1</a:t>
            </a:r>
            <a:r>
              <a:rPr lang="en-US" sz="3600" dirty="0"/>
              <a:t>. Introduction</a:t>
            </a:r>
          </a:p>
        </p:txBody>
      </p:sp>
      <p:sp>
        <p:nvSpPr>
          <p:cNvPr id="3" name="Rectangle 2">
            <a:extLst>
              <a:ext uri="{FF2B5EF4-FFF2-40B4-BE49-F238E27FC236}">
                <a16:creationId xmlns:a16="http://schemas.microsoft.com/office/drawing/2014/main" id="{B51AE91A-4B25-48EA-9A47-868FCB34DC60}"/>
              </a:ext>
            </a:extLst>
          </p:cNvPr>
          <p:cNvSpPr/>
          <p:nvPr/>
        </p:nvSpPr>
        <p:spPr>
          <a:xfrm>
            <a:off x="1490868" y="1808995"/>
            <a:ext cx="8676861" cy="3170099"/>
          </a:xfrm>
          <a:prstGeom prst="rect">
            <a:avLst/>
          </a:prstGeom>
        </p:spPr>
        <p:txBody>
          <a:bodyPr wrap="square">
            <a:spAutoFit/>
          </a:bodyPr>
          <a:lstStyle/>
          <a:p>
            <a:r>
              <a:rPr lang="en-US" sz="2000" dirty="0"/>
              <a:t>According to American institute of human development, there are four significant life stages in one's life time: </a:t>
            </a:r>
          </a:p>
          <a:p>
            <a:endParaRPr lang="en-US" sz="2000" dirty="0"/>
          </a:p>
          <a:p>
            <a:pPr marL="800100" lvl="1" indent="-342900">
              <a:buFont typeface="Arial" panose="020B0604020202020204" pitchFamily="34" charset="0"/>
              <a:buChar char="•"/>
            </a:pPr>
            <a:r>
              <a:rPr lang="en-US" sz="2000" dirty="0"/>
              <a:t>Adolescence (Ages 12-20)</a:t>
            </a:r>
          </a:p>
          <a:p>
            <a:pPr marL="800100" lvl="1" indent="-342900">
              <a:buFont typeface="Arial" panose="020B0604020202020204" pitchFamily="34" charset="0"/>
              <a:buChar char="•"/>
            </a:pPr>
            <a:r>
              <a:rPr lang="en-US" sz="2000" dirty="0"/>
              <a:t>Early Adulthood (Ages 20-35)</a:t>
            </a:r>
          </a:p>
          <a:p>
            <a:pPr marL="800100" lvl="1" indent="-342900">
              <a:buFont typeface="Arial" panose="020B0604020202020204" pitchFamily="34" charset="0"/>
              <a:buChar char="•"/>
            </a:pPr>
            <a:r>
              <a:rPr lang="en-US" sz="2000" dirty="0"/>
              <a:t>Midlife (Ages 35-50) </a:t>
            </a:r>
          </a:p>
          <a:p>
            <a:pPr marL="800100" lvl="1" indent="-342900">
              <a:buFont typeface="Arial" panose="020B0604020202020204" pitchFamily="34" charset="0"/>
              <a:buChar char="•"/>
            </a:pPr>
            <a:r>
              <a:rPr lang="en-US" sz="2000" dirty="0"/>
              <a:t>Mature Adulthood (Ages 50-80). </a:t>
            </a:r>
          </a:p>
          <a:p>
            <a:endParaRPr lang="en-US" sz="2000" dirty="0"/>
          </a:p>
          <a:p>
            <a:r>
              <a:rPr lang="en-US" sz="2000" dirty="0"/>
              <a:t>How people's writing habits and happiness get changed as they move across life stages. </a:t>
            </a:r>
          </a:p>
        </p:txBody>
      </p:sp>
    </p:spTree>
    <p:extLst>
      <p:ext uri="{BB962C8B-B14F-4D97-AF65-F5344CB8AC3E}">
        <p14:creationId xmlns:p14="http://schemas.microsoft.com/office/powerpoint/2010/main" val="2148536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3E683CE-B7DC-4788-B34D-CEFBEF78A9EA}"/>
              </a:ext>
            </a:extLst>
          </p:cNvPr>
          <p:cNvSpPr/>
          <p:nvPr/>
        </p:nvSpPr>
        <p:spPr>
          <a:xfrm>
            <a:off x="1033363" y="496164"/>
            <a:ext cx="5288627" cy="646331"/>
          </a:xfrm>
          <a:prstGeom prst="rect">
            <a:avLst/>
          </a:prstGeom>
        </p:spPr>
        <p:txBody>
          <a:bodyPr wrap="none">
            <a:spAutoFit/>
          </a:bodyPr>
          <a:lstStyle/>
          <a:p>
            <a:r>
              <a:rPr lang="en-US" sz="3600" b="1" dirty="0"/>
              <a:t>Part 2. Sentence length</a:t>
            </a:r>
          </a:p>
        </p:txBody>
      </p:sp>
      <p:pic>
        <p:nvPicPr>
          <p:cNvPr id="3" name="Picture 2">
            <a:extLst>
              <a:ext uri="{FF2B5EF4-FFF2-40B4-BE49-F238E27FC236}">
                <a16:creationId xmlns:a16="http://schemas.microsoft.com/office/drawing/2014/main" id="{7283A749-D7C7-4B4D-9A0C-26C4DE248C2A}"/>
              </a:ext>
            </a:extLst>
          </p:cNvPr>
          <p:cNvPicPr>
            <a:picLocks noChangeAspect="1"/>
          </p:cNvPicPr>
          <p:nvPr/>
        </p:nvPicPr>
        <p:blipFill>
          <a:blip r:embed="rId2"/>
          <a:stretch>
            <a:fillRect/>
          </a:stretch>
        </p:blipFill>
        <p:spPr>
          <a:xfrm>
            <a:off x="2211456" y="1322785"/>
            <a:ext cx="6717889" cy="4888883"/>
          </a:xfrm>
          <a:prstGeom prst="rect">
            <a:avLst/>
          </a:prstGeom>
        </p:spPr>
      </p:pic>
    </p:spTree>
    <p:extLst>
      <p:ext uri="{BB962C8B-B14F-4D97-AF65-F5344CB8AC3E}">
        <p14:creationId xmlns:p14="http://schemas.microsoft.com/office/powerpoint/2010/main" val="333947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14CDC9E-6B2D-4964-82F6-022925AB2EA3}"/>
              </a:ext>
            </a:extLst>
          </p:cNvPr>
          <p:cNvSpPr/>
          <p:nvPr/>
        </p:nvSpPr>
        <p:spPr>
          <a:xfrm>
            <a:off x="1184376" y="347078"/>
            <a:ext cx="5224507" cy="646331"/>
          </a:xfrm>
          <a:prstGeom prst="rect">
            <a:avLst/>
          </a:prstGeom>
        </p:spPr>
        <p:txBody>
          <a:bodyPr wrap="none">
            <a:spAutoFit/>
          </a:bodyPr>
          <a:lstStyle/>
          <a:p>
            <a:r>
              <a:rPr lang="en-US" sz="3600" b="1" dirty="0"/>
              <a:t>Part</a:t>
            </a:r>
            <a:r>
              <a:rPr lang="en-US" b="1" dirty="0"/>
              <a:t> </a:t>
            </a:r>
            <a:r>
              <a:rPr lang="en-US" sz="3600" b="1" dirty="0"/>
              <a:t>2. Sentence length</a:t>
            </a:r>
          </a:p>
        </p:txBody>
      </p:sp>
      <p:sp>
        <p:nvSpPr>
          <p:cNvPr id="3" name="Rectangle 2">
            <a:extLst>
              <a:ext uri="{FF2B5EF4-FFF2-40B4-BE49-F238E27FC236}">
                <a16:creationId xmlns:a16="http://schemas.microsoft.com/office/drawing/2014/main" id="{82568881-B0B9-48CD-BDC5-F6F93B736BB0}"/>
              </a:ext>
            </a:extLst>
          </p:cNvPr>
          <p:cNvSpPr/>
          <p:nvPr/>
        </p:nvSpPr>
        <p:spPr>
          <a:xfrm>
            <a:off x="1184376" y="1792359"/>
            <a:ext cx="8050696" cy="3139321"/>
          </a:xfrm>
          <a:prstGeom prst="rect">
            <a:avLst/>
          </a:prstGeom>
        </p:spPr>
        <p:txBody>
          <a:bodyPr wrap="square">
            <a:spAutoFit/>
          </a:bodyPr>
          <a:lstStyle/>
          <a:p>
            <a:r>
              <a:rPr lang="en-US" dirty="0"/>
              <a:t>But based on a report from Harvard university, two reasons might be related to this phenomenon. </a:t>
            </a:r>
          </a:p>
          <a:p>
            <a:endParaRPr lang="en-US" dirty="0"/>
          </a:p>
          <a:p>
            <a:pPr marL="285750" indent="-285750">
              <a:buFont typeface="Arial" panose="020B0604020202020204" pitchFamily="34" charset="0"/>
              <a:buChar char="•"/>
            </a:pPr>
            <a:r>
              <a:rPr lang="en-US" dirty="0"/>
              <a:t>First, people's brain degenerates as aging, and as a result, people can't think of precisely the word they are looking for. So, they use longer sentence to express themselves since they can't think out some of the "precise" words when writing.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Second, people's brain becomes better at seeing the entire forest and worse at seeing the leaves with age. Thus, older people might write a longer sentence since they tend to show the whole picture. </a:t>
            </a:r>
          </a:p>
        </p:txBody>
      </p:sp>
    </p:spTree>
    <p:extLst>
      <p:ext uri="{BB962C8B-B14F-4D97-AF65-F5344CB8AC3E}">
        <p14:creationId xmlns:p14="http://schemas.microsoft.com/office/powerpoint/2010/main" val="436175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DD1B2D8-68D9-4898-9741-DB06C3F7F83C}"/>
              </a:ext>
            </a:extLst>
          </p:cNvPr>
          <p:cNvSpPr/>
          <p:nvPr/>
        </p:nvSpPr>
        <p:spPr>
          <a:xfrm>
            <a:off x="1013966" y="376895"/>
            <a:ext cx="8092985" cy="646331"/>
          </a:xfrm>
          <a:prstGeom prst="rect">
            <a:avLst/>
          </a:prstGeom>
        </p:spPr>
        <p:txBody>
          <a:bodyPr wrap="none">
            <a:spAutoFit/>
          </a:bodyPr>
          <a:lstStyle/>
          <a:p>
            <a:r>
              <a:rPr lang="en-US" sz="3600" b="1" dirty="0"/>
              <a:t>Part 3. Terms frequency: </a:t>
            </a:r>
            <a:r>
              <a:rPr lang="en-US" sz="3600" b="1" dirty="0" err="1"/>
              <a:t>Wordcloud</a:t>
            </a:r>
            <a:endParaRPr lang="en-US" sz="3600" b="1" dirty="0"/>
          </a:p>
        </p:txBody>
      </p:sp>
      <p:pic>
        <p:nvPicPr>
          <p:cNvPr id="3" name="Picture 2">
            <a:extLst>
              <a:ext uri="{FF2B5EF4-FFF2-40B4-BE49-F238E27FC236}">
                <a16:creationId xmlns:a16="http://schemas.microsoft.com/office/drawing/2014/main" id="{4B9A9061-C073-4160-B306-20C6DE9CD232}"/>
              </a:ext>
            </a:extLst>
          </p:cNvPr>
          <p:cNvPicPr>
            <a:picLocks noChangeAspect="1"/>
          </p:cNvPicPr>
          <p:nvPr/>
        </p:nvPicPr>
        <p:blipFill>
          <a:blip r:embed="rId2"/>
          <a:stretch>
            <a:fillRect/>
          </a:stretch>
        </p:blipFill>
        <p:spPr>
          <a:xfrm>
            <a:off x="2002735" y="1312324"/>
            <a:ext cx="6674126" cy="4830981"/>
          </a:xfrm>
          <a:prstGeom prst="rect">
            <a:avLst/>
          </a:prstGeom>
        </p:spPr>
      </p:pic>
    </p:spTree>
    <p:extLst>
      <p:ext uri="{BB962C8B-B14F-4D97-AF65-F5344CB8AC3E}">
        <p14:creationId xmlns:p14="http://schemas.microsoft.com/office/powerpoint/2010/main" val="3142771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7C49382-5B0A-4B3A-818F-0767DEB55F62}"/>
              </a:ext>
            </a:extLst>
          </p:cNvPr>
          <p:cNvSpPr/>
          <p:nvPr/>
        </p:nvSpPr>
        <p:spPr>
          <a:xfrm>
            <a:off x="1144656" y="218398"/>
            <a:ext cx="10106439" cy="1200329"/>
          </a:xfrm>
          <a:prstGeom prst="rect">
            <a:avLst/>
          </a:prstGeom>
        </p:spPr>
        <p:txBody>
          <a:bodyPr wrap="square">
            <a:spAutoFit/>
          </a:bodyPr>
          <a:lstStyle/>
          <a:p>
            <a:r>
              <a:rPr lang="en-US" sz="3600" b="1" dirty="0"/>
              <a:t>Part 4. What are the differences in happiness among different age groups(td-</a:t>
            </a:r>
            <a:r>
              <a:rPr lang="en-US" sz="3600" b="1" dirty="0" err="1"/>
              <a:t>idf</a:t>
            </a:r>
            <a:r>
              <a:rPr lang="en-US" sz="3600" b="1" dirty="0"/>
              <a:t>)</a:t>
            </a:r>
          </a:p>
        </p:txBody>
      </p:sp>
      <p:pic>
        <p:nvPicPr>
          <p:cNvPr id="3" name="Picture 2">
            <a:extLst>
              <a:ext uri="{FF2B5EF4-FFF2-40B4-BE49-F238E27FC236}">
                <a16:creationId xmlns:a16="http://schemas.microsoft.com/office/drawing/2014/main" id="{4BD59A90-55DD-4C6D-AAE2-083A6234F403}"/>
              </a:ext>
            </a:extLst>
          </p:cNvPr>
          <p:cNvPicPr>
            <a:picLocks noChangeAspect="1"/>
          </p:cNvPicPr>
          <p:nvPr/>
        </p:nvPicPr>
        <p:blipFill>
          <a:blip r:embed="rId2"/>
          <a:stretch>
            <a:fillRect/>
          </a:stretch>
        </p:blipFill>
        <p:spPr>
          <a:xfrm>
            <a:off x="2061775" y="1499055"/>
            <a:ext cx="6738274" cy="4931562"/>
          </a:xfrm>
          <a:prstGeom prst="rect">
            <a:avLst/>
          </a:prstGeom>
        </p:spPr>
      </p:pic>
    </p:spTree>
    <p:extLst>
      <p:ext uri="{BB962C8B-B14F-4D97-AF65-F5344CB8AC3E}">
        <p14:creationId xmlns:p14="http://schemas.microsoft.com/office/powerpoint/2010/main" val="1900673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7C49382-5B0A-4B3A-818F-0767DEB55F62}"/>
              </a:ext>
            </a:extLst>
          </p:cNvPr>
          <p:cNvSpPr/>
          <p:nvPr/>
        </p:nvSpPr>
        <p:spPr>
          <a:xfrm>
            <a:off x="1144656" y="218398"/>
            <a:ext cx="10106439" cy="1200329"/>
          </a:xfrm>
          <a:prstGeom prst="rect">
            <a:avLst/>
          </a:prstGeom>
        </p:spPr>
        <p:txBody>
          <a:bodyPr wrap="square">
            <a:spAutoFit/>
          </a:bodyPr>
          <a:lstStyle/>
          <a:p>
            <a:r>
              <a:rPr lang="en-US" sz="3600" b="1" dirty="0"/>
              <a:t>Part 4. What are the differences in happiness among different age groups(td-</a:t>
            </a:r>
            <a:r>
              <a:rPr lang="en-US" sz="3600" b="1" dirty="0" err="1"/>
              <a:t>idf</a:t>
            </a:r>
            <a:r>
              <a:rPr lang="en-US" sz="3600" b="1" dirty="0"/>
              <a:t>)</a:t>
            </a:r>
          </a:p>
        </p:txBody>
      </p:sp>
      <p:pic>
        <p:nvPicPr>
          <p:cNvPr id="4" name="Picture 3">
            <a:extLst>
              <a:ext uri="{FF2B5EF4-FFF2-40B4-BE49-F238E27FC236}">
                <a16:creationId xmlns:a16="http://schemas.microsoft.com/office/drawing/2014/main" id="{58E144E6-4CF0-4A7A-8223-F1BE023D9895}"/>
              </a:ext>
            </a:extLst>
          </p:cNvPr>
          <p:cNvPicPr>
            <a:picLocks noChangeAspect="1"/>
          </p:cNvPicPr>
          <p:nvPr/>
        </p:nvPicPr>
        <p:blipFill>
          <a:blip r:embed="rId2"/>
          <a:stretch>
            <a:fillRect/>
          </a:stretch>
        </p:blipFill>
        <p:spPr>
          <a:xfrm>
            <a:off x="2074404" y="1635688"/>
            <a:ext cx="6796269" cy="4955827"/>
          </a:xfrm>
          <a:prstGeom prst="rect">
            <a:avLst/>
          </a:prstGeom>
        </p:spPr>
      </p:pic>
    </p:spTree>
    <p:extLst>
      <p:ext uri="{BB962C8B-B14F-4D97-AF65-F5344CB8AC3E}">
        <p14:creationId xmlns:p14="http://schemas.microsoft.com/office/powerpoint/2010/main" val="120371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8A39D63-F0B0-4BFA-A94E-A332D399549C}"/>
              </a:ext>
            </a:extLst>
          </p:cNvPr>
          <p:cNvSpPr/>
          <p:nvPr/>
        </p:nvSpPr>
        <p:spPr>
          <a:xfrm>
            <a:off x="1144656" y="218398"/>
            <a:ext cx="10106439" cy="1200329"/>
          </a:xfrm>
          <a:prstGeom prst="rect">
            <a:avLst/>
          </a:prstGeom>
        </p:spPr>
        <p:txBody>
          <a:bodyPr wrap="square">
            <a:spAutoFit/>
          </a:bodyPr>
          <a:lstStyle/>
          <a:p>
            <a:r>
              <a:rPr lang="en-US" sz="3600" b="1" dirty="0"/>
              <a:t>Part 4. What are the differences in happiness among different age groups(LDA)</a:t>
            </a:r>
          </a:p>
        </p:txBody>
      </p:sp>
      <p:pic>
        <p:nvPicPr>
          <p:cNvPr id="4" name="Picture 3">
            <a:extLst>
              <a:ext uri="{FF2B5EF4-FFF2-40B4-BE49-F238E27FC236}">
                <a16:creationId xmlns:a16="http://schemas.microsoft.com/office/drawing/2014/main" id="{210A5A7B-3440-48FB-991D-6781739BA684}"/>
              </a:ext>
            </a:extLst>
          </p:cNvPr>
          <p:cNvPicPr>
            <a:picLocks noChangeAspect="1"/>
          </p:cNvPicPr>
          <p:nvPr/>
        </p:nvPicPr>
        <p:blipFill>
          <a:blip r:embed="rId2"/>
          <a:stretch>
            <a:fillRect/>
          </a:stretch>
        </p:blipFill>
        <p:spPr>
          <a:xfrm>
            <a:off x="1588735" y="1605432"/>
            <a:ext cx="7580247" cy="5034170"/>
          </a:xfrm>
          <a:prstGeom prst="rect">
            <a:avLst/>
          </a:prstGeom>
        </p:spPr>
      </p:pic>
    </p:spTree>
    <p:extLst>
      <p:ext uri="{BB962C8B-B14F-4D97-AF65-F5344CB8AC3E}">
        <p14:creationId xmlns:p14="http://schemas.microsoft.com/office/powerpoint/2010/main" val="9401272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TM16401375[[fn=Madison]]</Template>
  <TotalTime>17</TotalTime>
  <Words>284</Words>
  <Application>Microsoft Office PowerPoint</Application>
  <PresentationFormat>Widescreen</PresentationFormat>
  <Paragraphs>32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MS Shell Dlg 2</vt:lpstr>
      <vt:lpstr>Wingdings</vt:lpstr>
      <vt:lpstr>Wingdings 3</vt:lpstr>
      <vt:lpstr>Madison</vt:lpstr>
      <vt:lpstr> How people’s writing habits and happiness change with age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How people’s writing habits and happiness change with age  </dc:title>
  <dc:creator>马 韵笙</dc:creator>
  <cp:lastModifiedBy>马 韵笙</cp:lastModifiedBy>
  <cp:revision>1</cp:revision>
  <dcterms:created xsi:type="dcterms:W3CDTF">2018-09-20T16:10:27Z</dcterms:created>
  <dcterms:modified xsi:type="dcterms:W3CDTF">2018-09-20T16:27:48Z</dcterms:modified>
</cp:coreProperties>
</file>