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A40157D-094E-46C8-BE1D-A606E32377E6}">
  <a:tblStyle styleId="{AA40157D-094E-46C8-BE1D-A606E32377E6}" styleName="Table_0">
    <a:wholeTbl>
      <a:tcTxStyle b="off" i="off">
        <a:font>
          <a:latin typeface="Arial"/>
          <a:ea typeface="Arial"/>
          <a:cs typeface="Arial"/>
        </a:font>
        <a:schemeClr val="dk1"/>
      </a:tcTxStyle>
      <a:tcStyle>
        <a:tcBdr>
          <a:left>
            <a:ln cap="flat" cmpd="sng" w="12700">
              <a:solidFill>
                <a:schemeClr val="accent3"/>
              </a:solidFill>
              <a:prstDash val="solid"/>
              <a:round/>
              <a:headEnd len="sm" w="sm" type="none"/>
              <a:tailEnd len="sm" w="sm" type="none"/>
            </a:ln>
          </a:left>
          <a:right>
            <a:ln cap="flat" cmpd="sng" w="12700">
              <a:solidFill>
                <a:schemeClr val="accent3"/>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12700">
              <a:solidFill>
                <a:schemeClr val="accent3"/>
              </a:solidFill>
              <a:prstDash val="solid"/>
              <a:round/>
              <a:headEnd len="sm" w="sm" type="none"/>
              <a:tailEnd len="sm" w="sm" type="none"/>
            </a:ln>
          </a:insideH>
          <a:insideV>
            <a:ln cap="flat" cmpd="sng" w="12700">
              <a:solidFill>
                <a:schemeClr val="accent3"/>
              </a:solidFill>
              <a:prstDash val="solid"/>
              <a:round/>
              <a:headEnd len="sm" w="sm" type="none"/>
              <a:tailEnd len="sm" w="sm" type="none"/>
            </a:ln>
          </a:insideV>
        </a:tcBdr>
        <a:fill>
          <a:solidFill>
            <a:srgbClr val="E8E9EA"/>
          </a:solidFill>
        </a:fill>
      </a:tcStyle>
    </a:wholeTbl>
    <a:band1H>
      <a:tcTxStyle/>
      <a:tcStyle>
        <a:fill>
          <a:solidFill>
            <a:srgbClr val="CFD0D2"/>
          </a:solidFill>
        </a:fill>
      </a:tcStyle>
    </a:band1H>
    <a:band2H>
      <a:tcTxStyle/>
    </a:band2H>
    <a:band1V>
      <a:tcTxStyle/>
      <a:tcStyle>
        <a:fill>
          <a:solidFill>
            <a:srgbClr val="CFD0D2"/>
          </a:solidFill>
        </a:fill>
      </a:tcStyle>
    </a:band1V>
    <a:band2V>
      <a:tcTxStyle/>
    </a:band2V>
    <a:lastCol>
      <a:tcTxStyle b="on" i="off"/>
    </a:lastCol>
    <a:firstCol>
      <a:tcTxStyle b="on" i="off"/>
    </a:firstCol>
    <a:lastRow>
      <a:tcTxStyle b="on" i="off"/>
      <a:tcStyle>
        <a:tcBdr>
          <a:top>
            <a:ln cap="flat" cmpd="sng" w="25400">
              <a:solidFill>
                <a:schemeClr val="accent3"/>
              </a:solidFill>
              <a:prstDash val="solid"/>
              <a:round/>
              <a:headEnd len="sm" w="sm" type="none"/>
              <a:tailEnd len="sm" w="sm" type="none"/>
            </a:ln>
          </a:top>
        </a:tcBdr>
        <a:fill>
          <a:solidFill>
            <a:srgbClr val="E8E9EA"/>
          </a:solidFill>
        </a:fill>
      </a:tcStyle>
    </a:lastRow>
    <a:seCell>
      <a:tcTxStyle/>
    </a:seCell>
    <a:swCell>
      <a:tcTxStyle/>
    </a:swCell>
    <a:firstRow>
      <a:tcTxStyle b="on" i="off"/>
      <a:tcStyle>
        <a:fill>
          <a:solidFill>
            <a:srgbClr val="E8E9EA"/>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7c30c3318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47c30c3318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3"/>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8"/>
            <a:chOff x="0" y="381001"/>
            <a:chExt cx="1037850" cy="1016288"/>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23035" y="1478812"/>
            <a:ext cx="6002446" cy="15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US"/>
              <a:t>Group 10 Presentation for Project 3</a:t>
            </a:r>
            <a:endParaRPr/>
          </a:p>
        </p:txBody>
      </p:sp>
      <p:sp>
        <p:nvSpPr>
          <p:cNvPr id="135" name="Google Shape;135;p13"/>
          <p:cNvSpPr txBox="1"/>
          <p:nvPr>
            <p:ph idx="1" type="subTitle"/>
          </p:nvPr>
        </p:nvSpPr>
        <p:spPr>
          <a:xfrm>
            <a:off x="5685576" y="4205583"/>
            <a:ext cx="3294587"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US"/>
              <a:t>Group Members:  Peilu Zhang, Rui Zhang, Qingyang Zhong, Chun Zhai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2"/>
          <p:cNvSpPr txBox="1"/>
          <p:nvPr/>
        </p:nvSpPr>
        <p:spPr>
          <a:xfrm>
            <a:off x="2033250" y="4009725"/>
            <a:ext cx="6542700" cy="7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2"/>
          <p:cNvSpPr txBox="1"/>
          <p:nvPr/>
        </p:nvSpPr>
        <p:spPr>
          <a:xfrm>
            <a:off x="821750" y="320100"/>
            <a:ext cx="62022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400">
                <a:solidFill>
                  <a:schemeClr val="lt1"/>
                </a:solidFill>
              </a:rPr>
              <a:t>Final Model Visualization:</a:t>
            </a:r>
            <a:endParaRPr/>
          </a:p>
        </p:txBody>
      </p:sp>
      <p:sp>
        <p:nvSpPr>
          <p:cNvPr id="209" name="Google Shape;209;p22"/>
          <p:cNvSpPr txBox="1"/>
          <p:nvPr/>
        </p:nvSpPr>
        <p:spPr>
          <a:xfrm>
            <a:off x="821752" y="886300"/>
            <a:ext cx="78975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400">
                <a:solidFill>
                  <a:schemeClr val="lt1"/>
                </a:solidFill>
              </a:rPr>
              <a:t>Output</a:t>
            </a:r>
            <a:r>
              <a:rPr b="0" i="0" lang="en-US" sz="2400" u="none" cap="none" strike="noStrike">
                <a:solidFill>
                  <a:schemeClr val="lt1"/>
                </a:solidFill>
                <a:latin typeface="Arial"/>
                <a:ea typeface="Arial"/>
                <a:cs typeface="Arial"/>
                <a:sym typeface="Arial"/>
              </a:rPr>
              <a:t>: 8 neighbors + </a:t>
            </a:r>
            <a:r>
              <a:rPr lang="en-US" sz="2400">
                <a:solidFill>
                  <a:schemeClr val="lt1"/>
                </a:solidFill>
              </a:rPr>
              <a:t>XGBoost</a:t>
            </a:r>
            <a:r>
              <a:rPr b="0" i="0" lang="en-US" sz="2400" u="none" cap="none" strike="noStrike">
                <a:solidFill>
                  <a:schemeClr val="lt1"/>
                </a:solidFill>
                <a:latin typeface="Arial"/>
                <a:ea typeface="Arial"/>
                <a:cs typeface="Arial"/>
                <a:sym typeface="Arial"/>
              </a:rPr>
              <a:t> (depth=</a:t>
            </a:r>
            <a:r>
              <a:rPr lang="en-US" sz="2400">
                <a:solidFill>
                  <a:schemeClr val="lt1"/>
                </a:solidFill>
              </a:rPr>
              <a:t>3, nrounds=55</a:t>
            </a:r>
            <a:r>
              <a:rPr b="0" i="0" lang="en-US" sz="2400" u="none" cap="none" strike="noStrike">
                <a:solidFill>
                  <a:schemeClr val="lt1"/>
                </a:solidFill>
                <a:latin typeface="Arial"/>
                <a:ea typeface="Arial"/>
                <a:cs typeface="Arial"/>
                <a:sym typeface="Arial"/>
              </a:rPr>
              <a:t>)</a:t>
            </a:r>
            <a:endParaRPr/>
          </a:p>
        </p:txBody>
      </p:sp>
      <p:pic>
        <p:nvPicPr>
          <p:cNvPr id="210" name="Google Shape;210;p22"/>
          <p:cNvPicPr preferRelativeResize="0"/>
          <p:nvPr/>
        </p:nvPicPr>
        <p:blipFill>
          <a:blip r:embed="rId3">
            <a:alphaModFix/>
          </a:blip>
          <a:stretch>
            <a:fillRect/>
          </a:stretch>
        </p:blipFill>
        <p:spPr>
          <a:xfrm>
            <a:off x="4680000" y="1532425"/>
            <a:ext cx="4392225" cy="3325100"/>
          </a:xfrm>
          <a:prstGeom prst="rect">
            <a:avLst/>
          </a:prstGeom>
          <a:noFill/>
          <a:ln>
            <a:noFill/>
          </a:ln>
        </p:spPr>
      </p:pic>
      <p:pic>
        <p:nvPicPr>
          <p:cNvPr id="211" name="Google Shape;211;p22"/>
          <p:cNvPicPr preferRelativeResize="0"/>
          <p:nvPr/>
        </p:nvPicPr>
        <p:blipFill>
          <a:blip r:embed="rId4">
            <a:alphaModFix/>
          </a:blip>
          <a:stretch>
            <a:fillRect/>
          </a:stretch>
        </p:blipFill>
        <p:spPr>
          <a:xfrm>
            <a:off x="96925" y="1551800"/>
            <a:ext cx="4392225" cy="3325100"/>
          </a:xfrm>
          <a:prstGeom prst="rect">
            <a:avLst/>
          </a:prstGeom>
          <a:noFill/>
          <a:ln>
            <a:noFill/>
          </a:ln>
        </p:spPr>
      </p:pic>
      <p:cxnSp>
        <p:nvCxnSpPr>
          <p:cNvPr id="212" name="Google Shape;212;p22"/>
          <p:cNvCxnSpPr>
            <a:stCxn id="211" idx="3"/>
            <a:endCxn id="210" idx="1"/>
          </p:cNvCxnSpPr>
          <p:nvPr/>
        </p:nvCxnSpPr>
        <p:spPr>
          <a:xfrm flipH="1" rot="10800000">
            <a:off x="4489150" y="3194850"/>
            <a:ext cx="190800" cy="19500"/>
          </a:xfrm>
          <a:prstGeom prst="straightConnector1">
            <a:avLst/>
          </a:prstGeom>
          <a:noFill/>
          <a:ln cap="flat" cmpd="sng" w="9525">
            <a:solidFill>
              <a:srgbClr val="FF9900"/>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3"/>
          <p:cNvSpPr txBox="1"/>
          <p:nvPr>
            <p:ph idx="1" type="body"/>
          </p:nvPr>
        </p:nvSpPr>
        <p:spPr>
          <a:xfrm>
            <a:off x="1297500" y="1712406"/>
            <a:ext cx="7038900" cy="2911200"/>
          </a:xfrm>
          <a:prstGeom prst="rect">
            <a:avLst/>
          </a:prstGeom>
          <a:noFill/>
          <a:ln>
            <a:noFill/>
          </a:ln>
        </p:spPr>
        <p:txBody>
          <a:bodyPr anchorCtr="0" anchor="t" bIns="91425" lIns="91425" spcFirstLastPara="1" rIns="91425" wrap="square" tIns="91425">
            <a:noAutofit/>
          </a:bodyPr>
          <a:lstStyle/>
          <a:p>
            <a:pPr indent="-342900" lvl="0" marL="342900" rtl="0" algn="l">
              <a:lnSpc>
                <a:spcPct val="115000"/>
              </a:lnSpc>
              <a:spcBef>
                <a:spcPts val="0"/>
              </a:spcBef>
              <a:spcAft>
                <a:spcPts val="0"/>
              </a:spcAft>
              <a:buSzPts val="1300"/>
              <a:buAutoNum type="arabicPeriod"/>
            </a:pPr>
            <a:r>
              <a:rPr lang="en-US" sz="1800"/>
              <a:t>Try padding in other ways  (replicate padding &amp; reflect padding)</a:t>
            </a:r>
            <a:endParaRPr/>
          </a:p>
          <a:p>
            <a:pPr indent="-342900" lvl="0" marL="342900" rtl="0" algn="l">
              <a:lnSpc>
                <a:spcPct val="115000"/>
              </a:lnSpc>
              <a:spcBef>
                <a:spcPts val="1600"/>
              </a:spcBef>
              <a:spcAft>
                <a:spcPts val="0"/>
              </a:spcAft>
              <a:buSzPts val="1300"/>
              <a:buAutoNum type="arabicPeriod"/>
            </a:pPr>
            <a:r>
              <a:rPr lang="en-US" sz="1800"/>
              <a:t>Try extracting key points (SIFT)</a:t>
            </a:r>
            <a:endParaRPr/>
          </a:p>
          <a:p>
            <a:pPr indent="-342900" lvl="0" marL="342900" rtl="0" algn="l">
              <a:lnSpc>
                <a:spcPct val="115000"/>
              </a:lnSpc>
              <a:spcBef>
                <a:spcPts val="1600"/>
              </a:spcBef>
              <a:spcAft>
                <a:spcPts val="0"/>
              </a:spcAft>
              <a:buSzPts val="1300"/>
              <a:buAutoNum type="arabicPeriod"/>
            </a:pPr>
            <a:r>
              <a:rPr lang="en-US" sz="1800"/>
              <a:t>Tune more parameters for XGBoost model</a:t>
            </a:r>
            <a:endParaRPr/>
          </a:p>
          <a:p>
            <a:pPr indent="-342900" lvl="0" marL="342900" rtl="0" algn="l">
              <a:lnSpc>
                <a:spcPct val="115000"/>
              </a:lnSpc>
              <a:spcBef>
                <a:spcPts val="1600"/>
              </a:spcBef>
              <a:spcAft>
                <a:spcPts val="1600"/>
              </a:spcAft>
              <a:buSzPts val="1300"/>
              <a:buAutoNum type="arabicPeriod"/>
            </a:pPr>
            <a:r>
              <a:rPr lang="en-US" sz="1800"/>
              <a:t>Optimize algorithm to run faster</a:t>
            </a:r>
            <a:endParaRPr/>
          </a:p>
        </p:txBody>
      </p:sp>
      <p:sp>
        <p:nvSpPr>
          <p:cNvPr id="218" name="Google Shape;218;p23"/>
          <p:cNvSpPr txBox="1"/>
          <p:nvPr/>
        </p:nvSpPr>
        <p:spPr>
          <a:xfrm>
            <a:off x="1297500" y="796705"/>
            <a:ext cx="1508746"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Next Steps: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4"/>
          <p:cNvSpPr txBox="1"/>
          <p:nvPr/>
        </p:nvSpPr>
        <p:spPr>
          <a:xfrm>
            <a:off x="3141553" y="1982709"/>
            <a:ext cx="2210862"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3200" u="none" cap="none" strike="noStrike">
                <a:solidFill>
                  <a:schemeClr val="lt1"/>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nvSpPr>
        <p:spPr>
          <a:xfrm>
            <a:off x="5939074" y="2366653"/>
            <a:ext cx="2924269"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Feature Improvement: </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Add more neighbors (24 neighbors in total)</a:t>
            </a:r>
            <a:endParaRPr/>
          </a:p>
        </p:txBody>
      </p:sp>
      <p:sp>
        <p:nvSpPr>
          <p:cNvPr id="141" name="Google Shape;141;p14"/>
          <p:cNvSpPr txBox="1"/>
          <p:nvPr/>
        </p:nvSpPr>
        <p:spPr>
          <a:xfrm>
            <a:off x="515550" y="697125"/>
            <a:ext cx="46986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Baseline: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8 neighbors + GBM (depth=1)</a:t>
            </a:r>
            <a:endParaRPr/>
          </a:p>
        </p:txBody>
      </p:sp>
      <p:sp>
        <p:nvSpPr>
          <p:cNvPr id="142" name="Google Shape;142;p14"/>
          <p:cNvSpPr txBox="1"/>
          <p:nvPr/>
        </p:nvSpPr>
        <p:spPr>
          <a:xfrm>
            <a:off x="515545" y="1693150"/>
            <a:ext cx="2868300" cy="61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Improvemen</a:t>
            </a:r>
            <a:r>
              <a:rPr lang="en-US" sz="2000">
                <a:solidFill>
                  <a:schemeClr val="lt1"/>
                </a:solidFill>
              </a:rPr>
              <a:t>t</a:t>
            </a:r>
            <a:r>
              <a:rPr b="0" i="0" lang="en-US" sz="2000" u="none" cap="none" strike="noStrike">
                <a:solidFill>
                  <a:schemeClr val="lt1"/>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3" name="Google Shape;143;p14"/>
          <p:cNvSpPr/>
          <p:nvPr/>
        </p:nvSpPr>
        <p:spPr>
          <a:xfrm rot="10800000">
            <a:off x="2446313" y="2544022"/>
            <a:ext cx="3375064" cy="838109"/>
          </a:xfrm>
          <a:prstGeom prst="leftRightUpArrow">
            <a:avLst>
              <a:gd fmla="val 25000" name="adj1"/>
              <a:gd fmla="val 25000" name="adj2"/>
              <a:gd fmla="val 25000" name="adj3"/>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44" name="Google Shape;144;p14"/>
          <p:cNvSpPr txBox="1"/>
          <p:nvPr/>
        </p:nvSpPr>
        <p:spPr>
          <a:xfrm>
            <a:off x="447205" y="2089654"/>
            <a:ext cx="2249018" cy="147732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Parameter Improvement for GBM:</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Try different depth (3 ~ 11)</a:t>
            </a:r>
            <a:endParaRPr/>
          </a:p>
        </p:txBody>
      </p:sp>
      <p:sp>
        <p:nvSpPr>
          <p:cNvPr id="145" name="Google Shape;145;p14"/>
          <p:cNvSpPr txBox="1"/>
          <p:nvPr/>
        </p:nvSpPr>
        <p:spPr>
          <a:xfrm>
            <a:off x="3114897" y="3566982"/>
            <a:ext cx="2287806"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Model Improvement:</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1. XGBoost</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2. Random Forest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5"/>
          <p:cNvSpPr txBox="1"/>
          <p:nvPr/>
        </p:nvSpPr>
        <p:spPr>
          <a:xfrm>
            <a:off x="443621" y="425512"/>
            <a:ext cx="561083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Baseline: 8 neighbors + GBM (depth=1)</a:t>
            </a:r>
            <a:endParaRPr/>
          </a:p>
        </p:txBody>
      </p:sp>
      <p:sp>
        <p:nvSpPr>
          <p:cNvPr id="151" name="Google Shape;151;p15"/>
          <p:cNvSpPr txBox="1"/>
          <p:nvPr/>
        </p:nvSpPr>
        <p:spPr>
          <a:xfrm>
            <a:off x="613525" y="1067350"/>
            <a:ext cx="6874800" cy="12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rPr>
              <a:t>We use </a:t>
            </a:r>
            <a:r>
              <a:rPr b="1" lang="en-US" sz="1500">
                <a:solidFill>
                  <a:schemeClr val="lt1"/>
                </a:solidFill>
              </a:rPr>
              <a:t>1750.044</a:t>
            </a:r>
            <a:r>
              <a:rPr lang="en-US">
                <a:solidFill>
                  <a:schemeClr val="lt1"/>
                </a:solidFill>
              </a:rPr>
              <a:t>s to train this model. </a:t>
            </a:r>
            <a:endParaRPr>
              <a:solidFill>
                <a:schemeClr val="lt1"/>
              </a:solidFill>
            </a:endParaRPr>
          </a:p>
          <a:p>
            <a:pPr indent="0" lvl="0" marL="0" rtl="0" algn="l">
              <a:spcBef>
                <a:spcPts val="0"/>
              </a:spcBef>
              <a:spcAft>
                <a:spcPts val="0"/>
              </a:spcAft>
              <a:buNone/>
            </a:pPr>
            <a:r>
              <a:rPr lang="en-US">
                <a:solidFill>
                  <a:schemeClr val="lt1"/>
                </a:solidFill>
              </a:rPr>
              <a:t>The MSE of GBM model(depth = 1) is </a:t>
            </a:r>
            <a:r>
              <a:rPr b="1" lang="en-US">
                <a:solidFill>
                  <a:schemeClr val="lt1"/>
                </a:solidFill>
              </a:rPr>
              <a:t>0. 5%</a:t>
            </a:r>
            <a:r>
              <a:rPr lang="en-US">
                <a:solidFill>
                  <a:schemeClr val="lt1"/>
                </a:solidFill>
              </a:rPr>
              <a:t>. And the training PSNR is </a:t>
            </a:r>
            <a:r>
              <a:rPr b="1" lang="en-US">
                <a:solidFill>
                  <a:schemeClr val="lt1"/>
                </a:solidFill>
              </a:rPr>
              <a:t>9.05.</a:t>
            </a:r>
            <a:r>
              <a:rPr lang="en-US">
                <a:solidFill>
                  <a:schemeClr val="lt1"/>
                </a:solidFill>
              </a:rPr>
              <a:t> </a:t>
            </a:r>
            <a:endParaRPr>
              <a:solidFill>
                <a:schemeClr val="lt1"/>
              </a:solidFill>
            </a:endParaRPr>
          </a:p>
          <a:p>
            <a:pPr indent="0" lvl="0" marL="0" rtl="0" algn="l">
              <a:spcBef>
                <a:spcPts val="0"/>
              </a:spcBef>
              <a:spcAft>
                <a:spcPts val="0"/>
              </a:spcAft>
              <a:buNone/>
            </a:pPr>
            <a:r>
              <a:rPr lang="en-US">
                <a:solidFill>
                  <a:schemeClr val="lt1"/>
                </a:solidFill>
              </a:rPr>
              <a:t>The predictive HR picture is </a:t>
            </a:r>
            <a:r>
              <a:rPr b="1" lang="en-US">
                <a:solidFill>
                  <a:schemeClr val="lt1"/>
                </a:solidFill>
              </a:rPr>
              <a:t>not that good :(</a:t>
            </a:r>
            <a:endParaRPr b="1">
              <a:solidFill>
                <a:schemeClr val="lt1"/>
              </a:solidFill>
            </a:endParaRPr>
          </a:p>
        </p:txBody>
      </p:sp>
      <p:pic>
        <p:nvPicPr>
          <p:cNvPr id="152" name="Google Shape;152;p15"/>
          <p:cNvPicPr preferRelativeResize="0"/>
          <p:nvPr/>
        </p:nvPicPr>
        <p:blipFill>
          <a:blip r:embed="rId3">
            <a:alphaModFix/>
          </a:blip>
          <a:stretch>
            <a:fillRect/>
          </a:stretch>
        </p:blipFill>
        <p:spPr>
          <a:xfrm>
            <a:off x="4691425" y="2023450"/>
            <a:ext cx="4108000" cy="3001775"/>
          </a:xfrm>
          <a:prstGeom prst="rect">
            <a:avLst/>
          </a:prstGeom>
          <a:noFill/>
          <a:ln>
            <a:noFill/>
          </a:ln>
        </p:spPr>
      </p:pic>
      <p:pic>
        <p:nvPicPr>
          <p:cNvPr id="153" name="Google Shape;153;p15"/>
          <p:cNvPicPr preferRelativeResize="0"/>
          <p:nvPr/>
        </p:nvPicPr>
        <p:blipFill>
          <a:blip r:embed="rId4">
            <a:alphaModFix/>
          </a:blip>
          <a:stretch>
            <a:fillRect/>
          </a:stretch>
        </p:blipFill>
        <p:spPr>
          <a:xfrm>
            <a:off x="228025" y="2058200"/>
            <a:ext cx="3873325" cy="2932275"/>
          </a:xfrm>
          <a:prstGeom prst="rect">
            <a:avLst/>
          </a:prstGeom>
          <a:noFill/>
          <a:ln>
            <a:noFill/>
          </a:ln>
        </p:spPr>
      </p:pic>
      <p:cxnSp>
        <p:nvCxnSpPr>
          <p:cNvPr id="154" name="Google Shape;154;p15"/>
          <p:cNvCxnSpPr/>
          <p:nvPr/>
        </p:nvCxnSpPr>
        <p:spPr>
          <a:xfrm flipH="1" rot="10800000">
            <a:off x="4101350" y="3344975"/>
            <a:ext cx="621900" cy="8400"/>
          </a:xfrm>
          <a:prstGeom prst="straightConnector1">
            <a:avLst/>
          </a:prstGeom>
          <a:noFill/>
          <a:ln cap="flat" cmpd="sng" w="9525">
            <a:solidFill>
              <a:srgbClr val="FF99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6"/>
          <p:cNvSpPr txBox="1"/>
          <p:nvPr/>
        </p:nvSpPr>
        <p:spPr>
          <a:xfrm>
            <a:off x="490825" y="872524"/>
            <a:ext cx="6917400" cy="311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800">
                <a:solidFill>
                  <a:schemeClr val="lt1"/>
                </a:solidFill>
              </a:rPr>
              <a:t>We use cross validation to find best parameter of depth among {1,3,5,7,9,11}. And our results shows when depth = 11, we got the smallest MSE, which is </a:t>
            </a:r>
            <a:r>
              <a:rPr b="1" lang="en-US" sz="1800">
                <a:solidFill>
                  <a:schemeClr val="lt1"/>
                </a:solidFill>
              </a:rPr>
              <a:t>0.44%.</a:t>
            </a:r>
            <a:r>
              <a:rPr lang="en-US" sz="1800">
                <a:solidFill>
                  <a:schemeClr val="lt1"/>
                </a:solidFill>
              </a:rPr>
              <a:t> T</a:t>
            </a:r>
            <a:r>
              <a:rPr lang="en-US" sz="1800">
                <a:solidFill>
                  <a:schemeClr val="lt1"/>
                </a:solidFill>
              </a:rPr>
              <a:t>he training PSNR is around </a:t>
            </a:r>
            <a:r>
              <a:rPr b="1" lang="en-US" sz="1800">
                <a:solidFill>
                  <a:schemeClr val="lt1"/>
                </a:solidFill>
              </a:rPr>
              <a:t>24</a:t>
            </a:r>
            <a:r>
              <a:rPr lang="en-US" sz="1800">
                <a:solidFill>
                  <a:schemeClr val="lt1"/>
                </a:solidFill>
              </a:rPr>
              <a:t>. </a:t>
            </a:r>
            <a:endParaRPr sz="1800">
              <a:solidFill>
                <a:schemeClr val="lt1"/>
              </a:solidFill>
            </a:endParaRPr>
          </a:p>
          <a:p>
            <a:pPr indent="0" lvl="0" marL="0" marR="0" rtl="0" algn="l">
              <a:lnSpc>
                <a:spcPct val="100000"/>
              </a:lnSpc>
              <a:spcBef>
                <a:spcPts val="0"/>
              </a:spcBef>
              <a:spcAft>
                <a:spcPts val="0"/>
              </a:spcAft>
              <a:buNone/>
            </a:pPr>
            <a:r>
              <a:t/>
            </a:r>
            <a:endParaRPr sz="1800">
              <a:solidFill>
                <a:schemeClr val="lt1"/>
              </a:solidFill>
            </a:endParaRPr>
          </a:p>
        </p:txBody>
      </p:sp>
      <p:sp>
        <p:nvSpPr>
          <p:cNvPr id="160" name="Google Shape;160;p16"/>
          <p:cNvSpPr txBox="1"/>
          <p:nvPr/>
        </p:nvSpPr>
        <p:spPr>
          <a:xfrm>
            <a:off x="416446" y="371200"/>
            <a:ext cx="443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Improvement 1 – GBM</a:t>
            </a:r>
            <a:r>
              <a:rPr b="0" i="0" lang="en-US" sz="1400" u="none" cap="none" strike="noStrike">
                <a:solidFill>
                  <a:schemeClr val="lt1"/>
                </a:solidFill>
                <a:latin typeface="Arial"/>
                <a:ea typeface="Arial"/>
                <a:cs typeface="Arial"/>
                <a:sym typeface="Arial"/>
              </a:rPr>
              <a:t>:</a:t>
            </a:r>
            <a:endParaRPr/>
          </a:p>
        </p:txBody>
      </p:sp>
      <p:pic>
        <p:nvPicPr>
          <p:cNvPr id="161" name="Google Shape;161;p16"/>
          <p:cNvPicPr preferRelativeResize="0"/>
          <p:nvPr/>
        </p:nvPicPr>
        <p:blipFill>
          <a:blip r:embed="rId3">
            <a:alphaModFix/>
          </a:blip>
          <a:stretch>
            <a:fillRect/>
          </a:stretch>
        </p:blipFill>
        <p:spPr>
          <a:xfrm>
            <a:off x="228025" y="2058200"/>
            <a:ext cx="3873325" cy="2932275"/>
          </a:xfrm>
          <a:prstGeom prst="rect">
            <a:avLst/>
          </a:prstGeom>
          <a:noFill/>
          <a:ln>
            <a:noFill/>
          </a:ln>
        </p:spPr>
      </p:pic>
      <p:pic>
        <p:nvPicPr>
          <p:cNvPr id="162" name="Google Shape;162;p16"/>
          <p:cNvPicPr preferRelativeResize="0"/>
          <p:nvPr/>
        </p:nvPicPr>
        <p:blipFill>
          <a:blip r:embed="rId4">
            <a:alphaModFix/>
          </a:blip>
          <a:stretch>
            <a:fillRect/>
          </a:stretch>
        </p:blipFill>
        <p:spPr>
          <a:xfrm>
            <a:off x="4832450" y="2023713"/>
            <a:ext cx="4067824" cy="3001249"/>
          </a:xfrm>
          <a:prstGeom prst="rect">
            <a:avLst/>
          </a:prstGeom>
          <a:noFill/>
          <a:ln>
            <a:noFill/>
          </a:ln>
        </p:spPr>
      </p:pic>
      <p:cxnSp>
        <p:nvCxnSpPr>
          <p:cNvPr id="163" name="Google Shape;163;p16"/>
          <p:cNvCxnSpPr/>
          <p:nvPr/>
        </p:nvCxnSpPr>
        <p:spPr>
          <a:xfrm flipH="1" rot="10800000">
            <a:off x="4101350" y="3344975"/>
            <a:ext cx="731100" cy="8400"/>
          </a:xfrm>
          <a:prstGeom prst="straightConnector1">
            <a:avLst/>
          </a:prstGeom>
          <a:noFill/>
          <a:ln cap="flat" cmpd="sng" w="9525">
            <a:solidFill>
              <a:srgbClr val="FF9900"/>
            </a:solidFill>
            <a:prstDash val="solid"/>
            <a:round/>
            <a:headEnd len="med" w="med" type="none"/>
            <a:tailEnd len="med" w="med" type="triangle"/>
          </a:ln>
        </p:spPr>
      </p:cxnSp>
      <p:sp>
        <p:nvSpPr>
          <p:cNvPr id="164" name="Google Shape;164;p16"/>
          <p:cNvSpPr txBox="1"/>
          <p:nvPr/>
        </p:nvSpPr>
        <p:spPr>
          <a:xfrm>
            <a:off x="4042500" y="2756625"/>
            <a:ext cx="10590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solidFill>
                  <a:schemeClr val="lt1"/>
                </a:solidFill>
              </a:rPr>
              <a:t>improved a little :)</a:t>
            </a:r>
            <a:endParaRPr sz="8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7"/>
          <p:cNvSpPr txBox="1"/>
          <p:nvPr/>
        </p:nvSpPr>
        <p:spPr>
          <a:xfrm>
            <a:off x="490825" y="897749"/>
            <a:ext cx="6917400" cy="311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800">
                <a:solidFill>
                  <a:schemeClr val="lt1"/>
                </a:solidFill>
              </a:rPr>
              <a:t>We use cross validation to find best parameter of depth among {1,3,5,7,9,11}. And our results shows when depth = 11, we got the smallest MSE, which is 0.44%. The training PSNR is around 24. </a:t>
            </a:r>
            <a:endParaRPr sz="1800">
              <a:solidFill>
                <a:schemeClr val="lt1"/>
              </a:solidFill>
            </a:endParaRPr>
          </a:p>
        </p:txBody>
      </p:sp>
      <p:sp>
        <p:nvSpPr>
          <p:cNvPr id="170" name="Google Shape;170;p17"/>
          <p:cNvSpPr txBox="1"/>
          <p:nvPr/>
        </p:nvSpPr>
        <p:spPr>
          <a:xfrm>
            <a:off x="416446" y="371200"/>
            <a:ext cx="443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Improvement 1 – GBM</a:t>
            </a:r>
            <a:r>
              <a:rPr b="0" i="0" lang="en-US" sz="1400" u="none" cap="none" strike="noStrike">
                <a:solidFill>
                  <a:schemeClr val="lt1"/>
                </a:solidFill>
                <a:latin typeface="Arial"/>
                <a:ea typeface="Arial"/>
                <a:cs typeface="Arial"/>
                <a:sym typeface="Arial"/>
              </a:rPr>
              <a:t>:</a:t>
            </a:r>
            <a:endParaRPr/>
          </a:p>
        </p:txBody>
      </p:sp>
      <p:pic>
        <p:nvPicPr>
          <p:cNvPr id="171" name="Google Shape;171;p17"/>
          <p:cNvPicPr preferRelativeResize="0"/>
          <p:nvPr/>
        </p:nvPicPr>
        <p:blipFill>
          <a:blip r:embed="rId3">
            <a:alphaModFix/>
          </a:blip>
          <a:stretch>
            <a:fillRect/>
          </a:stretch>
        </p:blipFill>
        <p:spPr>
          <a:xfrm>
            <a:off x="1610075" y="1954050"/>
            <a:ext cx="4939550" cy="296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8"/>
          <p:cNvSpPr txBox="1"/>
          <p:nvPr/>
        </p:nvSpPr>
        <p:spPr>
          <a:xfrm>
            <a:off x="591788" y="775971"/>
            <a:ext cx="7511064"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Random Forest model is too slow in regards of running time, so we decide not to move on with it at this time:</a:t>
            </a:r>
            <a:endParaRPr b="0" i="0" sz="1800" u="none" cap="none" strike="noStrike">
              <a:solidFill>
                <a:schemeClr val="lt1"/>
              </a:solidFill>
              <a:latin typeface="Arial"/>
              <a:ea typeface="Arial"/>
              <a:cs typeface="Arial"/>
              <a:sym typeface="Arial"/>
            </a:endParaRPr>
          </a:p>
        </p:txBody>
      </p:sp>
      <p:sp>
        <p:nvSpPr>
          <p:cNvPr id="177" name="Google Shape;177;p18"/>
          <p:cNvSpPr txBox="1"/>
          <p:nvPr/>
        </p:nvSpPr>
        <p:spPr>
          <a:xfrm>
            <a:off x="271599" y="250625"/>
            <a:ext cx="62769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Improvement 2 – Model Comparison</a:t>
            </a:r>
            <a:r>
              <a:rPr b="0" i="0" lang="en-US" sz="1400" u="none" cap="none" strike="noStrike">
                <a:solidFill>
                  <a:schemeClr val="lt1"/>
                </a:solidFill>
                <a:latin typeface="Arial"/>
                <a:ea typeface="Arial"/>
                <a:cs typeface="Arial"/>
                <a:sym typeface="Arial"/>
              </a:rPr>
              <a:t>:</a:t>
            </a:r>
            <a:endParaRPr/>
          </a:p>
        </p:txBody>
      </p:sp>
      <p:sp>
        <p:nvSpPr>
          <p:cNvPr id="178" name="Google Shape;178;p18"/>
          <p:cNvSpPr txBox="1"/>
          <p:nvPr/>
        </p:nvSpPr>
        <p:spPr>
          <a:xfrm>
            <a:off x="394775" y="1184275"/>
            <a:ext cx="6223200" cy="12237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800">
                <a:solidFill>
                  <a:srgbClr val="FFFFFF"/>
                </a:solidFill>
                <a:latin typeface="Calibri"/>
                <a:ea typeface="Calibri"/>
                <a:cs typeface="Calibri"/>
                <a:sym typeface="Calibri"/>
              </a:rPr>
              <a:t>Final Model: 50 images 300 points</a:t>
            </a:r>
            <a:endParaRPr sz="1800">
              <a:solidFill>
                <a:srgbClr val="FFFFFF"/>
              </a:solidFill>
            </a:endParaRPr>
          </a:p>
        </p:txBody>
      </p:sp>
      <p:sp>
        <p:nvSpPr>
          <p:cNvPr id="179" name="Google Shape;179;p18"/>
          <p:cNvSpPr txBox="1"/>
          <p:nvPr/>
        </p:nvSpPr>
        <p:spPr>
          <a:xfrm>
            <a:off x="766325" y="2229225"/>
            <a:ext cx="3936000" cy="19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lang="en-US" sz="1800">
                <a:solidFill>
                  <a:srgbClr val="FFFFFF"/>
                </a:solidFill>
              </a:rPr>
              <a:t>par_best = list(mtry = 5, ntrees = 500)</a:t>
            </a:r>
            <a:endParaRPr sz="1800">
              <a:solidFill>
                <a:srgbClr val="FFFFFF"/>
              </a:solidFill>
            </a:endParaRPr>
          </a:p>
          <a:p>
            <a:pPr indent="0" lvl="0" marL="0" rtl="0" algn="l">
              <a:spcBef>
                <a:spcPts val="0"/>
              </a:spcBef>
              <a:spcAft>
                <a:spcPts val="0"/>
              </a:spcAft>
              <a:buClr>
                <a:srgbClr val="000000"/>
              </a:buClr>
              <a:buFont typeface="Arial"/>
              <a:buNone/>
            </a:pPr>
            <a:r>
              <a:rPr lang="en-US" sz="1800">
                <a:solidFill>
                  <a:srgbClr val="FFFFFF"/>
                </a:solidFill>
              </a:rPr>
              <a:t>cv_error = 0.0027</a:t>
            </a:r>
            <a:endParaRPr sz="1800">
              <a:solidFill>
                <a:srgbClr val="FFFFFF"/>
              </a:solidFill>
            </a:endParaRPr>
          </a:p>
          <a:p>
            <a:pPr indent="0" lvl="0" marL="0" rtl="0" algn="l">
              <a:spcBef>
                <a:spcPts val="0"/>
              </a:spcBef>
              <a:spcAft>
                <a:spcPts val="0"/>
              </a:spcAft>
              <a:buClr>
                <a:srgbClr val="000000"/>
              </a:buClr>
              <a:buFont typeface="Arial"/>
              <a:buNone/>
            </a:pPr>
            <a:r>
              <a:rPr lang="en-US" sz="1800">
                <a:solidFill>
                  <a:srgbClr val="FFFFFF"/>
                </a:solidFill>
              </a:rPr>
              <a:t>PSNR = 28.3</a:t>
            </a:r>
            <a:endParaRPr sz="1800">
              <a:solidFill>
                <a:srgbClr val="FFFFFF"/>
              </a:solidFill>
            </a:endParaRPr>
          </a:p>
          <a:p>
            <a:pPr indent="0" lvl="0" marL="0" rtl="0" algn="l">
              <a:spcBef>
                <a:spcPts val="0"/>
              </a:spcBef>
              <a:spcAft>
                <a:spcPts val="0"/>
              </a:spcAft>
              <a:buNone/>
            </a:pPr>
            <a:r>
              <a:rPr lang="en-US" sz="1800">
                <a:solidFill>
                  <a:srgbClr val="FFFFFF"/>
                </a:solidFill>
              </a:rPr>
              <a:t>Running Time:</a:t>
            </a:r>
            <a:endParaRPr sz="1800">
              <a:solidFill>
                <a:srgbClr val="FFFFFF"/>
              </a:solidFill>
            </a:endParaRPr>
          </a:p>
          <a:p>
            <a:pPr indent="0" lvl="0" marL="0" rtl="0" algn="l">
              <a:spcBef>
                <a:spcPts val="0"/>
              </a:spcBef>
              <a:spcAft>
                <a:spcPts val="0"/>
              </a:spcAft>
              <a:buNone/>
            </a:pPr>
            <a:r>
              <a:rPr lang="en-US" sz="1800">
                <a:solidFill>
                  <a:srgbClr val="FFFFFF"/>
                </a:solidFill>
              </a:rPr>
              <a:t>For CV: 24 hr</a:t>
            </a:r>
            <a:endParaRPr sz="1800">
              <a:solidFill>
                <a:srgbClr val="FFFFFF"/>
              </a:solidFill>
            </a:endParaRPr>
          </a:p>
          <a:p>
            <a:pPr indent="0" lvl="0" marL="0" rtl="0" algn="l">
              <a:spcBef>
                <a:spcPts val="0"/>
              </a:spcBef>
              <a:spcAft>
                <a:spcPts val="0"/>
              </a:spcAft>
              <a:buClr>
                <a:srgbClr val="000000"/>
              </a:buClr>
              <a:buFont typeface="Arial"/>
              <a:buNone/>
            </a:pPr>
            <a:r>
              <a:rPr lang="en-US" sz="1800">
                <a:solidFill>
                  <a:srgbClr val="FFFFFF"/>
                </a:solidFill>
              </a:rPr>
              <a:t>For SuperResolution: 1.5min/pic</a:t>
            </a:r>
            <a:endParaRPr sz="1800">
              <a:solidFill>
                <a:srgbClr val="FFFFFF"/>
              </a:solidFill>
            </a:endParaRPr>
          </a:p>
        </p:txBody>
      </p:sp>
      <p:sp>
        <p:nvSpPr>
          <p:cNvPr id="180" name="Google Shape;180;p18"/>
          <p:cNvSpPr txBox="1"/>
          <p:nvPr/>
        </p:nvSpPr>
        <p:spPr>
          <a:xfrm>
            <a:off x="5398900" y="171037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rgbClr val="FFFFFF"/>
                </a:solidFill>
                <a:latin typeface="Calibri"/>
                <a:ea typeface="Calibri"/>
                <a:cs typeface="Calibri"/>
                <a:sym typeface="Calibri"/>
              </a:rPr>
              <a:t>T</a:t>
            </a:r>
            <a:r>
              <a:rPr lang="en-US" sz="2000">
                <a:solidFill>
                  <a:srgbClr val="FFFFFF"/>
                </a:solidFill>
                <a:latin typeface="Calibri"/>
                <a:ea typeface="Calibri"/>
                <a:cs typeface="Calibri"/>
                <a:sym typeface="Calibri"/>
              </a:rPr>
              <a:t>his model has smaller MSE but too slow to test 1000 picture in class.</a:t>
            </a:r>
            <a:endParaRPr sz="2000">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9"/>
          <p:cNvSpPr txBox="1"/>
          <p:nvPr/>
        </p:nvSpPr>
        <p:spPr>
          <a:xfrm>
            <a:off x="201925" y="544250"/>
            <a:ext cx="87630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Next, we compared the results of the following combinations:</a:t>
            </a:r>
            <a:endParaRPr/>
          </a:p>
        </p:txBody>
      </p:sp>
      <p:graphicFrame>
        <p:nvGraphicFramePr>
          <p:cNvPr id="186" name="Google Shape;186;p19"/>
          <p:cNvGraphicFramePr/>
          <p:nvPr/>
        </p:nvGraphicFramePr>
        <p:xfrm>
          <a:off x="470763" y="926616"/>
          <a:ext cx="3000000" cy="3000000"/>
        </p:xfrm>
        <a:graphic>
          <a:graphicData uri="http://schemas.openxmlformats.org/drawingml/2006/table">
            <a:tbl>
              <a:tblPr bandRow="1" firstRow="1">
                <a:noFill/>
                <a:tableStyleId>{AA40157D-094E-46C8-BE1D-A606E32377E6}</a:tableStyleId>
              </a:tblPr>
              <a:tblGrid>
                <a:gridCol w="4397650"/>
                <a:gridCol w="3913100"/>
              </a:tblGrid>
              <a:tr h="1990400">
                <a:tc>
                  <a:txBody>
                    <a:bodyPr>
                      <a:noAutofit/>
                    </a:bodyPr>
                    <a:lstStyle/>
                    <a:p>
                      <a:pPr indent="0" lvl="0" marL="0" marR="0" rtl="0" algn="l">
                        <a:lnSpc>
                          <a:spcPct val="100000"/>
                        </a:lnSpc>
                        <a:spcBef>
                          <a:spcPts val="0"/>
                        </a:spcBef>
                        <a:spcAft>
                          <a:spcPts val="0"/>
                        </a:spcAft>
                        <a:buNone/>
                      </a:pPr>
                      <a:r>
                        <a:rPr lang="en-US" sz="1800" u="none" cap="none" strike="noStrike"/>
                        <a:t>8 Neighbors + GBM</a:t>
                      </a:r>
                      <a:endParaRPr sz="1800" u="none" cap="none" strike="noStrike"/>
                    </a:p>
                    <a:p>
                      <a:pPr indent="0" lvl="0" marL="0" rtl="0" algn="l">
                        <a:spcBef>
                          <a:spcPts val="0"/>
                        </a:spcBef>
                        <a:spcAft>
                          <a:spcPts val="0"/>
                        </a:spcAft>
                        <a:buNone/>
                      </a:pPr>
                      <a:r>
                        <a:rPr lang="en-US" sz="1500"/>
                        <a:t>par_best = depth 11</a:t>
                      </a:r>
                      <a:endParaRPr sz="1500"/>
                    </a:p>
                    <a:p>
                      <a:pPr indent="0" lvl="0" marL="0" rtl="0" algn="l">
                        <a:spcBef>
                          <a:spcPts val="0"/>
                        </a:spcBef>
                        <a:spcAft>
                          <a:spcPts val="0"/>
                        </a:spcAft>
                        <a:buNone/>
                      </a:pPr>
                      <a:r>
                        <a:rPr lang="en-US" sz="1500"/>
                        <a:t>cv_error = </a:t>
                      </a:r>
                      <a:r>
                        <a:rPr lang="en-US" sz="1500">
                          <a:solidFill>
                            <a:srgbClr val="FF0000"/>
                          </a:solidFill>
                        </a:rPr>
                        <a:t>0.0044</a:t>
                      </a:r>
                      <a:endParaRPr sz="1500">
                        <a:solidFill>
                          <a:srgbClr val="FF0000"/>
                        </a:solidFill>
                      </a:endParaRPr>
                    </a:p>
                    <a:p>
                      <a:pPr indent="0" lvl="0" marL="0" rtl="0" algn="l">
                        <a:spcBef>
                          <a:spcPts val="0"/>
                        </a:spcBef>
                        <a:spcAft>
                          <a:spcPts val="0"/>
                        </a:spcAft>
                        <a:buNone/>
                      </a:pPr>
                      <a:r>
                        <a:rPr lang="en-US" sz="1500"/>
                        <a:t>PSNR(test 10 images) = </a:t>
                      </a:r>
                      <a:r>
                        <a:rPr lang="en-US" sz="1500">
                          <a:solidFill>
                            <a:srgbClr val="FF0000"/>
                          </a:solidFill>
                        </a:rPr>
                        <a:t>23.96</a:t>
                      </a:r>
                      <a:endParaRPr sz="1500">
                        <a:solidFill>
                          <a:srgbClr val="FF0000"/>
                        </a:solidFill>
                      </a:endParaRPr>
                    </a:p>
                    <a:p>
                      <a:pPr indent="0" lvl="0" marL="0" rtl="0" algn="l">
                        <a:spcBef>
                          <a:spcPts val="0"/>
                        </a:spcBef>
                        <a:spcAft>
                          <a:spcPts val="0"/>
                        </a:spcAft>
                        <a:buNone/>
                      </a:pPr>
                      <a:r>
                        <a:t/>
                      </a:r>
                      <a:endParaRPr sz="1500">
                        <a:solidFill>
                          <a:srgbClr val="FF0000"/>
                        </a:solidFill>
                      </a:endParaRPr>
                    </a:p>
                    <a:p>
                      <a:pPr indent="0" lvl="0" marL="0" rtl="0" algn="l">
                        <a:spcBef>
                          <a:spcPts val="0"/>
                        </a:spcBef>
                        <a:spcAft>
                          <a:spcPts val="0"/>
                        </a:spcAft>
                        <a:buNone/>
                      </a:pPr>
                      <a:r>
                        <a:rPr lang="en-US" sz="1500"/>
                        <a:t>tm_feature_train(train 1490 images) = 99.291 s</a:t>
                      </a:r>
                      <a:endParaRPr sz="1500"/>
                    </a:p>
                    <a:p>
                      <a:pPr indent="0" lvl="0" marL="0" rtl="0" algn="l">
                        <a:spcBef>
                          <a:spcPts val="0"/>
                        </a:spcBef>
                        <a:spcAft>
                          <a:spcPts val="0"/>
                        </a:spcAft>
                        <a:buNone/>
                      </a:pPr>
                      <a:r>
                        <a:rPr lang="en-US" sz="1500"/>
                        <a:t>tm_train(train 1490 images) = 1750.044 s</a:t>
                      </a:r>
                      <a:endParaRPr sz="1500"/>
                    </a:p>
                    <a:p>
                      <a:pPr indent="0" lvl="0" marL="0" rtl="0" algn="l">
                        <a:spcBef>
                          <a:spcPts val="0"/>
                        </a:spcBef>
                        <a:spcAft>
                          <a:spcPts val="0"/>
                        </a:spcAft>
                        <a:buNone/>
                      </a:pPr>
                      <a:r>
                        <a:rPr lang="en-US" sz="1500">
                          <a:solidFill>
                            <a:srgbClr val="674EA7"/>
                          </a:solidFill>
                        </a:rPr>
                        <a:t>tm_super = 9s/image</a:t>
                      </a:r>
                      <a:endParaRPr sz="1800">
                        <a:solidFill>
                          <a:srgbClr val="674EA7"/>
                        </a:solidFill>
                      </a:endParaRPr>
                    </a:p>
                  </a:txBody>
                  <a:tcPr marT="45725" marB="45725" marR="91450" marL="9145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24 Neighbors + GBM </a:t>
                      </a:r>
                      <a:endParaRPr sz="1800"/>
                    </a:p>
                    <a:p>
                      <a:pPr indent="0" lvl="0" marL="0" marR="0" rtl="0" algn="l">
                        <a:lnSpc>
                          <a:spcPct val="100000"/>
                        </a:lnSpc>
                        <a:spcBef>
                          <a:spcPts val="0"/>
                        </a:spcBef>
                        <a:spcAft>
                          <a:spcPts val="0"/>
                        </a:spcAft>
                        <a:buClr>
                          <a:srgbClr val="000000"/>
                        </a:buClr>
                        <a:buSzPts val="1800"/>
                        <a:buFont typeface="Arial"/>
                        <a:buNone/>
                      </a:pPr>
                      <a:r>
                        <a:rPr lang="en-US" sz="1500"/>
                        <a:t>par_best = depth 11</a:t>
                      </a:r>
                      <a:endParaRPr sz="1500"/>
                    </a:p>
                    <a:p>
                      <a:pPr indent="0" lvl="0" marL="0" rtl="0" algn="l">
                        <a:spcBef>
                          <a:spcPts val="0"/>
                        </a:spcBef>
                        <a:spcAft>
                          <a:spcPts val="0"/>
                        </a:spcAft>
                        <a:buClr>
                          <a:srgbClr val="000000"/>
                        </a:buClr>
                        <a:buFont typeface="Arial"/>
                        <a:buNone/>
                      </a:pPr>
                      <a:r>
                        <a:rPr lang="en-US" sz="1500"/>
                        <a:t>cv_error = </a:t>
                      </a:r>
                      <a:r>
                        <a:rPr lang="en-US" sz="1500">
                          <a:solidFill>
                            <a:srgbClr val="FF0000"/>
                          </a:solidFill>
                        </a:rPr>
                        <a:t>0.0043</a:t>
                      </a:r>
                      <a:endParaRPr sz="1500">
                        <a:solidFill>
                          <a:srgbClr val="FF0000"/>
                        </a:solidFill>
                      </a:endParaRPr>
                    </a:p>
                    <a:p>
                      <a:pPr indent="0" lvl="0" marL="0" rtl="0" algn="l">
                        <a:spcBef>
                          <a:spcPts val="0"/>
                        </a:spcBef>
                        <a:spcAft>
                          <a:spcPts val="0"/>
                        </a:spcAft>
                        <a:buClr>
                          <a:srgbClr val="000000"/>
                        </a:buClr>
                        <a:buFont typeface="Arial"/>
                        <a:buNone/>
                      </a:pPr>
                      <a:r>
                        <a:rPr lang="en-US" sz="1500"/>
                        <a:t>PSNR(test 10 images) = </a:t>
                      </a:r>
                      <a:r>
                        <a:rPr lang="en-US" sz="1500">
                          <a:solidFill>
                            <a:srgbClr val="FF0000"/>
                          </a:solidFill>
                        </a:rPr>
                        <a:t>24.02</a:t>
                      </a:r>
                      <a:endParaRPr sz="1500">
                        <a:solidFill>
                          <a:srgbClr val="FF0000"/>
                        </a:solidFill>
                      </a:endParaRPr>
                    </a:p>
                    <a:p>
                      <a:pPr indent="0" lvl="0" marL="0" rtl="0" algn="l">
                        <a:spcBef>
                          <a:spcPts val="0"/>
                        </a:spcBef>
                        <a:spcAft>
                          <a:spcPts val="0"/>
                        </a:spcAft>
                        <a:buClr>
                          <a:srgbClr val="000000"/>
                        </a:buClr>
                        <a:buFont typeface="Arial"/>
                        <a:buNone/>
                      </a:pPr>
                      <a:r>
                        <a:t/>
                      </a:r>
                      <a:endParaRPr sz="1500"/>
                    </a:p>
                    <a:p>
                      <a:pPr indent="0" lvl="0" marL="0" rtl="0" algn="l">
                        <a:spcBef>
                          <a:spcPts val="0"/>
                        </a:spcBef>
                        <a:spcAft>
                          <a:spcPts val="0"/>
                        </a:spcAft>
                        <a:buClr>
                          <a:srgbClr val="000000"/>
                        </a:buClr>
                        <a:buFont typeface="Arial"/>
                        <a:buNone/>
                      </a:pPr>
                      <a:r>
                        <a:rPr lang="en-US" sz="1500"/>
                        <a:t>tm_feature_train(train 1490 images) = 140.33 s</a:t>
                      </a:r>
                      <a:endParaRPr sz="1500"/>
                    </a:p>
                    <a:p>
                      <a:pPr indent="0" lvl="0" marL="0" rtl="0" algn="l">
                        <a:spcBef>
                          <a:spcPts val="0"/>
                        </a:spcBef>
                        <a:spcAft>
                          <a:spcPts val="0"/>
                        </a:spcAft>
                        <a:buClr>
                          <a:srgbClr val="000000"/>
                        </a:buClr>
                        <a:buFont typeface="Arial"/>
                        <a:buNone/>
                      </a:pPr>
                      <a:r>
                        <a:rPr lang="en-US" sz="1500"/>
                        <a:t>tm_train(train 1490 images) = 3405.472 s </a:t>
                      </a:r>
                      <a:endParaRPr sz="1800"/>
                    </a:p>
                  </a:txBody>
                  <a:tcPr marT="45725" marB="45725" marR="91450" marL="91450">
                    <a:lnL cap="flat" cmpd="sng" w="12700">
                      <a:solidFill>
                        <a:srgbClr val="FF0000"/>
                      </a:solidFill>
                      <a:prstDash val="solid"/>
                      <a:round/>
                      <a:headEnd len="sm" w="sm" type="none"/>
                      <a:tailEnd len="sm" w="sm" type="none"/>
                    </a:lnL>
                  </a:tcPr>
                </a:tc>
              </a:tr>
              <a:tr h="1990400">
                <a:tc>
                  <a:txBody>
                    <a:bodyPr>
                      <a:noAutofit/>
                    </a:bodyPr>
                    <a:lstStyle/>
                    <a:p>
                      <a:pPr indent="0" lvl="0" marL="0" marR="0" rtl="0" algn="l">
                        <a:lnSpc>
                          <a:spcPct val="100000"/>
                        </a:lnSpc>
                        <a:spcBef>
                          <a:spcPts val="0"/>
                        </a:spcBef>
                        <a:spcAft>
                          <a:spcPts val="0"/>
                        </a:spcAft>
                        <a:buNone/>
                      </a:pPr>
                      <a:r>
                        <a:rPr b="1" lang="en-US" sz="1800" u="none" cap="none" strike="noStrike"/>
                        <a:t>8 neighbors + XGBoost </a:t>
                      </a:r>
                      <a:endParaRPr b="1" sz="1800" u="none" cap="none" strike="noStrike"/>
                    </a:p>
                    <a:p>
                      <a:pPr indent="0" lvl="0" marL="0" marR="0" rtl="0" algn="l">
                        <a:lnSpc>
                          <a:spcPct val="100000"/>
                        </a:lnSpc>
                        <a:spcBef>
                          <a:spcPts val="0"/>
                        </a:spcBef>
                        <a:spcAft>
                          <a:spcPts val="0"/>
                        </a:spcAft>
                        <a:buNone/>
                      </a:pPr>
                      <a:r>
                        <a:rPr b="1" lang="en-US" sz="1500"/>
                        <a:t>par_best = list(depth = 3,nrounds = 55)</a:t>
                      </a:r>
                      <a:endParaRPr b="1" sz="1500"/>
                    </a:p>
                    <a:p>
                      <a:pPr indent="0" lvl="0" marL="0" marR="0" rtl="0" algn="l">
                        <a:lnSpc>
                          <a:spcPct val="100000"/>
                        </a:lnSpc>
                        <a:spcBef>
                          <a:spcPts val="0"/>
                        </a:spcBef>
                        <a:spcAft>
                          <a:spcPts val="0"/>
                        </a:spcAft>
                        <a:buNone/>
                      </a:pPr>
                      <a:r>
                        <a:rPr b="1" lang="en-US" sz="1500"/>
                        <a:t>cv_error = </a:t>
                      </a:r>
                      <a:r>
                        <a:rPr b="1" lang="en-US" sz="1500">
                          <a:solidFill>
                            <a:srgbClr val="FF0000"/>
                          </a:solidFill>
                        </a:rPr>
                        <a:t>0.00375</a:t>
                      </a:r>
                      <a:endParaRPr b="1" sz="1500">
                        <a:solidFill>
                          <a:srgbClr val="FF0000"/>
                        </a:solidFill>
                      </a:endParaRPr>
                    </a:p>
                    <a:p>
                      <a:pPr indent="0" lvl="0" marL="0" marR="0" rtl="0" algn="l">
                        <a:lnSpc>
                          <a:spcPct val="100000"/>
                        </a:lnSpc>
                        <a:spcBef>
                          <a:spcPts val="0"/>
                        </a:spcBef>
                        <a:spcAft>
                          <a:spcPts val="0"/>
                        </a:spcAft>
                        <a:buNone/>
                      </a:pPr>
                      <a:r>
                        <a:rPr b="1" lang="en-US" sz="1500"/>
                        <a:t>PSNR(test 10 images) = </a:t>
                      </a:r>
                      <a:r>
                        <a:rPr b="1" lang="en-US" sz="1500">
                          <a:solidFill>
                            <a:srgbClr val="FF0000"/>
                          </a:solidFill>
                        </a:rPr>
                        <a:t>26.75</a:t>
                      </a:r>
                      <a:endParaRPr b="1" sz="1500">
                        <a:solidFill>
                          <a:srgbClr val="FF0000"/>
                        </a:solidFill>
                      </a:endParaRPr>
                    </a:p>
                    <a:p>
                      <a:pPr indent="0" lvl="0" marL="0" marR="0" rtl="0" algn="l">
                        <a:lnSpc>
                          <a:spcPct val="100000"/>
                        </a:lnSpc>
                        <a:spcBef>
                          <a:spcPts val="0"/>
                        </a:spcBef>
                        <a:spcAft>
                          <a:spcPts val="0"/>
                        </a:spcAft>
                        <a:buNone/>
                      </a:pPr>
                      <a:r>
                        <a:t/>
                      </a:r>
                      <a:endParaRPr b="1" sz="1500"/>
                    </a:p>
                    <a:p>
                      <a:pPr indent="0" lvl="0" marL="0" marR="0" rtl="0" algn="l">
                        <a:lnSpc>
                          <a:spcPct val="100000"/>
                        </a:lnSpc>
                        <a:spcBef>
                          <a:spcPts val="0"/>
                        </a:spcBef>
                        <a:spcAft>
                          <a:spcPts val="0"/>
                        </a:spcAft>
                        <a:buNone/>
                      </a:pPr>
                      <a:r>
                        <a:rPr b="1" lang="en-US" sz="1500"/>
                        <a:t>tm_feature_train(</a:t>
                      </a:r>
                      <a:r>
                        <a:rPr b="1" lang="en-US" sz="1500"/>
                        <a:t>train 1490 images</a:t>
                      </a:r>
                      <a:r>
                        <a:rPr b="1" lang="en-US" sz="1500"/>
                        <a:t>) = </a:t>
                      </a:r>
                      <a:r>
                        <a:rPr b="1" lang="en-US" sz="1500"/>
                        <a:t>99.291 s</a:t>
                      </a:r>
                      <a:endParaRPr b="1" sz="1500"/>
                    </a:p>
                    <a:p>
                      <a:pPr indent="0" lvl="0" marL="0" marR="0" rtl="0" algn="l">
                        <a:lnSpc>
                          <a:spcPct val="100000"/>
                        </a:lnSpc>
                        <a:spcBef>
                          <a:spcPts val="0"/>
                        </a:spcBef>
                        <a:spcAft>
                          <a:spcPts val="0"/>
                        </a:spcAft>
                        <a:buNone/>
                      </a:pPr>
                      <a:r>
                        <a:rPr b="1" lang="en-US" sz="1500"/>
                        <a:t>tm_train(</a:t>
                      </a:r>
                      <a:r>
                        <a:rPr b="1" lang="en-US" sz="1500"/>
                        <a:t>train 1490 images</a:t>
                      </a:r>
                      <a:r>
                        <a:rPr b="1" lang="en-US" sz="1500"/>
                        <a:t>) = 2115.065 s</a:t>
                      </a:r>
                      <a:endParaRPr b="1" sz="1500"/>
                    </a:p>
                    <a:p>
                      <a:pPr indent="0" lvl="0" marL="0" marR="0" rtl="0" algn="l">
                        <a:lnSpc>
                          <a:spcPct val="100000"/>
                        </a:lnSpc>
                        <a:spcBef>
                          <a:spcPts val="0"/>
                        </a:spcBef>
                        <a:spcAft>
                          <a:spcPts val="0"/>
                        </a:spcAft>
                        <a:buNone/>
                      </a:pPr>
                      <a:r>
                        <a:rPr b="1" lang="en-US" sz="1500">
                          <a:solidFill>
                            <a:srgbClr val="674EA7"/>
                          </a:solidFill>
                        </a:rPr>
                        <a:t>tm_super = 7s/image</a:t>
                      </a:r>
                      <a:endParaRPr b="1" sz="1500">
                        <a:solidFill>
                          <a:srgbClr val="674EA7"/>
                        </a:solidFill>
                      </a:endParaRPr>
                    </a:p>
                  </a:txBody>
                  <a:tcPr marT="45725" marB="45725" marR="91450" marL="91450">
                    <a:lnT cap="flat" cmpd="sng" w="12700">
                      <a:solidFill>
                        <a:srgbClr val="FF0000"/>
                      </a:solidFill>
                      <a:prstDash val="solid"/>
                      <a:round/>
                      <a:headEnd len="sm" w="sm" type="none"/>
                      <a:tailEnd len="sm" w="sm" type="none"/>
                    </a:lnT>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24 neighbors + XGBoost </a:t>
                      </a:r>
                      <a:endParaRPr b="1" sz="1800" u="none" cap="none" strike="noStrike"/>
                    </a:p>
                    <a:p>
                      <a:pPr indent="0" lvl="0" marL="0" rtl="0" algn="l">
                        <a:spcBef>
                          <a:spcPts val="0"/>
                        </a:spcBef>
                        <a:spcAft>
                          <a:spcPts val="0"/>
                        </a:spcAft>
                        <a:buClr>
                          <a:srgbClr val="000000"/>
                        </a:buClr>
                        <a:buFont typeface="Arial"/>
                        <a:buNone/>
                      </a:pPr>
                      <a:r>
                        <a:rPr b="1" lang="en-US" sz="1500"/>
                        <a:t>par_best = list(depth = 5,nrounds = 60)</a:t>
                      </a:r>
                      <a:endParaRPr b="1" sz="1500"/>
                    </a:p>
                    <a:p>
                      <a:pPr indent="0" lvl="0" marL="0" rtl="0" algn="l">
                        <a:spcBef>
                          <a:spcPts val="0"/>
                        </a:spcBef>
                        <a:spcAft>
                          <a:spcPts val="0"/>
                        </a:spcAft>
                        <a:buClr>
                          <a:srgbClr val="000000"/>
                        </a:buClr>
                        <a:buFont typeface="Arial"/>
                        <a:buNone/>
                      </a:pPr>
                      <a:r>
                        <a:rPr b="1" lang="en-US" sz="1500"/>
                        <a:t>cv_error = </a:t>
                      </a:r>
                      <a:r>
                        <a:rPr b="1" lang="en-US" sz="1500">
                          <a:solidFill>
                            <a:srgbClr val="FF0000"/>
                          </a:solidFill>
                        </a:rPr>
                        <a:t>0.00306</a:t>
                      </a:r>
                      <a:endParaRPr b="1" sz="1500">
                        <a:solidFill>
                          <a:srgbClr val="FF0000"/>
                        </a:solidFill>
                      </a:endParaRPr>
                    </a:p>
                    <a:p>
                      <a:pPr indent="0" lvl="0" marL="0" rtl="0" algn="l">
                        <a:spcBef>
                          <a:spcPts val="0"/>
                        </a:spcBef>
                        <a:spcAft>
                          <a:spcPts val="0"/>
                        </a:spcAft>
                        <a:buClr>
                          <a:srgbClr val="000000"/>
                        </a:buClr>
                        <a:buFont typeface="Arial"/>
                        <a:buNone/>
                      </a:pPr>
                      <a:r>
                        <a:rPr b="1" lang="en-US" sz="1500"/>
                        <a:t>PSNR(test 10 images) = </a:t>
                      </a:r>
                      <a:r>
                        <a:rPr b="1" lang="en-US" sz="1500">
                          <a:solidFill>
                            <a:srgbClr val="FF0000"/>
                          </a:solidFill>
                        </a:rPr>
                        <a:t>26.78</a:t>
                      </a:r>
                      <a:endParaRPr b="1" sz="1500">
                        <a:solidFill>
                          <a:srgbClr val="FF0000"/>
                        </a:solidFill>
                      </a:endParaRPr>
                    </a:p>
                    <a:p>
                      <a:pPr indent="0" lvl="0" marL="0" rtl="0" algn="l">
                        <a:spcBef>
                          <a:spcPts val="0"/>
                        </a:spcBef>
                        <a:spcAft>
                          <a:spcPts val="0"/>
                        </a:spcAft>
                        <a:buClr>
                          <a:srgbClr val="000000"/>
                        </a:buClr>
                        <a:buFont typeface="Arial"/>
                        <a:buNone/>
                      </a:pPr>
                      <a:r>
                        <a:t/>
                      </a:r>
                      <a:endParaRPr b="1" sz="1500"/>
                    </a:p>
                    <a:p>
                      <a:pPr indent="0" lvl="0" marL="0" rtl="0" algn="l">
                        <a:spcBef>
                          <a:spcPts val="0"/>
                        </a:spcBef>
                        <a:spcAft>
                          <a:spcPts val="0"/>
                        </a:spcAft>
                        <a:buClr>
                          <a:srgbClr val="000000"/>
                        </a:buClr>
                        <a:buFont typeface="Arial"/>
                        <a:buNone/>
                      </a:pPr>
                      <a:r>
                        <a:rPr b="1" lang="en-US" sz="1500"/>
                        <a:t>tm_feature_train(train 1490 images) = 140.33 s</a:t>
                      </a:r>
                      <a:endParaRPr b="1" sz="1500"/>
                    </a:p>
                    <a:p>
                      <a:pPr indent="0" lvl="0" marL="0" rtl="0" algn="l">
                        <a:spcBef>
                          <a:spcPts val="0"/>
                        </a:spcBef>
                        <a:spcAft>
                          <a:spcPts val="0"/>
                        </a:spcAft>
                        <a:buClr>
                          <a:srgbClr val="000000"/>
                        </a:buClr>
                        <a:buFont typeface="Arial"/>
                        <a:buNone/>
                      </a:pPr>
                      <a:r>
                        <a:rPr b="1" lang="en-US" sz="1500"/>
                        <a:t>tm_train(train 1490 images) = 3886.72 s</a:t>
                      </a:r>
                      <a:endParaRPr b="1" sz="1800"/>
                    </a:p>
                  </a:txBody>
                  <a:tcPr marT="45725" marB="45725" marR="91450" marL="91450"/>
                </a:tc>
              </a:tr>
            </a:tbl>
          </a:graphicData>
        </a:graphic>
      </p:graphicFrame>
      <p:sp>
        <p:nvSpPr>
          <p:cNvPr id="187" name="Google Shape;187;p19"/>
          <p:cNvSpPr txBox="1"/>
          <p:nvPr/>
        </p:nvSpPr>
        <p:spPr>
          <a:xfrm>
            <a:off x="470774" y="129775"/>
            <a:ext cx="6443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Improvement 3 – Feature Comparison</a:t>
            </a:r>
            <a:r>
              <a:rPr b="0" i="0" lang="en-US" sz="1400" u="none" cap="none" strike="noStrike">
                <a:solidFill>
                  <a:schemeClr val="lt1"/>
                </a:solidFill>
                <a:latin typeface="Arial"/>
                <a:ea typeface="Arial"/>
                <a:cs typeface="Arial"/>
                <a:sym typeface="Arial"/>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0"/>
          <p:cNvSpPr txBox="1"/>
          <p:nvPr>
            <p:ph idx="1" type="body"/>
          </p:nvPr>
        </p:nvSpPr>
        <p:spPr>
          <a:xfrm>
            <a:off x="3587648" y="1176325"/>
            <a:ext cx="5322900" cy="128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US" sz="1800"/>
              <a:t>The improved feature does not generate much improvement on the results for both GBM and XGB. The top 4 neighbors that have high relative influences are all from inner neighbors. Also, due to the longer running time of the improved feature, we consider it not more efficient compared with baseline feature. </a:t>
            </a:r>
            <a:endParaRPr sz="1800"/>
          </a:p>
          <a:p>
            <a:pPr indent="0" lvl="0" marL="0" rtl="0" algn="l">
              <a:lnSpc>
                <a:spcPct val="115000"/>
              </a:lnSpc>
              <a:spcBef>
                <a:spcPts val="1600"/>
              </a:spcBef>
              <a:spcAft>
                <a:spcPts val="0"/>
              </a:spcAft>
              <a:buSzPts val="1300"/>
              <a:buNone/>
            </a:pPr>
            <a:r>
              <a:rPr lang="en-US" sz="1800"/>
              <a:t>Therefore, we decide to use the combination of baseline feature (8 neighbors) and XGBoost model as our final model in the end.</a:t>
            </a:r>
            <a:endParaRPr sz="1800"/>
          </a:p>
          <a:p>
            <a:pPr indent="0" lvl="0" marL="0" rtl="0" algn="l">
              <a:lnSpc>
                <a:spcPct val="115000"/>
              </a:lnSpc>
              <a:spcBef>
                <a:spcPts val="1600"/>
              </a:spcBef>
              <a:spcAft>
                <a:spcPts val="0"/>
              </a:spcAft>
              <a:buSzPts val="1300"/>
              <a:buNone/>
            </a:pPr>
            <a:r>
              <a:t/>
            </a:r>
            <a:endParaRPr sz="1800"/>
          </a:p>
          <a:p>
            <a:pPr indent="0" lvl="0" marL="0" rtl="0" algn="l">
              <a:lnSpc>
                <a:spcPct val="115000"/>
              </a:lnSpc>
              <a:spcBef>
                <a:spcPts val="1600"/>
              </a:spcBef>
              <a:spcAft>
                <a:spcPts val="1600"/>
              </a:spcAft>
              <a:buSzPts val="1300"/>
              <a:buNone/>
            </a:pPr>
            <a:r>
              <a:t/>
            </a:r>
            <a:endParaRPr sz="1800"/>
          </a:p>
        </p:txBody>
      </p:sp>
      <p:sp>
        <p:nvSpPr>
          <p:cNvPr id="193" name="Google Shape;193;p20"/>
          <p:cNvSpPr txBox="1"/>
          <p:nvPr/>
        </p:nvSpPr>
        <p:spPr>
          <a:xfrm>
            <a:off x="1077175" y="513350"/>
            <a:ext cx="6016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Improvement 3 – Feature Comparison</a:t>
            </a:r>
            <a:r>
              <a:rPr b="0" i="0" lang="en-US" sz="1400" u="none" cap="none" strike="noStrike">
                <a:solidFill>
                  <a:schemeClr val="lt1"/>
                </a:solidFill>
                <a:latin typeface="Arial"/>
                <a:ea typeface="Arial"/>
                <a:cs typeface="Arial"/>
                <a:sym typeface="Arial"/>
              </a:rPr>
              <a:t>:</a:t>
            </a:r>
            <a:endParaRPr/>
          </a:p>
        </p:txBody>
      </p:sp>
      <p:pic>
        <p:nvPicPr>
          <p:cNvPr id="194" name="Google Shape;194;p20"/>
          <p:cNvPicPr preferRelativeResize="0"/>
          <p:nvPr/>
        </p:nvPicPr>
        <p:blipFill>
          <a:blip r:embed="rId3">
            <a:alphaModFix/>
          </a:blip>
          <a:stretch>
            <a:fillRect/>
          </a:stretch>
        </p:blipFill>
        <p:spPr>
          <a:xfrm>
            <a:off x="152375" y="1176325"/>
            <a:ext cx="3295949" cy="34483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1"/>
          <p:cNvSpPr txBox="1"/>
          <p:nvPr/>
        </p:nvSpPr>
        <p:spPr>
          <a:xfrm>
            <a:off x="2033250" y="4009725"/>
            <a:ext cx="6542700" cy="7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1"/>
          <p:cNvSpPr txBox="1"/>
          <p:nvPr/>
        </p:nvSpPr>
        <p:spPr>
          <a:xfrm>
            <a:off x="821750" y="223075"/>
            <a:ext cx="5704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Improvement 3 – Feature Comparison</a:t>
            </a:r>
            <a:endParaRPr/>
          </a:p>
        </p:txBody>
      </p:sp>
      <p:sp>
        <p:nvSpPr>
          <p:cNvPr id="201" name="Google Shape;201;p21"/>
          <p:cNvSpPr txBox="1"/>
          <p:nvPr/>
        </p:nvSpPr>
        <p:spPr>
          <a:xfrm>
            <a:off x="821750" y="680275"/>
            <a:ext cx="5704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400">
                <a:solidFill>
                  <a:schemeClr val="lt1"/>
                </a:solidFill>
              </a:rPr>
              <a:t>Why XGBoost?</a:t>
            </a:r>
            <a:endParaRPr/>
          </a:p>
        </p:txBody>
      </p:sp>
      <p:sp>
        <p:nvSpPr>
          <p:cNvPr id="202" name="Google Shape;202;p21"/>
          <p:cNvSpPr txBox="1"/>
          <p:nvPr/>
        </p:nvSpPr>
        <p:spPr>
          <a:xfrm>
            <a:off x="982650" y="1225800"/>
            <a:ext cx="6542700" cy="33966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lt1"/>
              </a:buClr>
              <a:buSzPts val="1400"/>
              <a:buChar char="●"/>
            </a:pPr>
            <a:r>
              <a:rPr lang="en-US">
                <a:solidFill>
                  <a:schemeClr val="lt1"/>
                </a:solidFill>
              </a:rPr>
              <a:t>XGBoost </a:t>
            </a:r>
            <a:r>
              <a:rPr b="1" i="1" lang="en-US">
                <a:solidFill>
                  <a:schemeClr val="lt1"/>
                </a:solidFill>
              </a:rPr>
              <a:t>learns a better tree structure</a:t>
            </a:r>
            <a:r>
              <a:rPr lang="en-US">
                <a:solidFill>
                  <a:schemeClr val="lt1"/>
                </a:solidFill>
              </a:rPr>
              <a:t> by using Hessian, which is a higher-order approximation.</a:t>
            </a:r>
            <a:endParaRPr>
              <a:solidFill>
                <a:schemeClr val="lt1"/>
              </a:solidFill>
            </a:endParaRPr>
          </a:p>
          <a:p>
            <a:pPr indent="-317500" lvl="0" marL="457200" rtl="0" algn="l">
              <a:lnSpc>
                <a:spcPct val="150000"/>
              </a:lnSpc>
              <a:spcBef>
                <a:spcPts val="0"/>
              </a:spcBef>
              <a:spcAft>
                <a:spcPts val="0"/>
              </a:spcAft>
              <a:buClr>
                <a:schemeClr val="lt1"/>
              </a:buClr>
              <a:buSzPts val="1400"/>
              <a:buChar char="●"/>
            </a:pPr>
            <a:r>
              <a:rPr lang="en-US">
                <a:solidFill>
                  <a:schemeClr val="lt1"/>
                </a:solidFill>
              </a:rPr>
              <a:t>XGBoost uses penalization of complexity to </a:t>
            </a:r>
            <a:r>
              <a:rPr b="1" i="1" lang="en-US">
                <a:solidFill>
                  <a:schemeClr val="lt1"/>
                </a:solidFill>
              </a:rPr>
              <a:t>control over-fitting (eta=0.1)</a:t>
            </a:r>
            <a:r>
              <a:rPr lang="en-US">
                <a:solidFill>
                  <a:schemeClr val="lt1"/>
                </a:solidFill>
              </a:rPr>
              <a:t>.</a:t>
            </a:r>
            <a:endParaRPr>
              <a:solidFill>
                <a:schemeClr val="lt1"/>
              </a:solidFill>
            </a:endParaRPr>
          </a:p>
          <a:p>
            <a:pPr indent="-317500" lvl="0" marL="457200" rtl="0" algn="l">
              <a:lnSpc>
                <a:spcPct val="150000"/>
              </a:lnSpc>
              <a:spcBef>
                <a:spcPts val="0"/>
              </a:spcBef>
              <a:spcAft>
                <a:spcPts val="0"/>
              </a:spcAft>
              <a:buClr>
                <a:schemeClr val="lt1"/>
              </a:buClr>
              <a:buSzPts val="1400"/>
              <a:buChar char="●"/>
            </a:pPr>
            <a:r>
              <a:rPr lang="en-US">
                <a:solidFill>
                  <a:schemeClr val="lt1"/>
                </a:solidFill>
              </a:rPr>
              <a:t>The randomization that XGBoost applies includes row subsampling at each iteration which can </a:t>
            </a:r>
            <a:r>
              <a:rPr b="1" i="1" lang="en-US">
                <a:solidFill>
                  <a:schemeClr val="lt1"/>
                </a:solidFill>
              </a:rPr>
              <a:t>reduce the correlation between trees</a:t>
            </a:r>
            <a:r>
              <a:rPr b="1" lang="en-US">
                <a:solidFill>
                  <a:schemeClr val="lt1"/>
                </a:solidFill>
              </a:rPr>
              <a:t>.</a:t>
            </a:r>
            <a:endParaRPr b="1">
              <a:solidFill>
                <a:schemeClr val="lt1"/>
              </a:solidFill>
            </a:endParaRPr>
          </a:p>
          <a:p>
            <a:pPr indent="-317500" lvl="0" marL="457200" rtl="0" algn="l">
              <a:lnSpc>
                <a:spcPct val="150000"/>
              </a:lnSpc>
              <a:spcBef>
                <a:spcPts val="0"/>
              </a:spcBef>
              <a:spcAft>
                <a:spcPts val="0"/>
              </a:spcAft>
              <a:buClr>
                <a:schemeClr val="lt1"/>
              </a:buClr>
              <a:buSzPts val="1400"/>
              <a:buChar char="●"/>
            </a:pPr>
            <a:r>
              <a:rPr lang="en-US">
                <a:solidFill>
                  <a:schemeClr val="lt1"/>
                </a:solidFill>
              </a:rPr>
              <a:t>XGBoost Improves data structures for better processor cache utilization and </a:t>
            </a:r>
            <a:r>
              <a:rPr b="1" i="1" lang="en-US">
                <a:solidFill>
                  <a:schemeClr val="lt1"/>
                </a:solidFill>
              </a:rPr>
              <a:t>significantly reduces memory cost</a:t>
            </a:r>
            <a:r>
              <a:rPr lang="en-US">
                <a:solidFill>
                  <a:schemeClr val="lt1"/>
                </a:solidFill>
              </a:rPr>
              <a:t>.</a:t>
            </a:r>
            <a:endParaRPr>
              <a:solidFill>
                <a:schemeClr val="lt1"/>
              </a:solidFill>
            </a:endParaRPr>
          </a:p>
          <a:p>
            <a:pPr indent="-317500" lvl="0" marL="457200" rtl="0" algn="l">
              <a:lnSpc>
                <a:spcPct val="150000"/>
              </a:lnSpc>
              <a:spcBef>
                <a:spcPts val="0"/>
              </a:spcBef>
              <a:spcAft>
                <a:spcPts val="0"/>
              </a:spcAft>
              <a:buClr>
                <a:schemeClr val="lt1"/>
              </a:buClr>
              <a:buSzPts val="1400"/>
              <a:buChar char="●"/>
            </a:pPr>
            <a:r>
              <a:rPr lang="en-US">
                <a:solidFill>
                  <a:schemeClr val="lt1"/>
                </a:solidFill>
              </a:rPr>
              <a:t>XGBoost provides better support for multiple cores processing to parallelize the tree formation which </a:t>
            </a:r>
            <a:r>
              <a:rPr b="1" i="1" lang="en-US">
                <a:solidFill>
                  <a:schemeClr val="lt1"/>
                </a:solidFill>
              </a:rPr>
              <a:t>reduces overall training time</a:t>
            </a:r>
            <a:r>
              <a:rPr lang="en-US">
                <a:solidFill>
                  <a:schemeClr val="lt1"/>
                </a:solidFill>
              </a:rPr>
              <a:t>.</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