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7c343773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7c343773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c343773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c343773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c343773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c343773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c343773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c343773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c343773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c343773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7c343773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7c343773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c343773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c343773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16950" y="397075"/>
            <a:ext cx="7390200" cy="28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Low to High Resolution Image: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ADS Sec.2</a:t>
            </a:r>
            <a:endParaRPr sz="1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31400" y="2883708"/>
            <a:ext cx="5361300" cy="52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Comparison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222500" y="310825"/>
            <a:ext cx="75057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Improved Model Validation </a:t>
            </a:r>
            <a:r>
              <a:rPr b="1" lang="en" sz="1800"/>
              <a:t>（1500 </a:t>
            </a:r>
            <a:r>
              <a:rPr b="1" lang="en" sz="1800"/>
              <a:t>images）</a:t>
            </a:r>
            <a:endParaRPr b="1" sz="1800"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500150" y="1030950"/>
            <a:ext cx="3686100" cy="327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Baseline Model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Feature Extraction: 160.55s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Model Training: 1555.16s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Super Resolution: 3065.42s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MSE:  0.01163452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PSNR: 22 </a:t>
            </a:r>
            <a:r>
              <a:rPr lang="en"/>
              <a:t>round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4930575" y="1030950"/>
            <a:ext cx="3686100" cy="3272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Improved </a:t>
            </a:r>
            <a:r>
              <a:rPr b="1" lang="en" sz="1800"/>
              <a:t> Model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Feature Extraction: 144.92s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Model Training:  2004.83s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Super Resolution:  4652.67s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PSNR: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 rot="-938789">
            <a:off x="6139235" y="3014131"/>
            <a:ext cx="1563954" cy="401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Need time to fix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 through a cardboard paper-towel roll towards light at the end of it" id="237" name="Google Shape;237;p24"/>
          <p:cNvPicPr preferRelativeResize="0"/>
          <p:nvPr/>
        </p:nvPicPr>
        <p:blipFill rotWithShape="1">
          <a:blip r:embed="rId3">
            <a:alphaModFix/>
          </a:blip>
          <a:srcRect b="984" l="22872" r="19354" t="1578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various masculine accessories including large headphones, a bow-tie, and a wrist watch" id="238" name="Google Shape;238;p24"/>
          <p:cNvPicPr preferRelativeResize="0"/>
          <p:nvPr/>
        </p:nvPicPr>
        <p:blipFill rotWithShape="1">
          <a:blip r:embed="rId4">
            <a:alphaModFix/>
          </a:blip>
          <a:srcRect b="6840" l="37422" r="8654" t="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2516550" y="2461775"/>
            <a:ext cx="411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THANK YOU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294000" y="1080125"/>
            <a:ext cx="5466600" cy="3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Introduction</a:t>
            </a: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Project Goal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Objectives</a:t>
            </a:r>
            <a:endParaRPr sz="24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Predictive Modeling</a:t>
            </a: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Methodology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 sz="2400">
                <a:solidFill>
                  <a:schemeClr val="accent3"/>
                </a:solidFill>
              </a:rPr>
              <a:t>Improved Model</a:t>
            </a:r>
            <a:endParaRPr sz="24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Results</a:t>
            </a:r>
            <a:endParaRPr sz="3000"/>
          </a:p>
        </p:txBody>
      </p:sp>
      <p:sp>
        <p:nvSpPr>
          <p:cNvPr id="135" name="Google Shape;135;p14"/>
          <p:cNvSpPr txBox="1"/>
          <p:nvPr/>
        </p:nvSpPr>
        <p:spPr>
          <a:xfrm>
            <a:off x="288050" y="411475"/>
            <a:ext cx="28083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</a:rPr>
              <a:t>Outline</a:t>
            </a:r>
            <a:endParaRPr b="1" sz="3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85175" y="267450"/>
            <a:ext cx="70581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Project Goals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46" name="Google Shape;146;p16"/>
          <p:cNvSpPr txBox="1"/>
          <p:nvPr>
            <p:ph idx="2" type="body"/>
          </p:nvPr>
        </p:nvSpPr>
        <p:spPr>
          <a:xfrm>
            <a:off x="819150" y="3065600"/>
            <a:ext cx="58599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a baseline GBM model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the baseline GBM model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Validate the improved model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0" y="1116063"/>
            <a:ext cx="23062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2366000" y="2849500"/>
            <a:ext cx="8538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-12800" l="0" r="0" t="12800"/>
          <a:stretch/>
        </p:blipFill>
        <p:spPr>
          <a:xfrm>
            <a:off x="4773825" y="1116075"/>
            <a:ext cx="2306200" cy="13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3825" y="3183788"/>
            <a:ext cx="23062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833250" y="2468900"/>
            <a:ext cx="1306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 flipH="1" rot="10800000">
            <a:off x="2654625" y="1463287"/>
            <a:ext cx="21192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6"/>
          <p:cNvSpPr txBox="1"/>
          <p:nvPr/>
        </p:nvSpPr>
        <p:spPr>
          <a:xfrm>
            <a:off x="3384425" y="1625350"/>
            <a:ext cx="987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7334625" y="1656200"/>
            <a:ext cx="1090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7303775" y="1471050"/>
            <a:ext cx="1038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7375775" y="3662175"/>
            <a:ext cx="1409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truth</a:t>
            </a:r>
            <a:endParaRPr/>
          </a:p>
        </p:txBody>
      </p:sp>
      <p:cxnSp>
        <p:nvCxnSpPr>
          <p:cNvPr id="157" name="Google Shape;157;p16"/>
          <p:cNvCxnSpPr>
            <a:endCxn id="150" idx="0"/>
          </p:cNvCxnSpPr>
          <p:nvPr/>
        </p:nvCxnSpPr>
        <p:spPr>
          <a:xfrm>
            <a:off x="5925425" y="2252888"/>
            <a:ext cx="1500" cy="9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85150" y="257150"/>
            <a:ext cx="70272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Objectives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70400" y="1100700"/>
            <a:ext cx="2541000" cy="3384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</a:rPr>
              <a:t> </a:t>
            </a:r>
            <a:endParaRPr sz="1800"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Minimize holding storage</a:t>
            </a:r>
            <a:endParaRPr sz="18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Minimize memory cost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284149" y="1141850"/>
            <a:ext cx="2541000" cy="33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197900" y="1141850"/>
            <a:ext cx="2448600" cy="3384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3343275" y="1880550"/>
            <a:ext cx="23145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3415275" y="1388750"/>
            <a:ext cx="23145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Optimize computation time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Cross-validation running time</a:t>
            </a:r>
            <a:endParaRPr sz="1800">
              <a:solidFill>
                <a:srgbClr val="24292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running Time</a:t>
            </a:r>
            <a:endParaRPr sz="1800"/>
          </a:p>
        </p:txBody>
      </p:sp>
      <p:sp>
        <p:nvSpPr>
          <p:cNvPr id="168" name="Google Shape;168;p17"/>
          <p:cNvSpPr txBox="1"/>
          <p:nvPr/>
        </p:nvSpPr>
        <p:spPr>
          <a:xfrm>
            <a:off x="6305925" y="1337300"/>
            <a:ext cx="2314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Prediction Accuracy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</a:rPr>
              <a:t>  </a:t>
            </a:r>
            <a:r>
              <a:rPr lang="en" sz="1800">
                <a:solidFill>
                  <a:srgbClr val="24292E"/>
                </a:solidFill>
              </a:rPr>
              <a:t>MSE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</a:rPr>
              <a:t>  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4292E"/>
                </a:solidFill>
              </a:rPr>
              <a:t>  PSNR</a:t>
            </a:r>
            <a:endParaRPr sz="1800">
              <a:solidFill>
                <a:srgbClr val="24292E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57175" y="1429900"/>
            <a:ext cx="19851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   </a:t>
            </a:r>
            <a:r>
              <a:rPr b="1" lang="en" sz="1800">
                <a:solidFill>
                  <a:schemeClr val="lt2"/>
                </a:solidFill>
              </a:rPr>
              <a:t>Portability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43075" y="372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Methodology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55500" y="1244725"/>
            <a:ext cx="2273400" cy="705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925900" y="1432675"/>
            <a:ext cx="161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image</a:t>
            </a:r>
            <a:endParaRPr/>
          </a:p>
        </p:txBody>
      </p:sp>
      <p:cxnSp>
        <p:nvCxnSpPr>
          <p:cNvPr id="182" name="Google Shape;182;p19"/>
          <p:cNvCxnSpPr>
            <a:stCxn id="180" idx="4"/>
          </p:cNvCxnSpPr>
          <p:nvPr/>
        </p:nvCxnSpPr>
        <p:spPr>
          <a:xfrm flipH="1">
            <a:off x="1687100" y="1949725"/>
            <a:ext cx="5100" cy="6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9"/>
          <p:cNvSpPr/>
          <p:nvPr/>
        </p:nvSpPr>
        <p:spPr>
          <a:xfrm>
            <a:off x="679000" y="2623225"/>
            <a:ext cx="2108700" cy="658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925850" y="2741575"/>
            <a:ext cx="1820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1689650" y="3281725"/>
            <a:ext cx="51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9"/>
          <p:cNvSpPr/>
          <p:nvPr/>
        </p:nvSpPr>
        <p:spPr>
          <a:xfrm>
            <a:off x="730375" y="3955225"/>
            <a:ext cx="2057400" cy="705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028750" y="4143175"/>
            <a:ext cx="1614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312325" y="3916825"/>
            <a:ext cx="2582100" cy="781800"/>
          </a:xfrm>
          <a:prstGeom prst="diamond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4125025" y="4029900"/>
            <a:ext cx="12036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model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6563100" y="3978475"/>
            <a:ext cx="2273400" cy="658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7180350" y="4107175"/>
            <a:ext cx="1419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image</a:t>
            </a:r>
            <a:endParaRPr/>
          </a:p>
        </p:txBody>
      </p:sp>
      <p:cxnSp>
        <p:nvCxnSpPr>
          <p:cNvPr id="192" name="Google Shape;192;p19"/>
          <p:cNvCxnSpPr>
            <a:stCxn id="186" idx="3"/>
            <a:endCxn id="188" idx="1"/>
          </p:cNvCxnSpPr>
          <p:nvPr/>
        </p:nvCxnSpPr>
        <p:spPr>
          <a:xfrm>
            <a:off x="2787775" y="4307725"/>
            <a:ext cx="5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>
            <a:stCxn id="188" idx="3"/>
            <a:endCxn id="190" idx="2"/>
          </p:cNvCxnSpPr>
          <p:nvPr/>
        </p:nvCxnSpPr>
        <p:spPr>
          <a:xfrm>
            <a:off x="5894425" y="4307725"/>
            <a:ext cx="66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9"/>
          <p:cNvCxnSpPr>
            <a:stCxn id="190" idx="0"/>
            <a:endCxn id="195" idx="2"/>
          </p:cNvCxnSpPr>
          <p:nvPr/>
        </p:nvCxnSpPr>
        <p:spPr>
          <a:xfrm rot="10800000">
            <a:off x="7638000" y="2535175"/>
            <a:ext cx="61800" cy="14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9"/>
          <p:cNvSpPr/>
          <p:nvPr/>
        </p:nvSpPr>
        <p:spPr>
          <a:xfrm>
            <a:off x="6614550" y="1787500"/>
            <a:ext cx="2108700" cy="705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6789450" y="1949650"/>
            <a:ext cx="18207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assessment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254850" y="32295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Improved Model</a:t>
            </a:r>
            <a:endParaRPr b="1"/>
          </a:p>
        </p:txBody>
      </p:sp>
      <p:sp>
        <p:nvSpPr>
          <p:cNvPr id="203" name="Google Shape;203;p20"/>
          <p:cNvSpPr txBox="1"/>
          <p:nvPr/>
        </p:nvSpPr>
        <p:spPr>
          <a:xfrm>
            <a:off x="370550" y="1111000"/>
            <a:ext cx="57402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473200" y="1234450"/>
            <a:ext cx="3477000" cy="1162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1090375" y="1553425"/>
            <a:ext cx="249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instead of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feature extraction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514350" y="3240400"/>
            <a:ext cx="3559200" cy="1110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0"/>
          <p:cNvCxnSpPr>
            <a:stCxn id="204" idx="6"/>
            <a:endCxn id="203" idx="3"/>
          </p:cNvCxnSpPr>
          <p:nvPr/>
        </p:nvCxnSpPr>
        <p:spPr>
          <a:xfrm>
            <a:off x="3950200" y="1815700"/>
            <a:ext cx="21606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stCxn id="206" idx="6"/>
            <a:endCxn id="203" idx="3"/>
          </p:cNvCxnSpPr>
          <p:nvPr/>
        </p:nvCxnSpPr>
        <p:spPr>
          <a:xfrm flipH="1" rot="10800000">
            <a:off x="4073550" y="2458750"/>
            <a:ext cx="2037300" cy="13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0"/>
          <p:cNvSpPr/>
          <p:nvPr/>
        </p:nvSpPr>
        <p:spPr>
          <a:xfrm>
            <a:off x="6162275" y="1435000"/>
            <a:ext cx="2602500" cy="2047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6398525" y="1820800"/>
            <a:ext cx="22941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computation efficiency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PSNR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1121275" y="3507875"/>
            <a:ext cx="2469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ry depth = 3,5,7 and find the best one is depth=5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254850" y="32295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Improved Model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00" y="1027950"/>
            <a:ext cx="6171256" cy="38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