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77" r:id="rId5"/>
    <p:sldId id="262" r:id="rId6"/>
    <p:sldId id="265" r:id="rId7"/>
    <p:sldId id="259" r:id="rId8"/>
    <p:sldId id="275" r:id="rId9"/>
    <p:sldId id="263" r:id="rId10"/>
    <p:sldId id="269" r:id="rId11"/>
    <p:sldId id="264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929"/>
    <a:srgbClr val="E9C7BB"/>
    <a:srgbClr val="E9917E"/>
    <a:srgbClr val="404040"/>
    <a:srgbClr val="C30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8" autoAdjust="0"/>
    <p:restoredTop sz="87141"/>
  </p:normalViewPr>
  <p:slideViewPr>
    <p:cSldViewPr snapToGrid="0" snapToObjects="1">
      <p:cViewPr>
        <p:scale>
          <a:sx n="138" d="100"/>
          <a:sy n="138" d="100"/>
        </p:scale>
        <p:origin x="480" y="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D2408-1E4B-45DF-8C9B-96749DC7912D}" type="datetimeFigureOut">
              <a:rPr lang="zh-CN" altLang="en-US" smtClean="0"/>
              <a:pPr/>
              <a:t>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4DDFB-8AA2-4BAE-A26D-09F432D525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1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4DDFB-8AA2-4BAE-A26D-09F432D5255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0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4DDFB-8AA2-4BAE-A26D-09F432D5255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9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4DDFB-8AA2-4BAE-A26D-09F432D5255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2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" charset="0"/>
              </a:rPr>
              <a:t>1.considering all the words available in the vocabulary within a limited distance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" charset="0"/>
              </a:rPr>
              <a:t>2.then use features to narrow down the candidates number.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" charset="0"/>
              </a:rPr>
              <a:t>3.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could provide the correction in top three suggestions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4DDFB-8AA2-4BAE-A26D-09F432D525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5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Sample</a:t>
            </a:r>
            <a:r>
              <a:rPr kumimoji="1" lang="en-US" altLang="zh-CN" baseline="0" dirty="0" smtClean="0"/>
              <a:t> the number of 0 as same as number of 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4DDFB-8AA2-4BAE-A26D-09F432D5255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E93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-1" y="0"/>
            <a:ext cx="5997511" cy="5143500"/>
          </a:xfrm>
          <a:prstGeom prst="homePlate">
            <a:avLst>
              <a:gd name="adj" fmla="val 20895"/>
            </a:avLst>
          </a:prstGeom>
          <a:solidFill>
            <a:srgbClr val="E939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0996" y="446140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FFFF"/>
                </a:solidFill>
              </a:rPr>
              <a:t>PAPER RE-PERFORMANCE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996" y="1489053"/>
            <a:ext cx="599751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100" b="1" dirty="0">
                <a:solidFill>
                  <a:srgbClr val="FFFFFF"/>
                </a:solidFill>
              </a:rPr>
              <a:t>OCR </a:t>
            </a:r>
            <a:endParaRPr kumimoji="1" lang="en-US" altLang="zh-CN" sz="4100" b="1" dirty="0" smtClean="0">
              <a:solidFill>
                <a:srgbClr val="FFFFFF"/>
              </a:solidFill>
            </a:endParaRPr>
          </a:p>
          <a:p>
            <a:r>
              <a:rPr kumimoji="1" lang="en-US" altLang="zh-CN" sz="4000" b="1" dirty="0" smtClean="0">
                <a:solidFill>
                  <a:srgbClr val="FFFFFF"/>
                </a:solidFill>
              </a:rPr>
              <a:t>DETECTION </a:t>
            </a:r>
          </a:p>
          <a:p>
            <a:r>
              <a:rPr kumimoji="1" lang="en-US" altLang="zh-CN" sz="4000" b="1" dirty="0" smtClean="0">
                <a:solidFill>
                  <a:srgbClr val="FFFFFF"/>
                </a:solidFill>
              </a:rPr>
              <a:t>AND CORRECTION</a:t>
            </a:r>
            <a:endParaRPr kumimoji="1" lang="en-US" altLang="zh-CN" sz="4000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1335" y="4009293"/>
            <a:ext cx="4519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FFFF"/>
                </a:solidFill>
              </a:rPr>
              <a:t>Team: </a:t>
            </a:r>
            <a:r>
              <a:rPr kumimoji="1" lang="en-US" altLang="zh-CN" sz="1200" dirty="0" err="1">
                <a:solidFill>
                  <a:srgbClr val="FFFFFF"/>
                </a:solidFill>
              </a:rPr>
              <a:t>Shiqing</a:t>
            </a:r>
            <a:r>
              <a:rPr kumimoji="1" lang="en-US" altLang="zh-CN" sz="1200" dirty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Long</a:t>
            </a:r>
            <a:r>
              <a:rPr kumimoji="1" lang="en-US" altLang="zh-CN" sz="1200" dirty="0">
                <a:solidFill>
                  <a:srgbClr val="FFFFFF"/>
                </a:solidFill>
              </a:rPr>
              <a:t>, </a:t>
            </a:r>
            <a:r>
              <a:rPr kumimoji="1" lang="en-US" altLang="zh-CN" sz="1200" dirty="0" err="1">
                <a:solidFill>
                  <a:srgbClr val="FFFFFF"/>
                </a:solidFill>
              </a:rPr>
              <a:t>Yingqiao</a:t>
            </a:r>
            <a:r>
              <a:rPr kumimoji="1" lang="en-US" altLang="zh-CN" sz="1200" dirty="0">
                <a:solidFill>
                  <a:srgbClr val="FFFFFF"/>
                </a:solidFill>
              </a:rPr>
              <a:t> Zhang, </a:t>
            </a:r>
            <a:r>
              <a:rPr kumimoji="1" lang="en-US" altLang="zh-CN" sz="1200" dirty="0" err="1" smtClean="0">
                <a:solidFill>
                  <a:srgbClr val="FFFFFF"/>
                </a:solidFill>
              </a:rPr>
              <a:t>Yiding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err="1">
                <a:solidFill>
                  <a:srgbClr val="FFFFFF"/>
                </a:solidFill>
              </a:rPr>
              <a:t>Xie</a:t>
            </a:r>
            <a:r>
              <a:rPr kumimoji="1" lang="en-US" altLang="zh-CN" sz="1200" dirty="0">
                <a:solidFill>
                  <a:srgbClr val="FFFFFF"/>
                </a:solidFill>
              </a:rPr>
              <a:t>, Yang Yue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8559663" y="3804803"/>
            <a:ext cx="241973" cy="221154"/>
          </a:xfrm>
          <a:prstGeom prst="ellipse">
            <a:avLst/>
          </a:prstGeom>
          <a:solidFill>
            <a:srgbClr val="FF0000"/>
          </a:solidFill>
          <a:ln>
            <a:solidFill>
              <a:srgbClr val="E9392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3618" t="4230" r="1011" b="-92"/>
          <a:stretch/>
        </p:blipFill>
        <p:spPr>
          <a:xfrm>
            <a:off x="484568" y="1842841"/>
            <a:ext cx="6720502" cy="2782972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429925" y="0"/>
            <a:ext cx="2120044" cy="1343608"/>
            <a:chOff x="787145" y="0"/>
            <a:chExt cx="2120044" cy="1343608"/>
          </a:xfrm>
        </p:grpSpPr>
        <p:sp>
          <p:nvSpPr>
            <p:cNvPr id="4" name="矩形 3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71107" y="533943"/>
              <a:ext cx="185542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400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rgbClr val="FFFFFF"/>
                  </a:solidFill>
                </a:rPr>
                <a:t>ONE</a:t>
              </a:r>
              <a:endParaRPr kumimoji="1" lang="en-US" altLang="zh-CN" sz="1400" dirty="0">
                <a:solidFill>
                  <a:srgbClr val="FFFFFF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rgbClr val="FFFFFF"/>
                  </a:solidFill>
                </a:rPr>
                <a:t>CORRECTION</a:t>
              </a:r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7302321" y="3351137"/>
            <a:ext cx="171899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rgbClr val="404040"/>
                </a:solidFill>
              </a:rPr>
              <a:t>Any prediction in Top 3 matches ground truth</a:t>
            </a:r>
          </a:p>
          <a:p>
            <a:pPr>
              <a:lnSpc>
                <a:spcPct val="130000"/>
              </a:lnSpc>
            </a:pPr>
            <a:r>
              <a:rPr lang="en-US" altLang="zh-CN" sz="1050" b="1" dirty="0" smtClean="0">
                <a:solidFill>
                  <a:srgbClr val="FF0000"/>
                </a:solidFill>
              </a:rPr>
              <a:t>Accuracy: 84.6%</a:t>
            </a: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rgbClr val="404040"/>
                </a:solidFill>
              </a:rPr>
              <a:t> </a:t>
            </a:r>
            <a:endParaRPr lang="en-US" altLang="zh-CN" sz="1050" dirty="0">
              <a:solidFill>
                <a:srgbClr val="40404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02321" y="3092124"/>
            <a:ext cx="1468100" cy="25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solidFill>
                  <a:srgbClr val="E93929"/>
                </a:solidFill>
              </a:rPr>
              <a:t>Model Evaluation</a:t>
            </a:r>
            <a:endParaRPr lang="zh-CN" altLang="en-US" sz="1050" b="1" dirty="0">
              <a:solidFill>
                <a:srgbClr val="E93929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254" y="1508316"/>
            <a:ext cx="763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b="1" dirty="0" smtClean="0">
                <a:solidFill>
                  <a:srgbClr val="E93929"/>
                </a:solidFill>
              </a:rPr>
              <a:t>Error</a:t>
            </a:r>
            <a:endParaRPr lang="zh-CN" altLang="en-US" sz="1200" b="1" dirty="0">
              <a:solidFill>
                <a:srgbClr val="E93929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62250" y="1368413"/>
            <a:ext cx="346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E93929"/>
                </a:solidFill>
              </a:rPr>
              <a:t>Prediction</a:t>
            </a:r>
            <a:endParaRPr lang="zh-CN" altLang="en-US" sz="1200" b="1" dirty="0">
              <a:solidFill>
                <a:srgbClr val="E9392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31854" y="1517120"/>
            <a:ext cx="13789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b="1" smtClean="0">
                <a:solidFill>
                  <a:srgbClr val="E93929"/>
                </a:solidFill>
              </a:rPr>
              <a:t>Ground Truth</a:t>
            </a:r>
            <a:endParaRPr lang="zh-CN" altLang="en-US" sz="1200" b="1" dirty="0">
              <a:solidFill>
                <a:srgbClr val="E9392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8857" y="1519042"/>
            <a:ext cx="763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b="1" dirty="0" smtClean="0">
                <a:solidFill>
                  <a:srgbClr val="E93929"/>
                </a:solidFill>
              </a:rPr>
              <a:t>Index</a:t>
            </a:r>
            <a:endParaRPr lang="zh-CN" altLang="en-US" sz="1200" b="1" dirty="0">
              <a:solidFill>
                <a:srgbClr val="E93929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88255" y="874609"/>
            <a:ext cx="238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E93929"/>
                </a:solidFill>
                <a:latin typeface="+mn-ea"/>
              </a:rPr>
              <a:t>Candidate Ranking</a:t>
            </a:r>
            <a:endParaRPr lang="zh-CN" altLang="en-US" b="1" dirty="0">
              <a:solidFill>
                <a:srgbClr val="E93929"/>
              </a:solidFill>
              <a:latin typeface="+mn-ea"/>
            </a:endParaRPr>
          </a:p>
        </p:txBody>
      </p:sp>
      <p:sp>
        <p:nvSpPr>
          <p:cNvPr id="34" name="Google Shape;333;p27"/>
          <p:cNvSpPr/>
          <p:nvPr/>
        </p:nvSpPr>
        <p:spPr>
          <a:xfrm>
            <a:off x="8619972" y="3850984"/>
            <a:ext cx="141214" cy="129888"/>
          </a:xfrm>
          <a:custGeom>
            <a:avLst/>
            <a:gdLst/>
            <a:ahLst/>
            <a:cxnLst/>
            <a:rect l="l" t="t" r="r" b="b"/>
            <a:pathLst>
              <a:path w="174" h="130" extrusionOk="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线连接符 36"/>
          <p:cNvCxnSpPr/>
          <p:nvPr/>
        </p:nvCxnSpPr>
        <p:spPr>
          <a:xfrm flipV="1">
            <a:off x="2909452" y="1654993"/>
            <a:ext cx="2336801" cy="24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H="1">
            <a:off x="5246253" y="1651921"/>
            <a:ext cx="4618" cy="1421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2909452" y="1665238"/>
            <a:ext cx="4618" cy="1421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H="1">
            <a:off x="3999832" y="1665238"/>
            <a:ext cx="4618" cy="1421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-2" y="0"/>
            <a:ext cx="9144001" cy="5143500"/>
          </a:xfrm>
          <a:prstGeom prst="homePlate">
            <a:avLst>
              <a:gd name="adj" fmla="val 0"/>
            </a:avLst>
          </a:prstGeom>
          <a:solidFill>
            <a:srgbClr val="E939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4909" y="1242918"/>
            <a:ext cx="8669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8494" y="2217807"/>
            <a:ext cx="2048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chemeClr val="bg1"/>
                </a:solidFill>
              </a:rPr>
              <a:t>EVALUATION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-1" y="0"/>
            <a:ext cx="5997511" cy="5143500"/>
          </a:xfrm>
          <a:prstGeom prst="homePlate">
            <a:avLst>
              <a:gd name="adj" fmla="val 20895"/>
            </a:avLst>
          </a:prstGeom>
          <a:solidFill>
            <a:srgbClr val="E939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9541" y="2254348"/>
            <a:ext cx="469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rgbClr val="FFFFFF"/>
                </a:solidFill>
              </a:rPr>
              <a:t>THANK</a:t>
            </a:r>
            <a:r>
              <a:rPr kumimoji="1" lang="zh-CN" altLang="en-US" sz="4800" b="1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4800" b="1" dirty="0" smtClean="0">
                <a:solidFill>
                  <a:srgbClr val="FFFFFF"/>
                </a:solidFill>
              </a:rPr>
              <a:t>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-1" y="361566"/>
            <a:ext cx="7929064" cy="4420368"/>
          </a:xfrm>
          <a:prstGeom prst="homePlate">
            <a:avLst>
              <a:gd name="adj" fmla="val 44838"/>
            </a:avLst>
          </a:prstGeom>
          <a:solidFill>
            <a:srgbClr val="E939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0996" y="584639"/>
            <a:ext cx="171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FFFF"/>
                </a:solidFill>
              </a:rPr>
              <a:t>CONTENTS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440997" y="1859676"/>
            <a:ext cx="2532383" cy="305597"/>
            <a:chOff x="440997" y="1292615"/>
            <a:chExt cx="2532383" cy="305597"/>
          </a:xfrm>
        </p:grpSpPr>
        <p:sp>
          <p:nvSpPr>
            <p:cNvPr id="4" name="文本框 3"/>
            <p:cNvSpPr txBox="1"/>
            <p:nvPr/>
          </p:nvSpPr>
          <p:spPr>
            <a:xfrm>
              <a:off x="440997" y="1292616"/>
              <a:ext cx="1781610" cy="30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200" dirty="0" smtClean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200" dirty="0" smtClean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200" dirty="0" smtClean="0">
                  <a:solidFill>
                    <a:srgbClr val="FFFFFF"/>
                  </a:solidFill>
                </a:rPr>
                <a:t>ONE</a:t>
              </a:r>
              <a:endParaRPr kumimoji="1" lang="en-US" altLang="zh-CN" sz="1200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44921" y="1292615"/>
              <a:ext cx="928459" cy="3055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en-US" altLang="zh-CN" sz="1200" dirty="0" smtClean="0">
                  <a:solidFill>
                    <a:srgbClr val="FFFFFF"/>
                  </a:solidFill>
                </a:rPr>
                <a:t>Detection</a:t>
              </a:r>
              <a:endParaRPr kumimoji="1" lang="en-US" altLang="zh-CN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440997" y="2399300"/>
            <a:ext cx="2585283" cy="305596"/>
            <a:chOff x="440997" y="2021259"/>
            <a:chExt cx="2585283" cy="305596"/>
          </a:xfrm>
        </p:grpSpPr>
        <p:sp>
          <p:nvSpPr>
            <p:cNvPr id="5" name="文本框 4"/>
            <p:cNvSpPr txBox="1"/>
            <p:nvPr/>
          </p:nvSpPr>
          <p:spPr>
            <a:xfrm>
              <a:off x="440997" y="2021259"/>
              <a:ext cx="1781610" cy="30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200" dirty="0" smtClean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200" dirty="0" smtClean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200" dirty="0" smtClean="0">
                  <a:solidFill>
                    <a:srgbClr val="FFFFFF"/>
                  </a:solidFill>
                </a:rPr>
                <a:t>TWO</a:t>
              </a:r>
              <a:endParaRPr kumimoji="1" lang="en-US" altLang="zh-CN" sz="1200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44921" y="2021259"/>
              <a:ext cx="981359" cy="3055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en-US" altLang="zh-CN" sz="1200" dirty="0" smtClean="0">
                  <a:solidFill>
                    <a:srgbClr val="FFFFFF"/>
                  </a:solidFill>
                </a:rPr>
                <a:t>Correction</a:t>
              </a:r>
              <a:endParaRPr kumimoji="1" lang="en-US" altLang="zh-CN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40997" y="2938923"/>
            <a:ext cx="2569253" cy="305596"/>
            <a:chOff x="440997" y="2749902"/>
            <a:chExt cx="2569253" cy="305596"/>
          </a:xfrm>
        </p:grpSpPr>
        <p:sp>
          <p:nvSpPr>
            <p:cNvPr id="6" name="文本框 5"/>
            <p:cNvSpPr txBox="1"/>
            <p:nvPr/>
          </p:nvSpPr>
          <p:spPr>
            <a:xfrm>
              <a:off x="440997" y="2749902"/>
              <a:ext cx="1781610" cy="30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200" dirty="0" smtClean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200" dirty="0" smtClean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200" dirty="0" smtClean="0">
                  <a:solidFill>
                    <a:srgbClr val="FFFFFF"/>
                  </a:solidFill>
                </a:rPr>
                <a:t>THREE</a:t>
              </a:r>
              <a:endParaRPr kumimoji="1" lang="en-US" altLang="zh-CN" sz="1200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44921" y="2749902"/>
              <a:ext cx="965329" cy="3055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en-US" altLang="zh-CN" sz="1200" dirty="0" smtClean="0">
                  <a:solidFill>
                    <a:srgbClr val="FFFFFF"/>
                  </a:solidFill>
                </a:rPr>
                <a:t>Evaluation</a:t>
              </a:r>
              <a:endParaRPr kumimoji="1" lang="zh-CN" altLang="en-US" sz="12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-1" y="0"/>
            <a:ext cx="9144001" cy="5143500"/>
          </a:xfrm>
          <a:prstGeom prst="homePlate">
            <a:avLst>
              <a:gd name="adj" fmla="val 0"/>
            </a:avLst>
          </a:prstGeom>
          <a:solidFill>
            <a:srgbClr val="E939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4909" y="1242918"/>
            <a:ext cx="8669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36731" y="2217807"/>
            <a:ext cx="1792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chemeClr val="bg1"/>
                </a:solidFill>
              </a:rPr>
              <a:t>DETECTION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2015-02-28_CopacabanaBoats_PT-BR13265001951_1920x1080 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 b="58367"/>
          <a:stretch/>
        </p:blipFill>
        <p:spPr>
          <a:xfrm>
            <a:off x="0" y="8795"/>
            <a:ext cx="9144000" cy="1701761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29925" y="0"/>
            <a:ext cx="2120044" cy="1343608"/>
            <a:chOff x="787145" y="0"/>
            <a:chExt cx="2120044" cy="1343608"/>
          </a:xfrm>
        </p:grpSpPr>
        <p:sp>
          <p:nvSpPr>
            <p:cNvPr id="3" name="矩形 2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71107" y="533943"/>
              <a:ext cx="185542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400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rgbClr val="FFFFFF"/>
                  </a:solidFill>
                </a:rPr>
                <a:t>ONE</a:t>
              </a:r>
              <a:endParaRPr kumimoji="1" lang="en-US" altLang="zh-CN" sz="1400" dirty="0">
                <a:solidFill>
                  <a:srgbClr val="FFFFFF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rgbClr val="FFFFFF"/>
                  </a:solidFill>
                </a:rPr>
                <a:t>DETECTION</a:t>
              </a: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5421"/>
              </p:ext>
            </p:extLst>
          </p:nvPr>
        </p:nvGraphicFramePr>
        <p:xfrm>
          <a:off x="631244" y="1788147"/>
          <a:ext cx="3747325" cy="2880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7325"/>
              </a:tblGrid>
              <a:tr h="576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EIGHT</a:t>
                      </a:r>
                      <a:r>
                        <a:rPr lang="en-US" altLang="zh-CN" baseline="0" dirty="0" smtClean="0"/>
                        <a:t> RULES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93929"/>
                    </a:solidFill>
                  </a:tcPr>
                </a:tc>
              </a:tr>
              <a:tr h="576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&gt;20 Characters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9917E"/>
                    </a:solidFill>
                  </a:tcPr>
                </a:tc>
              </a:tr>
              <a:tr h="576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#Punctuation &gt; #Alphanumeric</a:t>
                      </a:r>
                      <a:endParaRPr lang="zh-CN" altLang="en-US" sz="1000" dirty="0">
                        <a:solidFill>
                          <a:srgbClr val="404040"/>
                        </a:solidFill>
                      </a:endParaRPr>
                    </a:p>
                  </a:txBody>
                  <a:tcPr anchor="ctr">
                    <a:solidFill>
                      <a:srgbClr val="E9C7BB"/>
                    </a:solidFill>
                  </a:tcPr>
                </a:tc>
              </a:tr>
              <a:tr h="5761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&gt;=2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Different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Punctuations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a String</a:t>
                      </a:r>
                    </a:p>
                  </a:txBody>
                  <a:tcPr anchor="ctr">
                    <a:solidFill>
                      <a:srgbClr val="E9917E"/>
                    </a:solidFill>
                  </a:tcPr>
                </a:tc>
              </a:tr>
              <a:tr h="576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3 Identical Characters in a row</a:t>
                      </a:r>
                    </a:p>
                  </a:txBody>
                  <a:tcPr anchor="ctr">
                    <a:solidFill>
                      <a:srgbClr val="E9C7B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99750"/>
              </p:ext>
            </p:extLst>
          </p:nvPr>
        </p:nvGraphicFramePr>
        <p:xfrm>
          <a:off x="4730264" y="1776047"/>
          <a:ext cx="3727937" cy="28926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7937"/>
              </a:tblGrid>
              <a:tr h="580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EIGHT</a:t>
                      </a:r>
                      <a:r>
                        <a:rPr lang="en-US" altLang="zh-CN" baseline="0" dirty="0" smtClean="0"/>
                        <a:t> RULES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77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＃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Uppercase &gt;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＃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 Characters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#Uppercase Characters &lt; #Total Characters</a:t>
                      </a:r>
                    </a:p>
                  </a:txBody>
                  <a:tcPr anchor="ctr"/>
                </a:tc>
              </a:tr>
              <a:tr h="577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all alphabetic,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#consonants &gt; 8 *# vowels, or vice-versa</a:t>
                      </a:r>
                    </a:p>
                  </a:txBody>
                  <a:tcPr anchor="ctr"/>
                </a:tc>
              </a:tr>
              <a:tr h="577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4 consecutive vowels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&gt;=5 consecutive consonants </a:t>
                      </a:r>
                    </a:p>
                  </a:txBody>
                  <a:tcPr anchor="ctr"/>
                </a:tc>
              </a:tr>
              <a:tr h="577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1st and last characters are both lowercase and any other character is uppercase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-2" y="0"/>
            <a:ext cx="9144001" cy="5143500"/>
          </a:xfrm>
          <a:prstGeom prst="homePlate">
            <a:avLst>
              <a:gd name="adj" fmla="val 0"/>
            </a:avLst>
          </a:prstGeom>
          <a:solidFill>
            <a:srgbClr val="E939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4909" y="1242918"/>
            <a:ext cx="8669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2005" y="2217807"/>
            <a:ext cx="21419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chemeClr val="bg1"/>
                </a:solidFill>
              </a:rPr>
              <a:t>CORRECTION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57"/>
          <p:cNvCxnSpPr/>
          <p:nvPr/>
        </p:nvCxnSpPr>
        <p:spPr>
          <a:xfrm>
            <a:off x="2209862" y="3029909"/>
            <a:ext cx="5304" cy="831948"/>
          </a:xfrm>
          <a:prstGeom prst="line">
            <a:avLst/>
          </a:prstGeom>
          <a:ln>
            <a:solidFill>
              <a:srgbClr val="E9392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58"/>
          <p:cNvCxnSpPr/>
          <p:nvPr/>
        </p:nvCxnSpPr>
        <p:spPr>
          <a:xfrm>
            <a:off x="4615201" y="2934895"/>
            <a:ext cx="2981" cy="926962"/>
          </a:xfrm>
          <a:prstGeom prst="line">
            <a:avLst/>
          </a:prstGeom>
          <a:ln>
            <a:solidFill>
              <a:srgbClr val="40404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0"/>
          <p:cNvCxnSpPr/>
          <p:nvPr/>
        </p:nvCxnSpPr>
        <p:spPr>
          <a:xfrm>
            <a:off x="6983656" y="2628584"/>
            <a:ext cx="0" cy="1190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>
            <a:spLocks noChangeAspect="1"/>
          </p:cNvSpPr>
          <p:nvPr/>
        </p:nvSpPr>
        <p:spPr>
          <a:xfrm>
            <a:off x="1134525" y="910474"/>
            <a:ext cx="2112171" cy="2112171"/>
          </a:xfrm>
          <a:prstGeom prst="ellipse">
            <a:avLst/>
          </a:prstGeom>
          <a:solidFill>
            <a:srgbClr val="E93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3483014" y="871837"/>
            <a:ext cx="2112171" cy="211217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887817" y="884716"/>
            <a:ext cx="2112170" cy="21121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>
            <a:off x="1198529" y="3548478"/>
            <a:ext cx="2208212" cy="478609"/>
          </a:xfrm>
          <a:prstGeom prst="chevron">
            <a:avLst/>
          </a:prstGeom>
          <a:solidFill>
            <a:srgbClr val="E93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Step 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69041" y="3548478"/>
            <a:ext cx="2258188" cy="443974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Step 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5877841" y="3583109"/>
            <a:ext cx="2429033" cy="435099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Step 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62359" y="4653568"/>
            <a:ext cx="187328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242424"/>
                </a:solidFill>
              </a:rPr>
              <a:t>COMPANY</a:t>
            </a:r>
            <a:r>
              <a:rPr lang="zh-CN" altLang="en-US" sz="1000" dirty="0" smtClean="0">
                <a:solidFill>
                  <a:srgbClr val="242424"/>
                </a:solidFill>
              </a:rPr>
              <a:t>  </a:t>
            </a:r>
            <a:r>
              <a:rPr lang="zh-CN" altLang="zh-CN" sz="1000" dirty="0" smtClean="0">
                <a:solidFill>
                  <a:srgbClr val="242424"/>
                </a:solidFill>
              </a:rPr>
              <a:t>|</a:t>
            </a:r>
            <a:r>
              <a:rPr lang="zh-CN" altLang="en-US" sz="1000" dirty="0" smtClean="0">
                <a:solidFill>
                  <a:srgbClr val="242424"/>
                </a:solidFill>
              </a:rPr>
              <a:t>  </a:t>
            </a:r>
            <a:r>
              <a:rPr lang="en-US" altLang="zh-CN" sz="1000" dirty="0" smtClean="0">
                <a:solidFill>
                  <a:srgbClr val="242424"/>
                </a:solidFill>
              </a:rPr>
              <a:t>LOGO</a:t>
            </a:r>
            <a:endParaRPr kumimoji="1" lang="zh-CN" altLang="en-US" sz="1000" dirty="0">
              <a:solidFill>
                <a:srgbClr val="242424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32284" y="1675739"/>
            <a:ext cx="197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Candidate 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Search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38449" y="1624222"/>
            <a:ext cx="147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Feature 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Scoring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78849" y="1654990"/>
            <a:ext cx="189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Candidate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Ranking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5-02-28_CopacabanaBoats_PT-BR13265001951_1920x1080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67"/>
          <a:stretch>
            <a:fillRect/>
          </a:stretch>
        </p:blipFill>
        <p:spPr>
          <a:xfrm>
            <a:off x="0" y="0"/>
            <a:ext cx="9144000" cy="2141376"/>
          </a:xfrm>
          <a:prstGeom prst="rect">
            <a:avLst/>
          </a:prstGeom>
        </p:spPr>
      </p:pic>
      <p:sp>
        <p:nvSpPr>
          <p:cNvPr id="3" name="TextBox 31"/>
          <p:cNvSpPr txBox="1"/>
          <p:nvPr/>
        </p:nvSpPr>
        <p:spPr>
          <a:xfrm>
            <a:off x="429925" y="2430237"/>
            <a:ext cx="231277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en-US" altLang="zh-CN" sz="1800" b="1" dirty="0" smtClean="0">
                <a:solidFill>
                  <a:srgbClr val="E93929"/>
                </a:solidFill>
                <a:effectLst/>
                <a:latin typeface="+mn-ea"/>
                <a:ea typeface="+mn-ea"/>
              </a:rPr>
              <a:t>Candidate Search</a:t>
            </a:r>
            <a:endParaRPr lang="zh-CN" altLang="en-US" sz="1800" b="1" dirty="0">
              <a:solidFill>
                <a:srgbClr val="E93929"/>
              </a:solidFill>
              <a:effectLst/>
              <a:latin typeface="+mn-ea"/>
              <a:ea typeface="+mn-ea"/>
            </a:endParaRPr>
          </a:p>
          <a:p>
            <a:pPr algn="l" defTabSz="914400"/>
            <a:endParaRPr lang="zh-CN" altLang="en-US" sz="1600" b="1" dirty="0">
              <a:solidFill>
                <a:srgbClr val="E93929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130" y="2928689"/>
            <a:ext cx="765131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424"/>
                </a:solidFill>
                <a:latin typeface="+mn-ea"/>
              </a:rPr>
              <a:t>L</a:t>
            </a:r>
            <a:r>
              <a:rPr lang="en-US" altLang="zh-CN" sz="1400" dirty="0" smtClean="0">
                <a:solidFill>
                  <a:srgbClr val="242424"/>
                </a:solidFill>
                <a:latin typeface="+mn-ea"/>
              </a:rPr>
              <a:t>imited </a:t>
            </a:r>
            <a:r>
              <a:rPr lang="en-US" altLang="zh-CN" sz="1400" dirty="0">
                <a:solidFill>
                  <a:srgbClr val="242424"/>
                </a:solidFill>
                <a:latin typeface="+mn-ea"/>
              </a:rPr>
              <a:t>number of character </a:t>
            </a:r>
            <a:r>
              <a:rPr lang="en-US" altLang="zh-CN" sz="1400" dirty="0" smtClean="0">
                <a:solidFill>
                  <a:srgbClr val="242424"/>
                </a:solidFill>
                <a:latin typeface="+mn-ea"/>
              </a:rPr>
              <a:t>modifications, that is </a:t>
            </a: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242424"/>
              </a:solidFill>
              <a:latin typeface="+mn-ea"/>
            </a:endParaRP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242424"/>
                </a:solidFill>
                <a:latin typeface="+mn-ea"/>
              </a:rPr>
              <a:t>For each </a:t>
            </a:r>
            <a:r>
              <a:rPr lang="en-US" altLang="zh-CN" sz="1400" dirty="0">
                <a:solidFill>
                  <a:srgbClr val="242424"/>
                </a:solidFill>
                <a:latin typeface="+mn-ea"/>
              </a:rPr>
              <a:t>e</a:t>
            </a:r>
            <a:r>
              <a:rPr lang="en-US" altLang="zh-CN" sz="1400" dirty="0" smtClean="0">
                <a:solidFill>
                  <a:srgbClr val="242424"/>
                </a:solidFill>
                <a:latin typeface="+mn-ea"/>
              </a:rPr>
              <a:t>rror</a:t>
            </a:r>
            <a:r>
              <a:rPr lang="en-US" altLang="zh-CN" sz="1400" dirty="0">
                <a:solidFill>
                  <a:srgbClr val="242424"/>
                </a:solidFill>
                <a:latin typeface="+mn-ea"/>
              </a:rPr>
              <a:t>,</a:t>
            </a:r>
            <a:r>
              <a:rPr lang="en-US" altLang="zh-CN" sz="1400" dirty="0" smtClean="0">
                <a:solidFill>
                  <a:srgbClr val="242424"/>
                </a:solidFill>
                <a:latin typeface="+mn-ea"/>
              </a:rPr>
              <a:t> calculate its </a:t>
            </a:r>
            <a:r>
              <a:rPr lang="en-US" altLang="zh-CN" sz="1400" dirty="0" err="1" smtClean="0">
                <a:solidFill>
                  <a:srgbClr val="242424"/>
                </a:solidFill>
                <a:latin typeface="+mn-ea"/>
              </a:rPr>
              <a:t>Damerau-Levenshtein</a:t>
            </a:r>
            <a:r>
              <a:rPr lang="en-US" altLang="zh-CN" sz="1400" dirty="0" smtClean="0">
                <a:solidFill>
                  <a:srgbClr val="242424"/>
                </a:solidFill>
                <a:latin typeface="+mn-ea"/>
              </a:rPr>
              <a:t> Distance with all words in Corpus</a:t>
            </a: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242424"/>
                </a:solidFill>
                <a:latin typeface="+mn-ea"/>
              </a:rPr>
              <a:t>Top 50 min Distance, Unique                       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1 Error =&gt; 20 Candidates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62359" y="4653568"/>
            <a:ext cx="187328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242424"/>
                </a:solidFill>
              </a:rPr>
              <a:t>COMPANY</a:t>
            </a:r>
            <a:r>
              <a:rPr lang="zh-CN" altLang="en-US" sz="1000" dirty="0" smtClean="0">
                <a:solidFill>
                  <a:srgbClr val="242424"/>
                </a:solidFill>
              </a:rPr>
              <a:t>  </a:t>
            </a:r>
            <a:r>
              <a:rPr lang="zh-CN" altLang="zh-CN" sz="1000" dirty="0" smtClean="0">
                <a:solidFill>
                  <a:srgbClr val="242424"/>
                </a:solidFill>
              </a:rPr>
              <a:t>|</a:t>
            </a:r>
            <a:r>
              <a:rPr lang="zh-CN" altLang="en-US" sz="1000" dirty="0" smtClean="0">
                <a:solidFill>
                  <a:srgbClr val="242424"/>
                </a:solidFill>
              </a:rPr>
              <a:t>  </a:t>
            </a:r>
            <a:r>
              <a:rPr lang="en-US" altLang="zh-CN" sz="1000" dirty="0" smtClean="0">
                <a:solidFill>
                  <a:srgbClr val="242424"/>
                </a:solidFill>
              </a:rPr>
              <a:t>LOGO</a:t>
            </a:r>
            <a:endParaRPr kumimoji="1" lang="zh-CN" altLang="en-US" sz="1000" dirty="0">
              <a:solidFill>
                <a:srgbClr val="242424"/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29925" y="0"/>
            <a:ext cx="2120044" cy="1343608"/>
            <a:chOff x="787145" y="0"/>
            <a:chExt cx="2120044" cy="1343608"/>
          </a:xfrm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71107" y="533943"/>
              <a:ext cx="185542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400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rgbClr val="FFFFFF"/>
                  </a:solidFill>
                </a:rPr>
                <a:t>TWO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400" dirty="0" smtClean="0">
                  <a:solidFill>
                    <a:srgbClr val="FFFFFF"/>
                  </a:solidFill>
                </a:rPr>
                <a:t>CORRECTION</a:t>
              </a:r>
              <a:endParaRPr kumimoji="1" lang="en-US" altLang="zh-CN" sz="1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19155" r="667" b="10986"/>
          <a:stretch/>
        </p:blipFill>
        <p:spPr>
          <a:xfrm>
            <a:off x="2940229" y="3296991"/>
            <a:ext cx="3202994" cy="391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429925" y="0"/>
            <a:ext cx="2120044" cy="1343608"/>
            <a:chOff x="787145" y="0"/>
            <a:chExt cx="2120044" cy="1343608"/>
          </a:xfrm>
        </p:grpSpPr>
        <p:sp>
          <p:nvSpPr>
            <p:cNvPr id="7" name="矩形 6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71107" y="533943"/>
              <a:ext cx="185542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400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rgbClr val="FFFFFF"/>
                  </a:solidFill>
                </a:rPr>
                <a:t>TWO</a:t>
              </a:r>
              <a:endParaRPr kumimoji="1" lang="en-US" altLang="zh-CN" sz="1400" dirty="0">
                <a:solidFill>
                  <a:srgbClr val="FFFFFF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rgbClr val="FFFFFF"/>
                  </a:solidFill>
                </a:rPr>
                <a:t>CORRECTION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078923" y="2808438"/>
            <a:ext cx="2438484" cy="311643"/>
          </a:xfrm>
          <a:prstGeom prst="rect">
            <a:avLst/>
          </a:prstGeom>
          <a:solidFill>
            <a:srgbClr val="E9392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1093970" y="1798651"/>
            <a:ext cx="0" cy="1043629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8"/>
          <p:cNvSpPr txBox="1"/>
          <p:nvPr/>
        </p:nvSpPr>
        <p:spPr>
          <a:xfrm>
            <a:off x="1390651" y="2111481"/>
            <a:ext cx="1840311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242424"/>
                </a:solidFill>
                <a:latin typeface="+mn-ea"/>
              </a:rPr>
              <a:t>Spelling Difference</a:t>
            </a:r>
            <a:endParaRPr lang="en-US" altLang="zh-CN" sz="1200" dirty="0">
              <a:solidFill>
                <a:srgbClr val="242424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2102" y="1701298"/>
            <a:ext cx="2375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>
                <a:solidFill>
                  <a:srgbClr val="E93929"/>
                </a:solidFill>
              </a:rPr>
              <a:t>Levenshtein</a:t>
            </a:r>
            <a:r>
              <a:rPr lang="en-US" altLang="zh-CN" sz="1400" b="1" dirty="0" smtClean="0">
                <a:solidFill>
                  <a:srgbClr val="E93929"/>
                </a:solidFill>
              </a:rPr>
              <a:t> Edit Distance</a:t>
            </a:r>
            <a:endParaRPr lang="zh-CN" altLang="en-US" sz="1400" b="1" dirty="0">
              <a:solidFill>
                <a:srgbClr val="E93929"/>
              </a:solidFill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H="1">
            <a:off x="1078923" y="3112589"/>
            <a:ext cx="2168" cy="1082267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8"/>
          <p:cNvSpPr txBox="1"/>
          <p:nvPr/>
        </p:nvSpPr>
        <p:spPr>
          <a:xfrm>
            <a:off x="1426607" y="3346017"/>
            <a:ext cx="147378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242424"/>
                </a:solidFill>
                <a:latin typeface="+mn-ea"/>
              </a:rPr>
              <a:t>Detect Words in Subjects</a:t>
            </a:r>
          </a:p>
        </p:txBody>
      </p:sp>
      <p:sp>
        <p:nvSpPr>
          <p:cNvPr id="15" name="矩形 14"/>
          <p:cNvSpPr/>
          <p:nvPr/>
        </p:nvSpPr>
        <p:spPr>
          <a:xfrm>
            <a:off x="1426530" y="4174772"/>
            <a:ext cx="1737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E93929"/>
                </a:solidFill>
              </a:rPr>
              <a:t>Lexicon Existence</a:t>
            </a:r>
            <a:endParaRPr lang="zh-CN" altLang="en-US" sz="1400" b="1" dirty="0">
              <a:solidFill>
                <a:srgbClr val="E9392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17406" y="2803644"/>
            <a:ext cx="2225967" cy="321825"/>
          </a:xfrm>
          <a:prstGeom prst="rect">
            <a:avLst/>
          </a:prstGeom>
          <a:solidFill>
            <a:srgbClr val="E93929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/>
          <p:cNvCxnSpPr/>
          <p:nvPr/>
        </p:nvCxnSpPr>
        <p:spPr>
          <a:xfrm flipV="1">
            <a:off x="3519575" y="1772894"/>
            <a:ext cx="0" cy="1043629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8"/>
          <p:cNvSpPr txBox="1"/>
          <p:nvPr/>
        </p:nvSpPr>
        <p:spPr>
          <a:xfrm>
            <a:off x="3975411" y="1948689"/>
            <a:ext cx="24638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242424"/>
                </a:solidFill>
                <a:latin typeface="+mn-ea"/>
              </a:rPr>
              <a:t>Longest </a:t>
            </a:r>
            <a:endParaRPr lang="en-US" altLang="zh-CN" sz="1200" dirty="0" smtClean="0">
              <a:solidFill>
                <a:srgbClr val="242424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242424"/>
                </a:solidFill>
                <a:latin typeface="+mn-ea"/>
              </a:rPr>
              <a:t>Common 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242424"/>
                </a:solidFill>
                <a:latin typeface="+mn-ea"/>
              </a:rPr>
              <a:t>Sequence</a:t>
            </a:r>
            <a:endParaRPr lang="en-US" altLang="zh-CN" sz="1200" dirty="0">
              <a:solidFill>
                <a:srgbClr val="242424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98318" y="1675541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93929"/>
                </a:solidFill>
              </a:rPr>
              <a:t>String Similarity</a:t>
            </a:r>
            <a:endParaRPr lang="zh-CN" altLang="en-US" sz="1400" b="1" dirty="0">
              <a:solidFill>
                <a:srgbClr val="E93929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3519575" y="3138348"/>
            <a:ext cx="0" cy="1043629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8"/>
          <p:cNvSpPr txBox="1"/>
          <p:nvPr/>
        </p:nvSpPr>
        <p:spPr>
          <a:xfrm>
            <a:off x="3818456" y="3493964"/>
            <a:ext cx="169451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242424"/>
                </a:solidFill>
                <a:latin typeface="+mn-ea"/>
              </a:rPr>
              <a:t>N-gram Frequency</a:t>
            </a:r>
          </a:p>
        </p:txBody>
      </p:sp>
      <p:sp>
        <p:nvSpPr>
          <p:cNvPr id="34" name="矩形 33"/>
          <p:cNvSpPr/>
          <p:nvPr/>
        </p:nvSpPr>
        <p:spPr>
          <a:xfrm>
            <a:off x="3499069" y="4161893"/>
            <a:ext cx="2319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E93929"/>
                </a:solidFill>
              </a:rPr>
              <a:t>Exact-context Popularity</a:t>
            </a:r>
            <a:endParaRPr lang="zh-CN" altLang="en-US" sz="1400" b="1" dirty="0">
              <a:solidFill>
                <a:srgbClr val="E93929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45596" y="2847773"/>
            <a:ext cx="98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200" b="1" dirty="0" smtClean="0">
                <a:solidFill>
                  <a:schemeClr val="bg1"/>
                </a:solidFill>
              </a:rPr>
              <a:t>HERE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9" name="直线连接符 38"/>
          <p:cNvCxnSpPr/>
          <p:nvPr/>
        </p:nvCxnSpPr>
        <p:spPr>
          <a:xfrm flipV="1">
            <a:off x="5743375" y="1772894"/>
            <a:ext cx="0" cy="1043629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5743375" y="3151227"/>
            <a:ext cx="0" cy="1043629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745542" y="2808439"/>
            <a:ext cx="2234566" cy="311642"/>
          </a:xfrm>
          <a:prstGeom prst="rect">
            <a:avLst/>
          </a:prstGeom>
          <a:solidFill>
            <a:srgbClr val="E939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8"/>
          <p:cNvSpPr txBox="1"/>
          <p:nvPr/>
        </p:nvSpPr>
        <p:spPr>
          <a:xfrm>
            <a:off x="5933292" y="1993862"/>
            <a:ext cx="188233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242424"/>
                </a:solidFill>
                <a:latin typeface="+mn-ea"/>
              </a:rPr>
              <a:t>Candidate F</a:t>
            </a:r>
            <a:r>
              <a:rPr lang="en-US" altLang="zh-CN" sz="1200" dirty="0" smtClean="0">
                <a:solidFill>
                  <a:srgbClr val="242424"/>
                </a:solidFill>
                <a:latin typeface="+mn-ea"/>
              </a:rPr>
              <a:t>requencies </a:t>
            </a:r>
            <a:endParaRPr lang="en-US" altLang="zh-CN" sz="1200" dirty="0">
              <a:solidFill>
                <a:srgbClr val="242424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242424"/>
                </a:solidFill>
                <a:latin typeface="+mn-ea"/>
              </a:rPr>
              <a:t>The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larger</a:t>
            </a:r>
            <a:r>
              <a:rPr lang="en-US" altLang="zh-CN" sz="1200" dirty="0">
                <a:solidFill>
                  <a:srgbClr val="242424"/>
                </a:solidFill>
                <a:latin typeface="+mn-ea"/>
              </a:rPr>
              <a:t>, the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better</a:t>
            </a:r>
          </a:p>
        </p:txBody>
      </p:sp>
      <p:sp>
        <p:nvSpPr>
          <p:cNvPr id="51" name="矩形 50"/>
          <p:cNvSpPr/>
          <p:nvPr/>
        </p:nvSpPr>
        <p:spPr>
          <a:xfrm>
            <a:off x="5937561" y="1662662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93929"/>
                </a:solidFill>
              </a:rPr>
              <a:t>Language Population</a:t>
            </a:r>
            <a:endParaRPr lang="zh-CN" altLang="en-US" sz="1400" b="1" dirty="0">
              <a:solidFill>
                <a:srgbClr val="E93929"/>
              </a:solidFill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6037702" y="3460763"/>
            <a:ext cx="210174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242424"/>
                </a:solidFill>
                <a:latin typeface="+mn-ea"/>
              </a:rPr>
              <a:t>Put Candidates in N-gram Context</a:t>
            </a:r>
          </a:p>
        </p:txBody>
      </p:sp>
      <p:sp>
        <p:nvSpPr>
          <p:cNvPr id="54" name="矩形 53"/>
          <p:cNvSpPr/>
          <p:nvPr/>
        </p:nvSpPr>
        <p:spPr>
          <a:xfrm>
            <a:off x="5847408" y="4149014"/>
            <a:ext cx="2553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E93929"/>
                </a:solidFill>
              </a:rPr>
              <a:t>Relaxed-context Popularity</a:t>
            </a:r>
            <a:endParaRPr lang="zh-CN" altLang="en-US" sz="1400" b="1" dirty="0">
              <a:solidFill>
                <a:srgbClr val="E9392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9372" y="963471"/>
            <a:ext cx="2158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E93929"/>
                </a:solidFill>
                <a:latin typeface="+mn-ea"/>
              </a:rPr>
              <a:t>Feature Scoring</a:t>
            </a:r>
            <a:endParaRPr lang="zh-CN" altLang="en-US" b="1" dirty="0">
              <a:solidFill>
                <a:srgbClr val="E93929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1306" y="1317760"/>
            <a:ext cx="54714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242424"/>
                </a:solidFill>
                <a:latin typeface="+mn-ea"/>
              </a:rPr>
              <a:t>Formulate confidence </a:t>
            </a:r>
            <a:r>
              <a:rPr lang="en-US" altLang="zh-CN" sz="1000" dirty="0" smtClean="0">
                <a:solidFill>
                  <a:srgbClr val="242424"/>
                </a:solidFill>
                <a:latin typeface="+mn-ea"/>
              </a:rPr>
              <a:t>as prediction, a 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regression</a:t>
            </a:r>
            <a:r>
              <a:rPr lang="en-US" altLang="zh-CN" sz="1000" dirty="0">
                <a:solidFill>
                  <a:srgbClr val="242424"/>
                </a:solidFill>
                <a:latin typeface="+mn-ea"/>
              </a:rPr>
              <a:t> problem </a:t>
            </a:r>
            <a:endParaRPr lang="en-US" altLang="zh-CN" sz="1000" dirty="0" smtClean="0">
              <a:solidFill>
                <a:srgbClr val="242424"/>
              </a:solidFill>
              <a:latin typeface="+mn-ea"/>
            </a:endParaRPr>
          </a:p>
          <a:p>
            <a:endParaRPr lang="en-US" altLang="zh-CN" sz="1000" dirty="0">
              <a:solidFill>
                <a:srgbClr val="242424"/>
              </a:solidFill>
              <a:latin typeface="+mn-ea"/>
            </a:endParaRP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What is AdaBoost.R2?</a:t>
            </a: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242424"/>
                </a:solidFill>
                <a:latin typeface="+mn-ea"/>
              </a:rPr>
              <a:t>Proposed by Drucker, used for regression </a:t>
            </a:r>
            <a:r>
              <a:rPr lang="en-US" altLang="zh-CN" sz="1000" dirty="0" smtClean="0">
                <a:solidFill>
                  <a:srgbClr val="242424"/>
                </a:solidFill>
                <a:latin typeface="+mn-ea"/>
              </a:rPr>
              <a:t>problems</a:t>
            </a: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242424"/>
              </a:solidFill>
              <a:latin typeface="+mn-ea"/>
            </a:endParaRP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How to build model?</a:t>
            </a: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242424"/>
                </a:solidFill>
                <a:latin typeface="+mn-ea"/>
              </a:rPr>
              <a:t>Use 6 sores as features, label Candidates as 1 if is Correctly predicted, otherwise 0 </a:t>
            </a: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242424"/>
                </a:solidFill>
                <a:latin typeface="+mn-ea"/>
              </a:rPr>
              <a:t>Data Imbalance, resample</a:t>
            </a: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242424"/>
                </a:solidFill>
                <a:latin typeface="+mn-ea"/>
              </a:rPr>
              <a:t>Build AdaBoost.R2 Model to predict confidence</a:t>
            </a:r>
          </a:p>
          <a:p>
            <a:pPr marL="179705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242424"/>
              </a:solidFill>
              <a:latin typeface="+mn-ea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29925" y="0"/>
            <a:ext cx="2120044" cy="1343608"/>
            <a:chOff x="787145" y="0"/>
            <a:chExt cx="2120044" cy="1343608"/>
          </a:xfrm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71107" y="533943"/>
              <a:ext cx="185542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400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rgbClr val="FFFFFF"/>
                  </a:solidFill>
                </a:rPr>
                <a:t>ONE</a:t>
              </a:r>
              <a:endParaRPr kumimoji="1" lang="en-US" altLang="zh-CN" sz="1400" dirty="0">
                <a:solidFill>
                  <a:srgbClr val="FFFFFF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rgbClr val="FFFFFF"/>
                  </a:solidFill>
                </a:rPr>
                <a:t>CORRECTION</a:t>
              </a:r>
            </a:p>
          </p:txBody>
        </p:sp>
      </p:grpSp>
      <p:pic>
        <p:nvPicPr>
          <p:cNvPr id="14" name="图片 13" descr="2015-02-28_CopacabanaBoats_PT-BR13265001951_1920x1080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5" y="1440755"/>
            <a:ext cx="2120044" cy="11925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962359" y="4653568"/>
            <a:ext cx="187328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242424"/>
                </a:solidFill>
              </a:rPr>
              <a:t>COMPANY</a:t>
            </a:r>
            <a:r>
              <a:rPr lang="zh-CN" altLang="en-US" sz="1000" dirty="0" smtClean="0">
                <a:solidFill>
                  <a:srgbClr val="242424"/>
                </a:solidFill>
              </a:rPr>
              <a:t>  </a:t>
            </a:r>
            <a:r>
              <a:rPr lang="zh-CN" altLang="zh-CN" sz="1000" dirty="0" smtClean="0">
                <a:solidFill>
                  <a:srgbClr val="242424"/>
                </a:solidFill>
              </a:rPr>
              <a:t>|</a:t>
            </a:r>
            <a:r>
              <a:rPr lang="zh-CN" altLang="en-US" sz="1000" dirty="0" smtClean="0">
                <a:solidFill>
                  <a:srgbClr val="242424"/>
                </a:solidFill>
              </a:rPr>
              <a:t>  </a:t>
            </a:r>
            <a:r>
              <a:rPr lang="en-US" altLang="zh-CN" sz="1000" dirty="0" smtClean="0">
                <a:solidFill>
                  <a:srgbClr val="242424"/>
                </a:solidFill>
              </a:rPr>
              <a:t>LOGO</a:t>
            </a:r>
            <a:endParaRPr kumimoji="1" lang="zh-CN" altLang="en-US" sz="1000" dirty="0">
              <a:solidFill>
                <a:srgbClr val="24242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86788" y="777280"/>
            <a:ext cx="287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E93929"/>
                </a:solidFill>
                <a:latin typeface="+mn-ea"/>
              </a:rPr>
              <a:t>Candidate Ranking</a:t>
            </a:r>
            <a:endParaRPr lang="zh-CN" altLang="en-US" b="1" dirty="0">
              <a:solidFill>
                <a:srgbClr val="E93929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347</Words>
  <Application>Microsoft Macintosh PowerPoint</Application>
  <PresentationFormat>全屏显示(16:9)</PresentationFormat>
  <Paragraphs>104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Calibri</vt:lpstr>
      <vt:lpstr>Century Gothic</vt:lpstr>
      <vt:lpstr>Times</vt:lpstr>
      <vt:lpstr>微软雅黑</vt:lpstr>
      <vt:lpstr>等线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Microsoft Office 用户</cp:lastModifiedBy>
  <cp:revision>161</cp:revision>
  <dcterms:created xsi:type="dcterms:W3CDTF">2010-04-12T23:12:00Z</dcterms:created>
  <dcterms:modified xsi:type="dcterms:W3CDTF">2018-11-29T20:58:48Z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2052-10.1.0.6490</vt:lpwstr>
  </property>
</Properties>
</file>