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98" r:id="rId3"/>
    <p:sldId id="317" r:id="rId4"/>
    <p:sldId id="299" r:id="rId5"/>
    <p:sldId id="304" r:id="rId6"/>
    <p:sldId id="307" r:id="rId7"/>
    <p:sldId id="308" r:id="rId8"/>
    <p:sldId id="309" r:id="rId9"/>
    <p:sldId id="306" r:id="rId10"/>
    <p:sldId id="300" r:id="rId11"/>
    <p:sldId id="312" r:id="rId12"/>
    <p:sldId id="305" r:id="rId13"/>
    <p:sldId id="310" r:id="rId14"/>
    <p:sldId id="311" r:id="rId15"/>
    <p:sldId id="313" r:id="rId16"/>
    <p:sldId id="314" r:id="rId17"/>
    <p:sldId id="315" r:id="rId18"/>
    <p:sldId id="316" r:id="rId19"/>
    <p:sldId id="318" r:id="rId20"/>
    <p:sldId id="302" r:id="rId21"/>
    <p:sldId id="301" r:id="rId22"/>
    <p:sldId id="319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8"/>
    <p:restoredTop sz="94659"/>
  </p:normalViewPr>
  <p:slideViewPr>
    <p:cSldViewPr>
      <p:cViewPr>
        <p:scale>
          <a:sx n="97" d="100"/>
          <a:sy n="97" d="100"/>
        </p:scale>
        <p:origin x="728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20A6DBC7-3EAF-46EF-A5E7-4482793D6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="" xmlns:a16="http://schemas.microsoft.com/office/drawing/2014/main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64B3B10B-73D2-44C2-BC67-B0ECB8DDD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="" xmlns:a16="http://schemas.microsoft.com/office/drawing/2014/main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="" xmlns:a16="http://schemas.microsoft.com/office/drawing/2014/main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="" xmlns:a16="http://schemas.microsoft.com/office/drawing/2014/main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648200"/>
            <a:ext cx="3352800" cy="1524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Team Members:</a:t>
            </a: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Chen, Jannie (mc4398)</a:t>
            </a:r>
            <a:br>
              <a:rPr lang="en-US" sz="1800" kern="0" dirty="0"/>
            </a:br>
            <a:r>
              <a:rPr lang="en-US" sz="1800" kern="0" dirty="0"/>
              <a:t>Chen, </a:t>
            </a:r>
            <a:r>
              <a:rPr lang="en-US" sz="1800" kern="0" dirty="0" err="1"/>
              <a:t>Sizhu</a:t>
            </a:r>
            <a:r>
              <a:rPr lang="en-US" sz="1800" kern="0" dirty="0"/>
              <a:t> (sc4248)</a:t>
            </a:r>
            <a:br>
              <a:rPr lang="en-US" sz="1800" kern="0" dirty="0"/>
            </a:br>
            <a:r>
              <a:rPr lang="en-US" sz="1800" kern="0" dirty="0"/>
              <a:t>Li, </a:t>
            </a:r>
            <a:r>
              <a:rPr lang="en-US" sz="1800" kern="0" dirty="0" err="1"/>
              <a:t>Yunfan</a:t>
            </a:r>
            <a:r>
              <a:rPr lang="en-US" sz="1800" kern="0" dirty="0"/>
              <a:t> (yl3838)</a:t>
            </a:r>
            <a:br>
              <a:rPr lang="en-US" sz="1800" kern="0" dirty="0"/>
            </a:br>
            <a:r>
              <a:rPr lang="en-US" sz="1800" kern="0" dirty="0"/>
              <a:t>Xu, </a:t>
            </a:r>
            <a:r>
              <a:rPr lang="en-US" sz="1800" kern="0" dirty="0" err="1"/>
              <a:t>Zhengyang</a:t>
            </a:r>
            <a:r>
              <a:rPr lang="en-US" sz="18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δ is set as the same as δ in candidates search so that this score will in [0,1] interval.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="" xmlns:a16="http://schemas.microsoft.com/office/drawing/2014/main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="" xmlns:a16="http://schemas.microsoft.com/office/drawing/2014/main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</a:t>
            </a:r>
            <a:r>
              <a:rPr lang="en-US" dirty="0" smtClean="0"/>
              <a:t>existence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</a:t>
            </a:r>
            <a:r>
              <a:rPr lang="en-US" altLang="zh-CN" dirty="0" smtClean="0"/>
              <a:t>lexicons</a:t>
            </a:r>
            <a:r>
              <a:rPr lang="zh-CN" altLang="en-US" dirty="0" smtClean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8BD31F-CC44-41EA-B629-02BA1DF470C4}"/>
              </a:ext>
            </a:extLst>
          </p:cNvPr>
          <p:cNvSpPr txBox="1"/>
          <p:nvPr/>
        </p:nvSpPr>
        <p:spPr>
          <a:xfrm>
            <a:off x="4343401" y="3429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suitable for parallel processing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5-gram </a:t>
            </a:r>
            <a:r>
              <a:rPr lang="en-US" dirty="0"/>
              <a:t>need at least four successive correct words before or after error word to ensure we can find the 5-gram in dictionary given by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C011001-BE31-4433-AE2F-81C88D20F1E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6</a:t>
            </a:r>
            <a:r>
              <a:rPr lang="zh-CN" altLang="en-US" dirty="0"/>
              <a:t>： </a:t>
            </a:r>
            <a:r>
              <a:rPr lang="en-US" dirty="0"/>
              <a:t>Relaxed-context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CCA25C4-F9CC-4481-8B09-E567F69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223172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CAD72D6-0A66-4094-B1AE-C305BB17BC39}"/>
              </a:ext>
            </a:extLst>
          </p:cNvPr>
          <p:cNvSpPr txBox="1"/>
          <p:nvPr/>
        </p:nvSpPr>
        <p:spPr>
          <a:xfrm>
            <a:off x="1371600" y="4495800"/>
            <a:ext cx="62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5-gram case, need to find the frequency of whole 4*5=20 relaxed 5-gram.</a:t>
            </a:r>
          </a:p>
        </p:txBody>
      </p:sp>
    </p:spTree>
    <p:extLst>
      <p:ext uri="{BB962C8B-B14F-4D97-AF65-F5344CB8AC3E}">
        <p14:creationId xmlns:p14="http://schemas.microsoft.com/office/powerpoint/2010/main" val="30860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AEE5B7F-2828-4FA3-8223-9D0FB7A828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altLang="zh-CN" dirty="0"/>
              <a:t>Regression model:</a:t>
            </a:r>
          </a:p>
          <a:p>
            <a:pPr lvl="1"/>
            <a:r>
              <a:rPr lang="en-US" dirty="0"/>
              <a:t>AdaBoost with weighted loss function to deal with unbalanced label problem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33839E-0EE0-444A-B1D2-5F61E1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920070"/>
            <a:ext cx="4557712" cy="88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1D995EE-7608-474A-A304-C7F4DA363083}"/>
              </a:ext>
            </a:extLst>
          </p:cNvPr>
          <p:cNvSpPr txBox="1"/>
          <p:nvPr/>
        </p:nvSpPr>
        <p:spPr>
          <a:xfrm>
            <a:off x="1829101" y="4114800"/>
            <a:ext cx="55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count the number of samples with label 1 and</a:t>
            </a:r>
          </a:p>
          <a:p>
            <a:r>
              <a:rPr lang="en-US" dirty="0"/>
              <a:t>0, respectively. Then, we use the ratio to weight</a:t>
            </a:r>
          </a:p>
          <a:p>
            <a:r>
              <a:rPr lang="en-US" dirty="0"/>
              <a:t>for samples labeled 1, and 1 for samples labeled 0.”</a:t>
            </a:r>
          </a:p>
        </p:txBody>
      </p:sp>
    </p:spTree>
    <p:extLst>
      <p:ext uri="{BB962C8B-B14F-4D97-AF65-F5344CB8AC3E}">
        <p14:creationId xmlns:p14="http://schemas.microsoft.com/office/powerpoint/2010/main" val="23657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6332EE-72E5-4C20-B565-E40FC5A6A5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High correction </a:t>
            </a:r>
            <a:r>
              <a:rPr lang="en-US" dirty="0" smtClean="0"/>
              <a:t>rate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Disadvantages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Cannot correct “separated word case”</a:t>
            </a:r>
          </a:p>
          <a:p>
            <a:pPr lvl="1"/>
            <a:r>
              <a:rPr lang="en-US" altLang="zh-CN" dirty="0"/>
              <a:t>Need more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Preprocessing:</a:t>
            </a:r>
          </a:p>
          <a:p>
            <a:pPr lvl="1"/>
            <a:r>
              <a:rPr lang="en-US" sz="3200" dirty="0"/>
              <a:t>How to find the error-ground pair</a:t>
            </a:r>
            <a:endParaRPr lang="en-US" sz="3600" dirty="0"/>
          </a:p>
          <a:p>
            <a:r>
              <a:rPr lang="en-US" sz="3600" dirty="0"/>
              <a:t>Correction:</a:t>
            </a:r>
          </a:p>
          <a:p>
            <a:pPr lvl="1"/>
            <a:r>
              <a:rPr lang="en-US" sz="3200" dirty="0"/>
              <a:t>How to set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reasonable </a:t>
            </a:r>
            <a:r>
              <a:rPr lang="en-US" sz="3200" dirty="0"/>
              <a:t>threshold for candidates search</a:t>
            </a:r>
          </a:p>
          <a:p>
            <a:pPr lvl="1"/>
            <a:r>
              <a:rPr lang="en-US" sz="3200" dirty="0"/>
              <a:t>Different </a:t>
            </a:r>
            <a:r>
              <a:rPr lang="en-US" sz="3200" dirty="0" smtClean="0"/>
              <a:t>formula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between papers</a:t>
            </a:r>
          </a:p>
          <a:p>
            <a:pPr lvl="1"/>
            <a:r>
              <a:rPr lang="en-US" sz="3200" dirty="0"/>
              <a:t>Weighted loss function in R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D386C0D-C005-47A4-8A60-337FC093EB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Flow chart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BFD615A3-A6B5-4709-884D-5D4CDC3FC6F3}"/>
              </a:ext>
            </a:extLst>
          </p:cNvPr>
          <p:cNvSpPr/>
          <p:nvPr/>
        </p:nvSpPr>
        <p:spPr>
          <a:xfrm>
            <a:off x="381000" y="1219200"/>
            <a:ext cx="19050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2384D56B-368B-47FF-B57F-1EF2CC55FE57}"/>
              </a:ext>
            </a:extLst>
          </p:cNvPr>
          <p:cNvSpPr/>
          <p:nvPr/>
        </p:nvSpPr>
        <p:spPr>
          <a:xfrm>
            <a:off x="2438400" y="1276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943DD28-31B1-4328-93F1-5E0033DEED71}"/>
              </a:ext>
            </a:extLst>
          </p:cNvPr>
          <p:cNvSpPr/>
          <p:nvPr/>
        </p:nvSpPr>
        <p:spPr>
          <a:xfrm>
            <a:off x="2890684" y="1206910"/>
            <a:ext cx="1224116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7274C367-3318-422C-A7D3-E5C883B5E7FA}"/>
              </a:ext>
            </a:extLst>
          </p:cNvPr>
          <p:cNvSpPr/>
          <p:nvPr/>
        </p:nvSpPr>
        <p:spPr>
          <a:xfrm>
            <a:off x="4267200" y="126406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72834421-15A7-44D2-AF7F-D4BE44E99280}"/>
              </a:ext>
            </a:extLst>
          </p:cNvPr>
          <p:cNvSpPr/>
          <p:nvPr/>
        </p:nvSpPr>
        <p:spPr>
          <a:xfrm>
            <a:off x="4719484" y="12192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Divide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error in 70% and 30%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1DF3DF85-FA9E-4242-99A9-E53403F6ECF3}"/>
              </a:ext>
            </a:extLst>
          </p:cNvPr>
          <p:cNvSpPr/>
          <p:nvPr/>
        </p:nvSpPr>
        <p:spPr>
          <a:xfrm rot="5400000">
            <a:off x="6131642" y="23622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4A52E5D6-9321-41D6-A51A-58E460AA1A57}"/>
              </a:ext>
            </a:extLst>
          </p:cNvPr>
          <p:cNvSpPr/>
          <p:nvPr/>
        </p:nvSpPr>
        <p:spPr>
          <a:xfrm>
            <a:off x="4648200" y="28575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AdaBoost with weighted loss function)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C142EEF2-8FDB-47DF-B8A7-8B374A26146F}"/>
              </a:ext>
            </a:extLst>
          </p:cNvPr>
          <p:cNvSpPr/>
          <p:nvPr/>
        </p:nvSpPr>
        <p:spPr>
          <a:xfrm rot="10800000">
            <a:off x="4114800" y="3181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0E0D2EE8-40C1-49DC-ABF5-F750DFE12475}"/>
              </a:ext>
            </a:extLst>
          </p:cNvPr>
          <p:cNvSpPr/>
          <p:nvPr/>
        </p:nvSpPr>
        <p:spPr>
          <a:xfrm>
            <a:off x="759542" y="2864260"/>
            <a:ext cx="30910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Predict label </a:t>
            </a:r>
            <a:r>
              <a:rPr lang="en-US" altLang="zh-CN" dirty="0" smtClean="0"/>
              <a:t>scores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DF9F29CD-96CA-4D9F-A8AA-866CEE0AADA9}"/>
              </a:ext>
            </a:extLst>
          </p:cNvPr>
          <p:cNvSpPr/>
          <p:nvPr/>
        </p:nvSpPr>
        <p:spPr>
          <a:xfrm rot="5400000">
            <a:off x="2114550" y="39814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25457DC6-15AC-4D59-8783-1DB8FF35E7EA}"/>
              </a:ext>
            </a:extLst>
          </p:cNvPr>
          <p:cNvSpPr/>
          <p:nvPr/>
        </p:nvSpPr>
        <p:spPr>
          <a:xfrm>
            <a:off x="721442" y="4495211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Replace candidate with the highest label score instead of error word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FCA3697F-82C1-4C43-8258-9B0207583D26}"/>
              </a:ext>
            </a:extLst>
          </p:cNvPr>
          <p:cNvSpPr/>
          <p:nvPr/>
        </p:nvSpPr>
        <p:spPr>
          <a:xfrm>
            <a:off x="4191000" y="4908141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FEC01D2F-5B5B-4BE0-AC0E-45EFCC1BDC9D}"/>
              </a:ext>
            </a:extLst>
          </p:cNvPr>
          <p:cNvSpPr/>
          <p:nvPr/>
        </p:nvSpPr>
        <p:spPr>
          <a:xfrm>
            <a:off x="4836242" y="4625770"/>
            <a:ext cx="1488358" cy="730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1780"/>
              </p:ext>
            </p:extLst>
          </p:nvPr>
        </p:nvGraphicFramePr>
        <p:xfrm>
          <a:off x="457200" y="2135976"/>
          <a:ext cx="8458200" cy="29694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6264"/>
                <a:gridCol w="1977686"/>
                <a:gridCol w="3524250"/>
              </a:tblGrid>
              <a:tr h="47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Tesseract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Tesseract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smtClean="0"/>
                        <a:t>postprocessing</a:t>
                      </a:r>
                      <a:endParaRPr lang="en-US" dirty="0"/>
                    </a:p>
                  </a:txBody>
                  <a:tcPr/>
                </a:tc>
              </a:tr>
              <a:tr h="4729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0.6550634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0.9457426</a:t>
                      </a:r>
                      <a:endParaRPr lang="en-US" dirty="0"/>
                    </a:p>
                  </a:txBody>
                  <a:tcPr/>
                </a:tc>
              </a:tr>
              <a:tr h="8162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0.6550634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0.9457426</a:t>
                      </a:r>
                      <a:endParaRPr lang="en-US" dirty="0"/>
                    </a:p>
                  </a:txBody>
                  <a:tcPr/>
                </a:tc>
              </a:tr>
              <a:tr h="4729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Character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0.898704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0.9738515</a:t>
                      </a:r>
                      <a:endParaRPr lang="en-US" dirty="0"/>
                    </a:p>
                  </a:txBody>
                  <a:tcPr/>
                </a:tc>
              </a:tr>
              <a:tr h="7344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Character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0.9227921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75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FFF5F77-5764-4EFD-9A2A-3C826DF9FC1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18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</a:t>
            </a:r>
            <a:r>
              <a:rPr lang="en-US" dirty="0" smtClean="0"/>
              <a:t>exist </a:t>
            </a:r>
            <a:r>
              <a:rPr lang="en-US" dirty="0"/>
              <a:t>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CE487EF-E803-4D48-AA78-251A6E507B4E}"/>
              </a:ext>
            </a:extLst>
          </p:cNvPr>
          <p:cNvGrpSpPr/>
          <p:nvPr/>
        </p:nvGrpSpPr>
        <p:grpSpPr>
          <a:xfrm>
            <a:off x="990600" y="4267200"/>
            <a:ext cx="7467600" cy="1873711"/>
            <a:chOff x="457200" y="4269658"/>
            <a:chExt cx="7467600" cy="1873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="" xmlns:a16="http://schemas.microsoft.com/office/drawing/2014/main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4803058"/>
                  <a:ext cx="1905000" cy="98814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4803058"/>
                  <a:ext cx="1905000" cy="988142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r="-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="" xmlns:a16="http://schemas.microsoft.com/office/drawing/2014/main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="" xmlns:a16="http://schemas.microsoft.com/office/drawing/2014/main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269658"/>
                  <a:ext cx="4800600" cy="187371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269658"/>
                  <a:ext cx="4800600" cy="1873711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 t="-16399" b="-3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="" xmlns:a16="http://schemas.microsoft.com/office/drawing/2014/main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="" xmlns:a16="http://schemas.microsoft.com/office/drawing/2014/main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="" xmlns:a16="http://schemas.microsoft.com/office/drawing/2014/main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="" xmlns:a16="http://schemas.microsoft.com/office/drawing/2014/main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="" xmlns:a16="http://schemas.microsoft.com/office/drawing/2014/main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="" xmlns:a16="http://schemas.microsoft.com/office/drawing/2014/main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="" xmlns:a16="http://schemas.microsoft.com/office/drawing/2014/main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l="-49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="" xmlns:a16="http://schemas.microsoft.com/office/drawing/2014/main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="" xmlns:a16="http://schemas.microsoft.com/office/drawing/2014/main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00450"/>
                  <a:ext cx="4181168" cy="5334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00450"/>
                  <a:ext cx="4181168" cy="533400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l="-290" t="-9890" b="-472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="" xmlns:a16="http://schemas.microsoft.com/office/drawing/2014/main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="" xmlns:a16="http://schemas.microsoft.com/office/drawing/2014/main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19,20, 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t="-4167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="" xmlns:a16="http://schemas.microsoft.com/office/drawing/2014/main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 rotWithShape="0">
                <a:blip r:embed="rId2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="" xmlns:a16="http://schemas.microsoft.com/office/drawing/2014/main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 rotWithShape="0">
                <a:blip r:embed="rId3"/>
                <a:stretch>
                  <a:fillRect r="-2215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</a:t>
                </a:r>
                <a:r>
                  <a:rPr lang="en-US" dirty="0" smtClean="0"/>
                  <a:t>error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A509AC-5C23-4C52-9F93-4E76D03019D5}"/>
              </a:ext>
            </a:extLst>
          </p:cNvPr>
          <p:cNvSpPr txBox="1"/>
          <p:nvPr/>
        </p:nvSpPr>
        <p:spPr>
          <a:xfrm>
            <a:off x="422478" y="4102675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smtClean="0"/>
              <a:t>Extendibility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smtClean="0"/>
              <a:t>detect </a:t>
            </a:r>
            <a:r>
              <a:rPr lang="en-US" dirty="0"/>
              <a:t>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="" xmlns:a16="http://schemas.microsoft.com/office/drawing/2014/main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38625C-AA4B-404A-8CF2-14FB991DB683}"/>
              </a:ext>
            </a:extLst>
          </p:cNvPr>
          <p:cNvGrpSpPr/>
          <p:nvPr/>
        </p:nvGrpSpPr>
        <p:grpSpPr>
          <a:xfrm>
            <a:off x="2975922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="" xmlns:a16="http://schemas.microsoft.com/office/drawing/2014/main" id="{95B3CE34-6BCB-43D2-B3D2-EB7E001A3030}"/>
                </a:ext>
              </a:extLst>
            </p:cNvPr>
            <p:cNvSpPr/>
            <p:nvPr/>
          </p:nvSpPr>
          <p:spPr>
            <a:xfrm>
              <a:off x="4006645" y="4305958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1105</Words>
  <Application>Microsoft Macintosh PowerPoint</Application>
  <PresentationFormat>On-screen Show (4:3)</PresentationFormat>
  <Paragraphs>185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Cambria Math</vt:lpstr>
      <vt:lpstr>DengXian</vt:lpstr>
      <vt:lpstr>ＭＳ Ｐゴシック</vt:lpstr>
      <vt:lpstr>Times New Roman</vt:lpstr>
      <vt:lpstr>Arial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Yunfan Li</cp:lastModifiedBy>
  <cp:revision>368</cp:revision>
  <dcterms:created xsi:type="dcterms:W3CDTF">2007-02-17T06:29:59Z</dcterms:created>
  <dcterms:modified xsi:type="dcterms:W3CDTF">2018-11-28T23:14:29Z</dcterms:modified>
</cp:coreProperties>
</file>