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5"/>
  </p:notesMasterIdLst>
  <p:sldIdLst>
    <p:sldId id="298" r:id="rId3"/>
    <p:sldId id="317" r:id="rId4"/>
    <p:sldId id="299" r:id="rId5"/>
    <p:sldId id="304" r:id="rId6"/>
    <p:sldId id="307" r:id="rId7"/>
    <p:sldId id="308" r:id="rId8"/>
    <p:sldId id="309" r:id="rId9"/>
    <p:sldId id="306" r:id="rId10"/>
    <p:sldId id="300" r:id="rId11"/>
    <p:sldId id="312" r:id="rId12"/>
    <p:sldId id="305" r:id="rId13"/>
    <p:sldId id="310" r:id="rId14"/>
    <p:sldId id="311" r:id="rId15"/>
    <p:sldId id="313" r:id="rId16"/>
    <p:sldId id="314" r:id="rId17"/>
    <p:sldId id="315" r:id="rId18"/>
    <p:sldId id="316" r:id="rId19"/>
    <p:sldId id="318" r:id="rId20"/>
    <p:sldId id="302" r:id="rId21"/>
    <p:sldId id="303" r:id="rId22"/>
    <p:sldId id="301" r:id="rId23"/>
    <p:sldId id="319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5"/>
    <p:restoredTop sz="94682"/>
  </p:normalViewPr>
  <p:slideViewPr>
    <p:cSldViewPr>
      <p:cViewPr>
        <p:scale>
          <a:sx n="97" d="100"/>
          <a:sy n="97" d="100"/>
        </p:scale>
        <p:origin x="272" y="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EEE989EB-45A4-4865-8726-A13FD1852C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31FA17A-806F-40EE-AD8E-8EB10B01CF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20A6DBC7-3EAF-46EF-A5E7-4482793D6C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1EF692F-2959-433F-99B4-A138B00324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61AB383F-FC50-49D8-9E58-FDBD268524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A67FD132-7572-4F97-8C87-E22A1B7A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E86D107-3CC4-4314-9070-F25988639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xmlns="" id="{9F1AF9A5-B048-4420-81A8-BBF232283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CD90AD-B0A7-4027-AFEC-6D15A8B64CA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4B3B10B-73D2-44C2-BC67-B0ECB8DDD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C10A86C0-3F3F-4705-BE27-36D8205F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81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34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5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59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70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1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682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62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79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2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30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3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9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77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825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210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795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2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0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6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1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xmlns="" id="{9AA5B248-9447-4798-9234-B0A7AF4D4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63050" cy="8620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 sz="4400">
              <a:solidFill>
                <a:schemeClr val="tx2"/>
              </a:solidFill>
              <a:latin typeface="Arial" pitchFamily="-111" charset="0"/>
              <a:ea typeface="+mn-ea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xmlns="" id="{114438BF-653C-434C-815B-58822BB124C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324600"/>
            <a:ext cx="2012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CU_NYtraditionacrown">
            <a:extLst>
              <a:ext uri="{FF2B5EF4-FFF2-40B4-BE49-F238E27FC236}">
                <a16:creationId xmlns:a16="http://schemas.microsoft.com/office/drawing/2014/main" xmlns="" id="{B01742CE-7BB6-44B7-A8B0-E0948CF059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57925"/>
            <a:ext cx="1828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16C44-6B0E-44FE-A10E-512CDE322B8B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9144000" cy="2387600"/>
          </a:xfrm>
        </p:spPr>
        <p:txBody>
          <a:bodyPr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37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 5243 Applied Data Science</a:t>
            </a:r>
          </a:p>
          <a:p>
            <a:pPr marL="0" indent="0" algn="ctr">
              <a:buNone/>
            </a:pPr>
            <a:r>
              <a:rPr lang="en-US" sz="29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 Algorithm Implementation and Evaluation</a:t>
            </a:r>
            <a:endParaRPr lang="en-US" sz="2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6BF43-F0D1-46D4-A78A-6D397991EBAA}"/>
              </a:ext>
            </a:extLst>
          </p:cNvPr>
          <p:cNvSpPr txBox="1">
            <a:spLocks/>
          </p:cNvSpPr>
          <p:nvPr/>
        </p:nvSpPr>
        <p:spPr>
          <a:xfrm>
            <a:off x="3276600" y="4648200"/>
            <a:ext cx="3352800" cy="1524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dirty="0"/>
              <a:t>Team Members:</a:t>
            </a:r>
            <a:endParaRPr lang="en-US" sz="1800" kern="0" dirty="0"/>
          </a:p>
          <a:p>
            <a:pPr marL="0" indent="0">
              <a:buNone/>
            </a:pPr>
            <a:r>
              <a:rPr lang="en-US" sz="1800" kern="0" dirty="0"/>
              <a:t>Chen, Jannie (mc4398)</a:t>
            </a:r>
            <a:br>
              <a:rPr lang="en-US" sz="1800" kern="0" dirty="0"/>
            </a:br>
            <a:r>
              <a:rPr lang="en-US" sz="1800" kern="0" dirty="0"/>
              <a:t>Chen, </a:t>
            </a:r>
            <a:r>
              <a:rPr lang="en-US" sz="1800" kern="0" dirty="0" err="1"/>
              <a:t>Sizhu</a:t>
            </a:r>
            <a:r>
              <a:rPr lang="en-US" sz="1800" kern="0" dirty="0"/>
              <a:t> (sc4248)</a:t>
            </a:r>
            <a:br>
              <a:rPr lang="en-US" sz="1800" kern="0" dirty="0"/>
            </a:br>
            <a:r>
              <a:rPr lang="en-US" sz="1800" kern="0" dirty="0"/>
              <a:t>Li, </a:t>
            </a:r>
            <a:r>
              <a:rPr lang="en-US" sz="1800" kern="0" dirty="0" err="1"/>
              <a:t>Yunfan</a:t>
            </a:r>
            <a:r>
              <a:rPr lang="en-US" sz="1800" kern="0" dirty="0"/>
              <a:t> (yl3838)</a:t>
            </a:r>
            <a:br>
              <a:rPr lang="en-US" sz="1800" kern="0" dirty="0"/>
            </a:br>
            <a:r>
              <a:rPr lang="en-US" sz="1800" kern="0" dirty="0"/>
              <a:t>Xu, </a:t>
            </a:r>
            <a:r>
              <a:rPr lang="en-US" sz="1800" kern="0" dirty="0" err="1"/>
              <a:t>Zhengyang</a:t>
            </a:r>
            <a:r>
              <a:rPr lang="en-US" sz="1800" kern="0" dirty="0"/>
              <a:t> (zx2229)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CE2794-4047-440A-B98E-A0EABB011CE5}"/>
              </a:ext>
            </a:extLst>
          </p:cNvPr>
          <p:cNvSpPr txBox="1"/>
          <p:nvPr/>
        </p:nvSpPr>
        <p:spPr>
          <a:xfrm>
            <a:off x="3238500" y="3886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/>
              <a:t>Yu, Chenghao (cy2475)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AAFBC28-5799-46E6-A5E4-C246C406ED5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Feature scores</a:t>
            </a:r>
            <a:r>
              <a:rPr lang="zh-CN" altLang="en-US" dirty="0"/>
              <a:t>（</a:t>
            </a:r>
            <a:r>
              <a:rPr lang="en-US" dirty="0"/>
              <a:t>some kinds of measurement of similarity between two strings):</a:t>
            </a:r>
          </a:p>
          <a:p>
            <a:pPr lvl="2"/>
            <a:r>
              <a:rPr lang="en-US" altLang="zh-CN" dirty="0"/>
              <a:t>Feature 1</a:t>
            </a:r>
            <a:r>
              <a:rPr lang="zh-CN" altLang="en-US" dirty="0"/>
              <a:t>： </a:t>
            </a:r>
            <a:r>
              <a:rPr lang="en-US" dirty="0" err="1"/>
              <a:t>Levenshtein</a:t>
            </a:r>
            <a:r>
              <a:rPr lang="en-US" dirty="0"/>
              <a:t> edit distance score: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δ is set as the same as δ in candidates search so that this score will in [0,1] interval.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EDDD02-BE51-497E-9B70-5046679F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31126"/>
            <a:ext cx="4129088" cy="1000144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338FAA38-E158-4596-92D8-01DBF9CE4B67}"/>
              </a:ext>
            </a:extLst>
          </p:cNvPr>
          <p:cNvSpPr/>
          <p:nvPr/>
        </p:nvSpPr>
        <p:spPr>
          <a:xfrm>
            <a:off x="4953000" y="2968688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99D268-D07A-40DA-B058-96E14E028668}"/>
              </a:ext>
            </a:extLst>
          </p:cNvPr>
          <p:cNvSpPr txBox="1"/>
          <p:nvPr/>
        </p:nvSpPr>
        <p:spPr>
          <a:xfrm>
            <a:off x="4114800" y="258460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FA08FC2-6D0D-4F15-B803-F6A8A4951C26}"/>
              </a:ext>
            </a:extLst>
          </p:cNvPr>
          <p:cNvGrpSpPr/>
          <p:nvPr/>
        </p:nvGrpSpPr>
        <p:grpSpPr>
          <a:xfrm>
            <a:off x="846887" y="4734464"/>
            <a:ext cx="6535826" cy="1399073"/>
            <a:chOff x="1066800" y="4186535"/>
            <a:chExt cx="6535826" cy="1399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594120B-11CC-4C4E-93EF-31F56910D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374" y="4648200"/>
              <a:ext cx="6061252" cy="9374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D498D0D-B4DB-4165-A64F-AB3EF9CF0988}"/>
                </a:ext>
              </a:extLst>
            </p:cNvPr>
            <p:cNvSpPr txBox="1"/>
            <p:nvPr/>
          </p:nvSpPr>
          <p:spPr>
            <a:xfrm>
              <a:off x="1066800" y="4186535"/>
              <a:ext cx="569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Difference between two edit distance</a:t>
              </a:r>
              <a:r>
                <a:rPr lang="en-US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18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247519D-0913-4560-AD64-C44951BC336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2</a:t>
            </a:r>
            <a:r>
              <a:rPr lang="zh-CN" altLang="en-US" dirty="0"/>
              <a:t>： </a:t>
            </a:r>
            <a:r>
              <a:rPr lang="en-US" dirty="0"/>
              <a:t>String similarity score:</a:t>
            </a:r>
          </a:p>
          <a:p>
            <a:pPr lvl="2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DCE716A-16D6-432D-9C88-45EE28CFABE4}"/>
              </a:ext>
            </a:extLst>
          </p:cNvPr>
          <p:cNvGrpSpPr/>
          <p:nvPr/>
        </p:nvGrpSpPr>
        <p:grpSpPr>
          <a:xfrm>
            <a:off x="770529" y="2362200"/>
            <a:ext cx="2857500" cy="3043456"/>
            <a:chOff x="3124200" y="1752600"/>
            <a:chExt cx="2400300" cy="25565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3D82CF4F-0009-4718-AE68-82A4257F6A84}"/>
                </a:ext>
              </a:extLst>
            </p:cNvPr>
            <p:cNvGrpSpPr/>
            <p:nvPr/>
          </p:nvGrpSpPr>
          <p:grpSpPr>
            <a:xfrm>
              <a:off x="3124200" y="1752600"/>
              <a:ext cx="2400300" cy="2133600"/>
              <a:chOff x="2705100" y="1676400"/>
              <a:chExt cx="3733800" cy="30336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6ED13E9B-4D61-4353-81B5-824A71309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05100" y="1676400"/>
                <a:ext cx="3733800" cy="784246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xmlns="" id="{CE160FD3-E2FB-4C67-88E8-975260003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100" y="2362200"/>
                <a:ext cx="3733800" cy="234780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3FD86E2C-4FB8-444E-B6CB-D0BCF3A4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4200" y="3821034"/>
              <a:ext cx="2400300" cy="48806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21B6F9C-ACCB-4769-85D6-A24F94DF9F08}"/>
              </a:ext>
            </a:extLst>
          </p:cNvPr>
          <p:cNvGrpSpPr/>
          <p:nvPr/>
        </p:nvGrpSpPr>
        <p:grpSpPr>
          <a:xfrm>
            <a:off x="5029200" y="2470666"/>
            <a:ext cx="3067680" cy="1658579"/>
            <a:chOff x="4854633" y="2358811"/>
            <a:chExt cx="3067680" cy="16585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FF68A088-BC4A-4DAE-B571-D71C105D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4633" y="2358811"/>
              <a:ext cx="3067679" cy="14085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D47BCC8-6EFB-4A75-A064-83AACC6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1379" y="3767351"/>
              <a:ext cx="2940934" cy="250039"/>
            </a:xfrm>
            <a:prstGeom prst="rect">
              <a:avLst/>
            </a:prstGeom>
          </p:spPr>
        </p:pic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FF8FCB9E-86A3-4E56-A2DB-979F685E6436}"/>
              </a:ext>
            </a:extLst>
          </p:cNvPr>
          <p:cNvSpPr/>
          <p:nvPr/>
        </p:nvSpPr>
        <p:spPr>
          <a:xfrm>
            <a:off x="3299914" y="21744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CCF970A-3425-4434-B04A-FDB352BF1E84}"/>
              </a:ext>
            </a:extLst>
          </p:cNvPr>
          <p:cNvSpPr txBox="1"/>
          <p:nvPr/>
        </p:nvSpPr>
        <p:spPr>
          <a:xfrm>
            <a:off x="1524000" y="2057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C-2 paper: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40C373-3040-40BA-AEEC-44489D5F2BEA}"/>
              </a:ext>
            </a:extLst>
          </p:cNvPr>
          <p:cNvSpPr txBox="1"/>
          <p:nvPr/>
        </p:nvSpPr>
        <p:spPr>
          <a:xfrm>
            <a:off x="5943600" y="21013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D742327A-31EF-4A5D-8D40-A284CF8349C6}"/>
                  </a:ext>
                </a:extLst>
              </p:cNvPr>
              <p:cNvSpPr txBox="1"/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weights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1. Therefore, the similarity of the two strings, S ∈ [0, 1]”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blipFill>
                <a:blip r:embed="rId7"/>
                <a:stretch>
                  <a:fillRect l="-155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898967C-1E7F-4C94-8E2E-229FDB4221B5}"/>
              </a:ext>
            </a:extLst>
          </p:cNvPr>
          <p:cNvSpPr txBox="1"/>
          <p:nvPr/>
        </p:nvSpPr>
        <p:spPr>
          <a:xfrm>
            <a:off x="5029200" y="5503626"/>
            <a:ext cx="3220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heuristically set equal weights for most of our experiments”</a:t>
            </a:r>
          </a:p>
        </p:txBody>
      </p:sp>
    </p:spTree>
    <p:extLst>
      <p:ext uri="{BB962C8B-B14F-4D97-AF65-F5344CB8AC3E}">
        <p14:creationId xmlns:p14="http://schemas.microsoft.com/office/powerpoint/2010/main" val="377038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64A1706-8061-4E9A-B8C9-BAD0F387411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3"/>
            <a:r>
              <a:rPr lang="en-US" dirty="0"/>
              <a:t>LCS: </a:t>
            </a:r>
            <a:r>
              <a:rPr lang="en-US" i="1" dirty="0"/>
              <a:t>Longest Common Subsequence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16D7F05-EB86-4057-990E-0ED9277106AF}"/>
              </a:ext>
            </a:extLst>
          </p:cNvPr>
          <p:cNvGrpSpPr/>
          <p:nvPr/>
        </p:nvGrpSpPr>
        <p:grpSpPr>
          <a:xfrm>
            <a:off x="1118795" y="1828800"/>
            <a:ext cx="7733071" cy="3754092"/>
            <a:chOff x="877529" y="1796179"/>
            <a:chExt cx="5370871" cy="26073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BA713959-3ED9-4A84-B576-751474792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731"/>
            <a:stretch/>
          </p:blipFill>
          <p:spPr>
            <a:xfrm>
              <a:off x="877529" y="1796179"/>
              <a:ext cx="3733800" cy="2590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C252F352-7087-48E6-A8AC-B018DBC18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960"/>
            <a:stretch/>
          </p:blipFill>
          <p:spPr>
            <a:xfrm>
              <a:off x="2514600" y="2205551"/>
              <a:ext cx="3733800" cy="2197968"/>
            </a:xfrm>
            <a:prstGeom prst="rect">
              <a:avLst/>
            </a:prstGeom>
          </p:spPr>
        </p:pic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254C7B10-61E8-41EA-A789-27C7B87C6129}"/>
              </a:ext>
            </a:extLst>
          </p:cNvPr>
          <p:cNvSpPr/>
          <p:nvPr/>
        </p:nvSpPr>
        <p:spPr>
          <a:xfrm rot="5400000">
            <a:off x="4454978" y="2382843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9CDFC08A-F757-4F9E-A53D-88B54CDB13CD}"/>
              </a:ext>
            </a:extLst>
          </p:cNvPr>
          <p:cNvSpPr/>
          <p:nvPr/>
        </p:nvSpPr>
        <p:spPr>
          <a:xfrm rot="5400000">
            <a:off x="4343399" y="45366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EAF5192-83E4-49BD-8215-3B9E72B357DB}"/>
                  </a:ext>
                </a:extLst>
              </p:cNvPr>
              <p:cNvSpPr txBox="1"/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lcs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mclcs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mclcs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F5192-83E4-49BD-8215-3B9E72B3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blipFill>
                <a:blip r:embed="rId3"/>
                <a:stretch>
                  <a:fillRect l="-23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3A1F844-061C-43DA-91DA-7D82F85CDBCC}"/>
                  </a:ext>
                </a:extLst>
              </p:cNvPr>
              <p:cNvSpPr txBox="1"/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mclcs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1F844-061C-43DA-91DA-7D82F85CD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6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FB05D8E-39BC-4B84-8F56-C99E7B484A9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3</a:t>
            </a:r>
            <a:r>
              <a:rPr lang="zh-CN" altLang="en-US" dirty="0"/>
              <a:t>： </a:t>
            </a:r>
            <a:r>
              <a:rPr lang="en-US" altLang="zh-CN" dirty="0"/>
              <a:t>Language popularity score: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220ECB-8194-41CA-A813-2B7E1FC1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8800"/>
            <a:ext cx="3505200" cy="833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11A81A-FC3F-4D8B-AFA1-23185CC8BEC9}"/>
              </a:ext>
            </a:extLst>
          </p:cNvPr>
          <p:cNvSpPr txBox="1"/>
          <p:nvPr/>
        </p:nvSpPr>
        <p:spPr>
          <a:xfrm>
            <a:off x="457200" y="30196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BEAE15-A4A4-4867-B6C9-F9748B4B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43748"/>
            <a:ext cx="1585912" cy="257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7AED64-85B8-4AF9-AA6D-7FA8790B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3443748"/>
            <a:ext cx="4343400" cy="2392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BEA1E8-FE76-47E3-B1B2-53F8D08C69B7}"/>
              </a:ext>
            </a:extLst>
          </p:cNvPr>
          <p:cNvSpPr txBox="1"/>
          <p:nvPr/>
        </p:nvSpPr>
        <p:spPr>
          <a:xfrm>
            <a:off x="3124200" y="30196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108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BC4DD2-EF35-4D11-BF54-76B0FD6F66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4</a:t>
            </a:r>
            <a:r>
              <a:rPr lang="zh-CN" altLang="en-US" dirty="0"/>
              <a:t>： </a:t>
            </a:r>
            <a:r>
              <a:rPr lang="en-US" dirty="0"/>
              <a:t>Lexicon </a:t>
            </a:r>
            <a:r>
              <a:rPr lang="en-US" dirty="0" smtClean="0"/>
              <a:t>existence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lexicon</a:t>
            </a:r>
            <a:r>
              <a:rPr lang="zh-CN" altLang="en-US" dirty="0"/>
              <a:t> </a:t>
            </a:r>
            <a:r>
              <a:rPr lang="en-US" altLang="zh-CN" dirty="0"/>
              <a:t>is corresponding to a topic, so we</a:t>
            </a:r>
            <a:r>
              <a:rPr lang="zh-CN" altLang="en-US" dirty="0"/>
              <a:t> </a:t>
            </a:r>
            <a:r>
              <a:rPr lang="en-US" altLang="zh-CN" dirty="0"/>
              <a:t>created our </a:t>
            </a:r>
            <a:r>
              <a:rPr lang="en-US" altLang="zh-CN" dirty="0" smtClean="0"/>
              <a:t>lexicons</a:t>
            </a:r>
            <a:r>
              <a:rPr lang="zh-CN" altLang="en-US" dirty="0" smtClean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report groups. </a:t>
            </a:r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7D4EDE4-00D0-40F5-9DD9-910489D6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4367211" cy="115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56D6F6-A53F-437F-8D5D-D064D8664793}"/>
              </a:ext>
            </a:extLst>
          </p:cNvPr>
          <p:cNvSpPr txBox="1"/>
          <p:nvPr/>
        </p:nvSpPr>
        <p:spPr>
          <a:xfrm>
            <a:off x="712135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7D94D5-0ACA-409A-B813-AD2ECA3BE4A8}"/>
              </a:ext>
            </a:extLst>
          </p:cNvPr>
          <p:cNvSpPr txBox="1"/>
          <p:nvPr/>
        </p:nvSpPr>
        <p:spPr>
          <a:xfrm>
            <a:off x="236220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DBD9A8-CDED-4535-AFB6-A0C0B073CA29}"/>
              </a:ext>
            </a:extLst>
          </p:cNvPr>
          <p:cNvSpPr txBox="1"/>
          <p:nvPr/>
        </p:nvSpPr>
        <p:spPr>
          <a:xfrm>
            <a:off x="4071890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68C94F-E926-4031-B8A2-8C8011CF6678}"/>
              </a:ext>
            </a:extLst>
          </p:cNvPr>
          <p:cNvSpPr txBox="1"/>
          <p:nvPr/>
        </p:nvSpPr>
        <p:spPr>
          <a:xfrm>
            <a:off x="566016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856068D-D313-48C6-9C17-5496160EFE96}"/>
              </a:ext>
            </a:extLst>
          </p:cNvPr>
          <p:cNvSpPr txBox="1"/>
          <p:nvPr/>
        </p:nvSpPr>
        <p:spPr>
          <a:xfrm>
            <a:off x="7162800" y="38216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</a:t>
            </a:r>
            <a:r>
              <a:rPr lang="en-US" altLang="zh-CN" dirty="0"/>
              <a:t>5</a:t>
            </a:r>
            <a:r>
              <a:rPr lang="en-US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68721FD-3718-434F-B805-B09B5566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5" y="4256447"/>
            <a:ext cx="1344094" cy="1763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85B276A-A5F8-47DD-9194-F6314C1C7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6"/>
          <a:stretch/>
        </p:blipFill>
        <p:spPr>
          <a:xfrm>
            <a:off x="2362201" y="4254385"/>
            <a:ext cx="1582773" cy="1765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E2C709-40F0-4B83-B875-8E2D2FE5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4254384"/>
            <a:ext cx="1409792" cy="1765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91C7BE7-8F26-4CB4-8860-F5F01F74F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160" y="4254384"/>
            <a:ext cx="1511400" cy="17654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C8D7646-F376-44BD-BD2C-1B81C4C3F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999" y="4254384"/>
            <a:ext cx="1436771" cy="17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6039E5D-8C8D-44CD-9608-09B2FFA80CF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5</a:t>
            </a:r>
            <a:r>
              <a:rPr lang="zh-CN" altLang="en-US" dirty="0"/>
              <a:t>： </a:t>
            </a:r>
            <a:r>
              <a:rPr lang="en-US" dirty="0"/>
              <a:t>Exact-context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00DE13-9F1A-4008-93DB-8DAED069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9" y="1676400"/>
            <a:ext cx="4848022" cy="1166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1DEC0B-F137-4147-BB02-5CC2199A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2186"/>
            <a:ext cx="3733800" cy="20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7B03ED-BA44-4719-B26E-986BB16C9DD1}"/>
              </a:ext>
            </a:extLst>
          </p:cNvPr>
          <p:cNvSpPr txBox="1"/>
          <p:nvPr/>
        </p:nvSpPr>
        <p:spPr>
          <a:xfrm>
            <a:off x="381000" y="328844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5-gram dictionary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8BD31F-CC44-41EA-B629-02BA1DF470C4}"/>
              </a:ext>
            </a:extLst>
          </p:cNvPr>
          <p:cNvSpPr txBox="1"/>
          <p:nvPr/>
        </p:nvSpPr>
        <p:spPr>
          <a:xfrm>
            <a:off x="4343401" y="34290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suitable for parallel processing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5-gram </a:t>
            </a:r>
            <a:r>
              <a:rPr lang="en-US" dirty="0"/>
              <a:t>need at least four successive correct words before or after error word to ensure we can find the 5-gram in dictionary given by ground truth.</a:t>
            </a:r>
          </a:p>
        </p:txBody>
      </p:sp>
    </p:spTree>
    <p:extLst>
      <p:ext uri="{BB962C8B-B14F-4D97-AF65-F5344CB8AC3E}">
        <p14:creationId xmlns:p14="http://schemas.microsoft.com/office/powerpoint/2010/main" val="218891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C011001-BE31-4433-AE2F-81C88D20F1E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6</a:t>
            </a:r>
            <a:r>
              <a:rPr lang="zh-CN" altLang="en-US" dirty="0"/>
              <a:t>： </a:t>
            </a:r>
            <a:r>
              <a:rPr lang="en-US" dirty="0"/>
              <a:t>Relaxed-context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CCA25C4-F9CC-4481-8B09-E567F69C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223172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AD72D6-0A66-4094-B1AE-C305BB17BC39}"/>
              </a:ext>
            </a:extLst>
          </p:cNvPr>
          <p:cNvSpPr txBox="1"/>
          <p:nvPr/>
        </p:nvSpPr>
        <p:spPr>
          <a:xfrm>
            <a:off x="1371600" y="4495800"/>
            <a:ext cx="62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5-gram case, need to find the frequency of whole 4*5=20 relaxed 5-gram.</a:t>
            </a:r>
          </a:p>
        </p:txBody>
      </p:sp>
    </p:spTree>
    <p:extLst>
      <p:ext uri="{BB962C8B-B14F-4D97-AF65-F5344CB8AC3E}">
        <p14:creationId xmlns:p14="http://schemas.microsoft.com/office/powerpoint/2010/main" val="308605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AEE5B7F-2828-4FA3-8223-9D0FB7A8284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altLang="zh-CN" dirty="0"/>
              <a:t>Regression model:</a:t>
            </a:r>
          </a:p>
          <a:p>
            <a:pPr lvl="1"/>
            <a:r>
              <a:rPr lang="en-US" dirty="0"/>
              <a:t>AdaBoost with weighted loss function to deal with unbalanced label problem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33839E-0EE0-444A-B1D2-5F61E130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44" y="2920070"/>
            <a:ext cx="4557712" cy="889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D995EE-7608-474A-A304-C7F4DA363083}"/>
              </a:ext>
            </a:extLst>
          </p:cNvPr>
          <p:cNvSpPr txBox="1"/>
          <p:nvPr/>
        </p:nvSpPr>
        <p:spPr>
          <a:xfrm>
            <a:off x="1829101" y="4114800"/>
            <a:ext cx="55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count the number of samples with label 1 and</a:t>
            </a:r>
          </a:p>
          <a:p>
            <a:r>
              <a:rPr lang="en-US" dirty="0"/>
              <a:t>0, respectively. Then, we use the ratio to weight</a:t>
            </a:r>
          </a:p>
          <a:p>
            <a:r>
              <a:rPr lang="en-US" dirty="0"/>
              <a:t>for samples labeled 1, and 1 for samples labeled 0.”</a:t>
            </a:r>
          </a:p>
        </p:txBody>
      </p:sp>
    </p:spTree>
    <p:extLst>
      <p:ext uri="{BB962C8B-B14F-4D97-AF65-F5344CB8AC3E}">
        <p14:creationId xmlns:p14="http://schemas.microsoft.com/office/powerpoint/2010/main" val="236572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6332EE-72E5-4C20-B565-E40FC5A6A5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High correction </a:t>
            </a:r>
            <a:r>
              <a:rPr lang="en-US" dirty="0" smtClean="0"/>
              <a:t>rate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Disadvantages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Cannot correct “separated word case”</a:t>
            </a:r>
          </a:p>
          <a:p>
            <a:pPr lvl="1"/>
            <a:r>
              <a:rPr lang="en-US" altLang="zh-CN" dirty="0"/>
              <a:t>Need more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000011D-2192-4AA6-935C-78A6BE20E1A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Challenges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Preprocessing:</a:t>
            </a:r>
          </a:p>
          <a:p>
            <a:pPr lvl="1"/>
            <a:r>
              <a:rPr lang="en-US" sz="3200" dirty="0"/>
              <a:t>How to find the error-ground pair</a:t>
            </a:r>
            <a:endParaRPr lang="en-US" sz="3600" dirty="0"/>
          </a:p>
          <a:p>
            <a:r>
              <a:rPr lang="en-US" sz="3600" dirty="0"/>
              <a:t>Correction:</a:t>
            </a:r>
          </a:p>
          <a:p>
            <a:pPr lvl="1"/>
            <a:r>
              <a:rPr lang="en-US" sz="3200" dirty="0"/>
              <a:t>How to set 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reasonable </a:t>
            </a:r>
            <a:r>
              <a:rPr lang="en-US" sz="3200" dirty="0"/>
              <a:t>threshold for candidates search</a:t>
            </a:r>
          </a:p>
          <a:p>
            <a:pPr lvl="1"/>
            <a:r>
              <a:rPr lang="en-US" sz="3200" dirty="0"/>
              <a:t>Different </a:t>
            </a:r>
            <a:r>
              <a:rPr lang="en-US" sz="3200" dirty="0" smtClean="0"/>
              <a:t>formula</a:t>
            </a:r>
            <a:r>
              <a:rPr lang="en-US" altLang="zh-CN" sz="3200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between papers</a:t>
            </a:r>
          </a:p>
          <a:p>
            <a:pPr lvl="1"/>
            <a:r>
              <a:rPr lang="en-US" sz="3200" dirty="0"/>
              <a:t>Weighted loss function in R</a:t>
            </a:r>
          </a:p>
          <a:p>
            <a:endParaRPr lang="en-US" sz="36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54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D386C0D-C005-47A4-8A60-337FC093EBD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1"/>
                </a:solidFill>
              </a:rPr>
              <a:t>Flow chart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BFD615A3-A6B5-4709-884D-5D4CDC3FC6F3}"/>
              </a:ext>
            </a:extLst>
          </p:cNvPr>
          <p:cNvSpPr/>
          <p:nvPr/>
        </p:nvSpPr>
        <p:spPr>
          <a:xfrm>
            <a:off x="381000" y="1219200"/>
            <a:ext cx="19050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2384D56B-368B-47FF-B57F-1EF2CC55FE57}"/>
              </a:ext>
            </a:extLst>
          </p:cNvPr>
          <p:cNvSpPr/>
          <p:nvPr/>
        </p:nvSpPr>
        <p:spPr>
          <a:xfrm>
            <a:off x="2438400" y="1276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0943DD28-31B1-4328-93F1-5E0033DEED71}"/>
              </a:ext>
            </a:extLst>
          </p:cNvPr>
          <p:cNvSpPr/>
          <p:nvPr/>
        </p:nvSpPr>
        <p:spPr>
          <a:xfrm>
            <a:off x="2890684" y="1206910"/>
            <a:ext cx="1224116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7274C367-3318-422C-A7D3-E5C883B5E7FA}"/>
              </a:ext>
            </a:extLst>
          </p:cNvPr>
          <p:cNvSpPr/>
          <p:nvPr/>
        </p:nvSpPr>
        <p:spPr>
          <a:xfrm>
            <a:off x="4267200" y="126406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2834421-15A7-44D2-AF7F-D4BE44E99280}"/>
              </a:ext>
            </a:extLst>
          </p:cNvPr>
          <p:cNvSpPr/>
          <p:nvPr/>
        </p:nvSpPr>
        <p:spPr>
          <a:xfrm>
            <a:off x="4719484" y="12192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Divided all</a:t>
            </a:r>
            <a:r>
              <a:rPr lang="zh-CN" altLang="en-US" dirty="0"/>
              <a:t> </a:t>
            </a:r>
            <a:r>
              <a:rPr lang="en-US" altLang="zh-CN" dirty="0"/>
              <a:t>detected</a:t>
            </a:r>
            <a:r>
              <a:rPr lang="zh-CN" altLang="en-US" dirty="0"/>
              <a:t> </a:t>
            </a:r>
            <a:r>
              <a:rPr lang="en-US" altLang="zh-CN" dirty="0"/>
              <a:t>error in 70% and 30% as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1DF3DF85-FA9E-4242-99A9-E53403F6ECF3}"/>
              </a:ext>
            </a:extLst>
          </p:cNvPr>
          <p:cNvSpPr/>
          <p:nvPr/>
        </p:nvSpPr>
        <p:spPr>
          <a:xfrm rot="5400000">
            <a:off x="6131642" y="23622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A52E5D6-9321-41D6-A51A-58E460AA1A57}"/>
              </a:ext>
            </a:extLst>
          </p:cNvPr>
          <p:cNvSpPr/>
          <p:nvPr/>
        </p:nvSpPr>
        <p:spPr>
          <a:xfrm>
            <a:off x="4648200" y="28575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Do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AdaBoost with weighted loss function)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C142EEF2-8FDB-47DF-B8A7-8B374A26146F}"/>
              </a:ext>
            </a:extLst>
          </p:cNvPr>
          <p:cNvSpPr/>
          <p:nvPr/>
        </p:nvSpPr>
        <p:spPr>
          <a:xfrm rot="10800000">
            <a:off x="4114800" y="3181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0E0D2EE8-40C1-49DC-ABF5-F750DFE12475}"/>
              </a:ext>
            </a:extLst>
          </p:cNvPr>
          <p:cNvSpPr/>
          <p:nvPr/>
        </p:nvSpPr>
        <p:spPr>
          <a:xfrm>
            <a:off x="759542" y="2864260"/>
            <a:ext cx="30910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Predict label </a:t>
            </a:r>
            <a:r>
              <a:rPr lang="en-US" altLang="zh-CN" dirty="0" smtClean="0"/>
              <a:t>scores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DF9F29CD-96CA-4D9F-A8AA-866CEE0AADA9}"/>
              </a:ext>
            </a:extLst>
          </p:cNvPr>
          <p:cNvSpPr/>
          <p:nvPr/>
        </p:nvSpPr>
        <p:spPr>
          <a:xfrm rot="5400000">
            <a:off x="2114550" y="39814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25457DC6-15AC-4D59-8783-1DB8FF35E7EA}"/>
              </a:ext>
            </a:extLst>
          </p:cNvPr>
          <p:cNvSpPr/>
          <p:nvPr/>
        </p:nvSpPr>
        <p:spPr>
          <a:xfrm>
            <a:off x="721442" y="4495211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Replace candidate with the highest label score instead of error word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FCA3697F-82C1-4C43-8258-9B0207583D26}"/>
              </a:ext>
            </a:extLst>
          </p:cNvPr>
          <p:cNvSpPr/>
          <p:nvPr/>
        </p:nvSpPr>
        <p:spPr>
          <a:xfrm>
            <a:off x="4191000" y="4908141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FEC01D2F-5B5B-4BE0-AC0E-45EFCC1BDC9D}"/>
              </a:ext>
            </a:extLst>
          </p:cNvPr>
          <p:cNvSpPr/>
          <p:nvPr/>
        </p:nvSpPr>
        <p:spPr>
          <a:xfrm>
            <a:off x="4836242" y="4625770"/>
            <a:ext cx="1488358" cy="7306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8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3D4FDFC-C81A-436F-BB66-EBF08EDB803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9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80A6AA4-6FA9-4B48-9D6E-E920DF6F11C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79275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FFF5F77-5764-4EFD-9A2A-3C826DF9FC1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182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1C64916-FDD8-4587-BE85-C377366E7EC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(D-2)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Idea:</a:t>
            </a:r>
          </a:p>
          <a:p>
            <a:pPr lvl="1"/>
            <a:r>
              <a:rPr lang="en-US" dirty="0"/>
              <a:t>Check whether letter pairs in the word at different positions </a:t>
            </a:r>
            <a:r>
              <a:rPr lang="en-US" dirty="0" smtClean="0"/>
              <a:t>exist </a:t>
            </a:r>
            <a:r>
              <a:rPr lang="en-US" dirty="0"/>
              <a:t>in ground truth. If any pairs of letters are not in ground truth, the word is detected as error.</a:t>
            </a:r>
            <a:endParaRPr lang="en-US" b="1" dirty="0"/>
          </a:p>
          <a:p>
            <a:r>
              <a:rPr lang="en-US" b="1" dirty="0"/>
              <a:t>Concepts:</a:t>
            </a:r>
          </a:p>
          <a:p>
            <a:pPr lvl="1"/>
            <a:r>
              <a:rPr lang="en-US" dirty="0"/>
              <a:t>n-Grams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CE487EF-E803-4D48-AA78-251A6E507B4E}"/>
              </a:ext>
            </a:extLst>
          </p:cNvPr>
          <p:cNvGrpSpPr/>
          <p:nvPr/>
        </p:nvGrpSpPr>
        <p:grpSpPr>
          <a:xfrm>
            <a:off x="990600" y="4267200"/>
            <a:ext cx="7467600" cy="1873711"/>
            <a:chOff x="457200" y="4269658"/>
            <a:chExt cx="7467600" cy="18737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xmlns="" id="{3236671E-54DE-41EA-A686-78AE25B7B980}"/>
                    </a:ext>
                  </a:extLst>
                </p:cNvPr>
                <p:cNvSpPr/>
                <p:nvPr/>
              </p:nvSpPr>
              <p:spPr>
                <a:xfrm>
                  <a:off x="457200" y="4803058"/>
                  <a:ext cx="1905000" cy="98814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A length n word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236671E-54DE-41EA-A686-78AE25B7B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4803058"/>
                  <a:ext cx="1905000" cy="988142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r="-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xmlns="" id="{E277544D-44C6-439F-9656-C4468705C15E}"/>
                </a:ext>
              </a:extLst>
            </p:cNvPr>
            <p:cNvSpPr/>
            <p:nvPr/>
          </p:nvSpPr>
          <p:spPr>
            <a:xfrm>
              <a:off x="2590800" y="527685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xmlns="" id="{6B1E9F3F-E265-47D6-8411-4E540C8CCEA4}"/>
                    </a:ext>
                  </a:extLst>
                </p:cNvPr>
                <p:cNvSpPr/>
                <p:nvPr/>
              </p:nvSpPr>
              <p:spPr>
                <a:xfrm>
                  <a:off x="3124200" y="4269658"/>
                  <a:ext cx="4800600" cy="187371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There are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n-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gram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B1E9F3F-E265-47D6-8411-4E540C8CC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269658"/>
                  <a:ext cx="4800600" cy="1873711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 t="-16399" b="-3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203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EDBE311-43C7-4470-8191-03BAAEF8AEA9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Binary 2-gram Matrix: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666F3A3-0C99-489F-BFCF-3168FF3DDF06}"/>
              </a:ext>
            </a:extLst>
          </p:cNvPr>
          <p:cNvGrpSpPr/>
          <p:nvPr/>
        </p:nvGrpSpPr>
        <p:grpSpPr>
          <a:xfrm>
            <a:off x="914400" y="2133600"/>
            <a:ext cx="7467600" cy="3916363"/>
            <a:chOff x="457200" y="2209800"/>
            <a:chExt cx="7467600" cy="39163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8F554579-43E9-477B-A4C3-90AD0F3FAD7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2597468"/>
              <a:ext cx="5943600" cy="3528695"/>
            </a:xfrm>
            <a:prstGeom prst="rect">
              <a:avLst/>
            </a:prstGeom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xmlns="" id="{6DFC112D-FFC1-4620-B61F-7CBDC8E92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209800"/>
              <a:ext cx="4257675" cy="5014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     b          …              z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8A5ACBA-06C6-42A2-B27A-1A89D1CD35B1}"/>
                </a:ext>
              </a:extLst>
            </p:cNvPr>
            <p:cNvSpPr txBox="1"/>
            <p:nvPr/>
          </p:nvSpPr>
          <p:spPr>
            <a:xfrm>
              <a:off x="1553290" y="2895600"/>
              <a:ext cx="584775" cy="28120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600" dirty="0">
                  <a:latin typeface="Calibri" panose="020F0502020204030204" pitchFamily="34" charset="0"/>
                  <a:cs typeface="Calibri" panose="020F0502020204030204" pitchFamily="34" charset="0"/>
                </a:rPr>
                <a:t>a       b      …         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71437BDE-DE2E-4637-B8E1-D68A928EE478}"/>
                    </a:ext>
                  </a:extLst>
                </p:cNvPr>
                <p:cNvSpPr/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3600" dirty="0"/>
                    <a:t> =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  <a:blipFill>
                  <a:blip r:embed="rId3"/>
                  <a:stretch>
                    <a:fillRect t="-14159" b="-25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5BDAB05-8815-4999-870A-EB83487F466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Creating Binary Matrices:</a:t>
            </a:r>
          </a:p>
          <a:p>
            <a:pPr lvl="1"/>
            <a:r>
              <a:rPr lang="en-US" altLang="zh-CN" dirty="0"/>
              <a:t>Create all binary 2-gram matrices</a:t>
            </a:r>
            <a:endParaRPr lang="en-US" dirty="0"/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9AFCD71-82EA-4164-9E5C-3A25A24D6B23}"/>
              </a:ext>
            </a:extLst>
          </p:cNvPr>
          <p:cNvGrpSpPr/>
          <p:nvPr/>
        </p:nvGrpSpPr>
        <p:grpSpPr>
          <a:xfrm>
            <a:off x="228600" y="2514600"/>
            <a:ext cx="8763000" cy="3352800"/>
            <a:chOff x="228600" y="2514600"/>
            <a:chExt cx="8763000" cy="3352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xmlns="" id="{210B4328-EF94-4D38-8D35-BE6F8494081A}"/>
                    </a:ext>
                  </a:extLst>
                </p:cNvPr>
                <p:cNvSpPr/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Ground truth text: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0B4328-EF94-4D38-8D35-BE6F84940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xmlns="" id="{1AADA7E5-1D83-463C-A8B4-239805FA6884}"/>
                </a:ext>
              </a:extLst>
            </p:cNvPr>
            <p:cNvSpPr/>
            <p:nvPr/>
          </p:nvSpPr>
          <p:spPr>
            <a:xfrm>
              <a:off x="1600200" y="4114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DA8FB84-7DC4-4D12-9CDB-EFE6DA7E3B57}"/>
                </a:ext>
              </a:extLst>
            </p:cNvPr>
            <p:cNvGrpSpPr/>
            <p:nvPr/>
          </p:nvGrpSpPr>
          <p:grpSpPr>
            <a:xfrm>
              <a:off x="2133600" y="2514600"/>
              <a:ext cx="1981200" cy="3352800"/>
              <a:chOff x="2209800" y="2495550"/>
              <a:chExt cx="1981200" cy="33528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xmlns="" id="{77824416-191E-4325-8E24-6F44E5093AC7}"/>
                      </a:ext>
                    </a:extLst>
                  </p:cNvPr>
                  <p:cNvSpPr/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77824416-191E-4325-8E24-6F44E5093A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xmlns="" id="{8595C7AA-20EF-4720-AF76-9B312CE49BC2}"/>
                      </a:ext>
                    </a:extLst>
                  </p:cNvPr>
                  <p:cNvSpPr/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length=3: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8595C7AA-20EF-4720-AF76-9B312CE49B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xmlns="" id="{A5B68DFB-2BF6-4A3F-8144-63C3C1C5C09B}"/>
                      </a:ext>
                    </a:extLst>
                  </p:cNvPr>
                  <p:cNvSpPr/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length=20: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A5B68DFB-2BF6-4A3F-8144-63C3C1C5C0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F9AF10EB-14A7-4B9E-AFE6-A63A3CB34281}"/>
                  </a:ext>
                </a:extLst>
              </p:cNvPr>
              <p:cNvSpPr txBox="1"/>
              <p:nvPr/>
            </p:nvSpPr>
            <p:spPr>
              <a:xfrm>
                <a:off x="2819400" y="424815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</a:t>
                </a:r>
              </a:p>
            </p:txBody>
          </p:sp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xmlns="" id="{3F04154F-0A84-4172-B158-6B8757FF37A3}"/>
                </a:ext>
              </a:extLst>
            </p:cNvPr>
            <p:cNvSpPr/>
            <p:nvPr/>
          </p:nvSpPr>
          <p:spPr>
            <a:xfrm>
              <a:off x="4267200" y="2796381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xmlns="" id="{807037C2-2A6D-4F0F-9A18-5A6D3A724274}"/>
                    </a:ext>
                  </a:extLst>
                </p:cNvPr>
                <p:cNvSpPr/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07037C2-2A6D-4F0F-9A18-5A6D3A724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l="-497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xmlns="" id="{78864611-5E3F-4FF4-ABBD-02035B18A5CC}"/>
                </a:ext>
              </a:extLst>
            </p:cNvPr>
            <p:cNvSpPr/>
            <p:nvPr/>
          </p:nvSpPr>
          <p:spPr>
            <a:xfrm>
              <a:off x="4267200" y="3733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xmlns="" id="{ADFA2AEC-088E-42C0-8B23-E6BB4DDAA61C}"/>
                    </a:ext>
                  </a:extLst>
                </p:cNvPr>
                <p:cNvSpPr/>
                <p:nvPr/>
              </p:nvSpPr>
              <p:spPr>
                <a:xfrm>
                  <a:off x="4810432" y="3600450"/>
                  <a:ext cx="4181168" cy="5334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DFA2AEC-088E-42C0-8B23-E6BB4DDAA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3600450"/>
                  <a:ext cx="4181168" cy="533400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l="-290" t="-9890" b="-472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xmlns="" id="{4B5B1DCC-586E-4D24-BC38-9BD135414FB8}"/>
                </a:ext>
              </a:extLst>
            </p:cNvPr>
            <p:cNvSpPr/>
            <p:nvPr/>
          </p:nvSpPr>
          <p:spPr>
            <a:xfrm>
              <a:off x="4267200" y="5262563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xmlns="" id="{2C468CCB-FBDA-4686-9123-D8BEBD326C19}"/>
                    </a:ext>
                  </a:extLst>
                </p:cNvPr>
                <p:cNvSpPr/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   … ,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19,20, 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C468CCB-FBDA-4686-9123-D8BEBD3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t="-4167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04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20E4FF4-DB90-4854-8FC0-6841D7A77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Detection: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xmlns="" id="{1D560D7D-201F-41A5-BBC8-F2E852BA2038}"/>
                  </a:ext>
                </a:extLst>
              </p:cNvPr>
              <p:cNvSpPr/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A new word with length 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560D7D-201F-41A5-BBC8-F2E852BA2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  <a:blipFill rotWithShape="0">
                <a:blip r:embed="rId2"/>
                <a:stretch>
                  <a:fillRect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C2CD35E0-1A00-4321-B26C-DF771EC136A7}"/>
              </a:ext>
            </a:extLst>
          </p:cNvPr>
          <p:cNvSpPr/>
          <p:nvPr/>
        </p:nvSpPr>
        <p:spPr>
          <a:xfrm>
            <a:off x="1981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E2648FA5-C02E-4492-AC82-17AE0793E329}"/>
                  </a:ext>
                </a:extLst>
              </p:cNvPr>
              <p:cNvSpPr/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2-gram letter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48FA5-C02E-4492-AC82-17AE0793E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  <a:blipFill rotWithShape="0">
                <a:blip r:embed="rId3"/>
                <a:stretch>
                  <a:fillRect r="-2215" b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2D36B940-B645-4F4F-B362-A213F0A3CD27}"/>
              </a:ext>
            </a:extLst>
          </p:cNvPr>
          <p:cNvSpPr/>
          <p:nvPr/>
        </p:nvSpPr>
        <p:spPr>
          <a:xfrm>
            <a:off x="4648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EF7A2BF4-14FC-43B6-87A6-DC3A8CF5242F}"/>
                  </a:ext>
                </a:extLst>
              </p:cNvPr>
              <p:cNvSpPr/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Check letter pairs in binary 2-gram matrices of length 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0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pairs,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detected an </a:t>
                </a:r>
                <a:r>
                  <a:rPr lang="en-US" dirty="0" smtClean="0"/>
                  <a:t>error</a:t>
                </a:r>
                <a:endParaRPr lang="en-US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7A2BF4-14FC-43B6-87A6-DC3A8CF52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6DD0EDF2-BF42-4685-AEA8-FC2711123131}"/>
              </a:ext>
            </a:extLst>
          </p:cNvPr>
          <p:cNvSpPr/>
          <p:nvPr/>
        </p:nvSpPr>
        <p:spPr>
          <a:xfrm rot="5400000">
            <a:off x="6896100" y="34290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C9DE82D-8F9E-48CE-97D6-430581185EB6}"/>
              </a:ext>
            </a:extLst>
          </p:cNvPr>
          <p:cNvSpPr/>
          <p:nvPr/>
        </p:nvSpPr>
        <p:spPr>
          <a:xfrm>
            <a:off x="5181600" y="4000500"/>
            <a:ext cx="37338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union set of the locations where detected the error happened, the result is the error location in the word.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A509AC-5C23-4C52-9F93-4E76D03019D5}"/>
              </a:ext>
            </a:extLst>
          </p:cNvPr>
          <p:cNvSpPr txBox="1"/>
          <p:nvPr/>
        </p:nvSpPr>
        <p:spPr>
          <a:xfrm>
            <a:off x="422478" y="4102675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Only one error in every ORC output word</a:t>
            </a:r>
          </a:p>
        </p:txBody>
      </p:sp>
    </p:spTree>
    <p:extLst>
      <p:ext uri="{BB962C8B-B14F-4D97-AF65-F5344CB8AC3E}">
        <p14:creationId xmlns:p14="http://schemas.microsoft.com/office/powerpoint/2010/main" val="14226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E570DA-07C7-40A7-922A-A1DC1EBD039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Undetectable Case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4A4987-9D1D-4AFD-B4FA-87902E9A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38018"/>
            <a:ext cx="6673373" cy="17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0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D1BAE56-95ED-4683-ADFA-6D7CAABEA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Saving storage space</a:t>
            </a:r>
          </a:p>
          <a:p>
            <a:pPr lvl="1"/>
            <a:r>
              <a:rPr lang="en-US" dirty="0"/>
              <a:t>More efficient than dictionary based methods</a:t>
            </a:r>
          </a:p>
          <a:p>
            <a:pPr lvl="1"/>
            <a:r>
              <a:rPr lang="en-US" dirty="0" smtClean="0"/>
              <a:t>Extendibility</a:t>
            </a: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Theoretical Undetectable case</a:t>
            </a:r>
          </a:p>
          <a:p>
            <a:pPr lvl="1"/>
            <a:r>
              <a:rPr lang="en-US" dirty="0"/>
              <a:t>Lower detection rate than dictionary based methods</a:t>
            </a:r>
          </a:p>
          <a:p>
            <a:pPr lvl="1"/>
            <a:r>
              <a:rPr lang="en-US" dirty="0"/>
              <a:t>Cannot </a:t>
            </a:r>
            <a:r>
              <a:rPr lang="en-US" dirty="0" smtClean="0"/>
              <a:t>detect </a:t>
            </a:r>
            <a:r>
              <a:rPr lang="en-US" dirty="0"/>
              <a:t>errors in non-alphabetic languages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FE6F39BB-E5AC-4114-A3E9-9BDB888ACDF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Correction: S</a:t>
                </a:r>
                <a:r>
                  <a:rPr lang="en-US" dirty="0">
                    <a:solidFill>
                      <a:schemeClr val="accent1"/>
                    </a:solidFill>
                  </a:rPr>
                  <a:t>tatistical Learning Model (C-2)</a:t>
                </a:r>
              </a:p>
              <a:p>
                <a:endParaRPr lang="en-US" sz="3600" dirty="0">
                  <a:solidFill>
                    <a:schemeClr val="accent1"/>
                  </a:solidFill>
                </a:endParaRPr>
              </a:p>
              <a:p>
                <a:r>
                  <a:rPr lang="en-US" altLang="zh-CN" b="1" dirty="0"/>
                  <a:t>Idea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altLang="zh-CN" dirty="0"/>
                  <a:t>Using a</a:t>
                </a:r>
                <a:r>
                  <a:rPr lang="en-US" dirty="0"/>
                  <a:t> regression model with six feature scores to predict the class of candidates.</a:t>
                </a:r>
                <a:endParaRPr lang="en-US" b="1" dirty="0"/>
              </a:p>
              <a:p>
                <a:r>
                  <a:rPr lang="en-US" b="1" dirty="0"/>
                  <a:t>Concepts:</a:t>
                </a:r>
              </a:p>
              <a:p>
                <a:pPr lvl="1"/>
                <a:r>
                  <a:rPr lang="en-US" dirty="0"/>
                  <a:t>Candidate Search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lvl="2"/>
                <a:r>
                  <a:rPr lang="en-US" dirty="0"/>
                  <a:t>δ is chosen to ensure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at least 10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candidates are chosen from dictionary created from ground truth</a:t>
                </a:r>
              </a:p>
              <a:p>
                <a:pPr lvl="2"/>
                <a:endParaRPr lang="en-US" dirty="0"/>
              </a:p>
              <a:p>
                <a:pPr lvl="2"/>
                <a:endParaRPr lang="en-US" b="1" dirty="0"/>
              </a:p>
              <a:p>
                <a:pPr marL="914400" lvl="2" indent="0">
                  <a:buNone/>
                </a:pPr>
                <a:endParaRPr lang="en-US" b="1" dirty="0"/>
              </a:p>
              <a:p>
                <a:endParaRPr lang="en-US" b="1" dirty="0"/>
              </a:p>
              <a:p>
                <a:pPr marL="457200" lvl="1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6F39BB-E5AC-4114-A3E9-9BDB888AC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738625C-AA4B-404A-8CF2-14FB991DB683}"/>
              </a:ext>
            </a:extLst>
          </p:cNvPr>
          <p:cNvGrpSpPr/>
          <p:nvPr/>
        </p:nvGrpSpPr>
        <p:grpSpPr>
          <a:xfrm>
            <a:off x="2975922" y="3353067"/>
            <a:ext cx="4872678" cy="1105483"/>
            <a:chOff x="2438400" y="3998349"/>
            <a:chExt cx="4843571" cy="9629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6AFFF668-9BA1-414C-9B3E-F5DB9A5D8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400" y="4426104"/>
              <a:ext cx="3186112" cy="535187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xmlns="" id="{95B3CE34-6BCB-43D2-B3D2-EB7E001A3030}"/>
                </a:ext>
              </a:extLst>
            </p:cNvPr>
            <p:cNvSpPr/>
            <p:nvPr/>
          </p:nvSpPr>
          <p:spPr>
            <a:xfrm>
              <a:off x="4006645" y="4305958"/>
              <a:ext cx="152400" cy="223157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A33A31F-74CA-458C-B47B-249F867E650A}"/>
                </a:ext>
              </a:extLst>
            </p:cNvPr>
            <p:cNvSpPr txBox="1"/>
            <p:nvPr/>
          </p:nvSpPr>
          <p:spPr>
            <a:xfrm>
              <a:off x="3877551" y="3998349"/>
              <a:ext cx="340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Damerau-Levenshtein</a:t>
              </a:r>
              <a:r>
                <a:rPr lang="en-US" dirty="0"/>
                <a:t>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25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1081</Words>
  <Application>Microsoft Macintosh PowerPoint</Application>
  <PresentationFormat>On-screen Show (4:3)</PresentationFormat>
  <Paragraphs>171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Cambria Math</vt:lpstr>
      <vt:lpstr>DengXian</vt:lpstr>
      <vt:lpstr>ＭＳ Ｐゴシック</vt:lpstr>
      <vt:lpstr>Times New Roman</vt:lpstr>
      <vt:lpstr>Arial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Public Affairs 2007</dc:title>
  <dc:creator>dms2148</dc:creator>
  <cp:lastModifiedBy>Chen Mengqi</cp:lastModifiedBy>
  <cp:revision>362</cp:revision>
  <dcterms:created xsi:type="dcterms:W3CDTF">2007-02-17T06:29:59Z</dcterms:created>
  <dcterms:modified xsi:type="dcterms:W3CDTF">2018-11-28T17:26:29Z</dcterms:modified>
</cp:coreProperties>
</file>