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49" r:id="rId2"/>
  </p:sldMasterIdLst>
  <p:notesMasterIdLst>
    <p:notesMasterId r:id="rId24"/>
  </p:notesMasterIdLst>
  <p:sldIdLst>
    <p:sldId id="298" r:id="rId3"/>
    <p:sldId id="317" r:id="rId4"/>
    <p:sldId id="299" r:id="rId5"/>
    <p:sldId id="304" r:id="rId6"/>
    <p:sldId id="307" r:id="rId7"/>
    <p:sldId id="308" r:id="rId8"/>
    <p:sldId id="309" r:id="rId9"/>
    <p:sldId id="306" r:id="rId10"/>
    <p:sldId id="300" r:id="rId11"/>
    <p:sldId id="312" r:id="rId12"/>
    <p:sldId id="305" r:id="rId13"/>
    <p:sldId id="310" r:id="rId14"/>
    <p:sldId id="311" r:id="rId15"/>
    <p:sldId id="313" r:id="rId16"/>
    <p:sldId id="314" r:id="rId17"/>
    <p:sldId id="315" r:id="rId18"/>
    <p:sldId id="316" r:id="rId19"/>
    <p:sldId id="318" r:id="rId20"/>
    <p:sldId id="302" r:id="rId21"/>
    <p:sldId id="320" r:id="rId22"/>
    <p:sldId id="319" r:id="rId2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62"/>
    <p:restoredTop sz="94648"/>
  </p:normalViewPr>
  <p:slideViewPr>
    <p:cSldViewPr>
      <p:cViewPr varScale="1">
        <p:scale>
          <a:sx n="63" d="100"/>
          <a:sy n="63" d="100"/>
        </p:scale>
        <p:origin x="110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40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EE989EB-45A4-4865-8726-A13FD1852CC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31FA17A-806F-40EE-AD8E-8EB10B01CF8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0A6DBC7-3EAF-46EF-A5E7-4482793D6C1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1EF692F-2959-433F-99B4-A138B003244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61AB383F-FC50-49D8-9E58-FDBD2685246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A67FD132-7572-4F97-8C87-E22A1B7AFF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 smtClean="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6E86D107-3CC4-4314-9070-F259886399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>
            <a:extLst>
              <a:ext uri="{FF2B5EF4-FFF2-40B4-BE49-F238E27FC236}">
                <a16:creationId xmlns:a16="http://schemas.microsoft.com/office/drawing/2014/main" id="{9F1AF9A5-B048-4420-81A8-BBF2322834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0CD90AD-B0A7-4027-AFEC-6D15A8B64CA5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64B3B10B-73D2-44C2-BC67-B0ECB8DDDE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10A86C0-3F3F-4705-BE27-36D8205F40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78158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2302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12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12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3340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0" y="0"/>
            <a:ext cx="9144000" cy="6126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951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31592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6704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3166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76820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86223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67965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2230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453088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83198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01907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3377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48254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62106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57953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39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095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602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4276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2069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8312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658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7184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4">
            <a:extLst>
              <a:ext uri="{FF2B5EF4-FFF2-40B4-BE49-F238E27FC236}">
                <a16:creationId xmlns:a16="http://schemas.microsoft.com/office/drawing/2014/main" id="{9AA5B248-9447-4798-9234-B0A7AF4D49D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63050" cy="86201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endParaRPr lang="en-US" sz="4400">
              <a:solidFill>
                <a:schemeClr val="tx2"/>
              </a:solidFill>
              <a:latin typeface="Arial" pitchFamily="-111" charset="0"/>
              <a:ea typeface="+mn-ea"/>
            </a:endParaRPr>
          </a:p>
        </p:txBody>
      </p:sp>
      <p:pic>
        <p:nvPicPr>
          <p:cNvPr id="1027" name="Picture 6">
            <a:extLst>
              <a:ext uri="{FF2B5EF4-FFF2-40B4-BE49-F238E27FC236}">
                <a16:creationId xmlns:a16="http://schemas.microsoft.com/office/drawing/2014/main" id="{114438BF-653C-434C-815B-58822BB124C6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8" y="6324600"/>
            <a:ext cx="201295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1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 descr="CU_NYtraditionacrown">
            <a:extLst>
              <a:ext uri="{FF2B5EF4-FFF2-40B4-BE49-F238E27FC236}">
                <a16:creationId xmlns:a16="http://schemas.microsoft.com/office/drawing/2014/main" id="{B01742CE-7BB6-44B7-A8B0-E0948CF059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257925"/>
            <a:ext cx="18288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1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16C44-6B0E-44FE-A10E-512CDE322B8B}"/>
              </a:ext>
            </a:extLst>
          </p:cNvPr>
          <p:cNvSpPr txBox="1">
            <a:spLocks/>
          </p:cNvSpPr>
          <p:nvPr/>
        </p:nvSpPr>
        <p:spPr>
          <a:xfrm>
            <a:off x="0" y="1905000"/>
            <a:ext cx="9144000" cy="2387600"/>
          </a:xfrm>
        </p:spPr>
        <p:txBody>
          <a:bodyPr>
            <a:normAutofit fontScale="975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CN" sz="3700" b="1" kern="0" dirty="0">
                <a:latin typeface="Arial" panose="020B0604020202020204" pitchFamily="34" charset="0"/>
                <a:cs typeface="Arial" panose="020B0604020202020204" pitchFamily="34" charset="0"/>
              </a:rPr>
              <a:t>GR 5243 Applied Data Science</a:t>
            </a:r>
          </a:p>
          <a:p>
            <a:pPr marL="0" indent="0" algn="ctr">
              <a:buNone/>
            </a:pPr>
            <a:r>
              <a:rPr lang="en-US" sz="2900" b="1" kern="0" dirty="0">
                <a:latin typeface="Arial" panose="020B0604020202020204" pitchFamily="34" charset="0"/>
                <a:cs typeface="Arial" panose="020B0604020202020204" pitchFamily="34" charset="0"/>
              </a:rPr>
              <a:t>Project 4 Algorithm Implementation and Evaluation</a:t>
            </a:r>
            <a:endParaRPr lang="en-US" sz="29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6BF43-F0D1-46D4-A78A-6D397991EBAA}"/>
              </a:ext>
            </a:extLst>
          </p:cNvPr>
          <p:cNvSpPr txBox="1">
            <a:spLocks/>
          </p:cNvSpPr>
          <p:nvPr/>
        </p:nvSpPr>
        <p:spPr>
          <a:xfrm>
            <a:off x="3352800" y="4749800"/>
            <a:ext cx="3840480" cy="14478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1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en-US" sz="1800" dirty="0"/>
              <a:t>    </a:t>
            </a:r>
            <a:r>
              <a:rPr lang="en-US" altLang="en-US" sz="1800" b="1" dirty="0"/>
              <a:t>Team Members:</a:t>
            </a:r>
            <a:endParaRPr lang="en-US" sz="1800" b="1" kern="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1800" kern="0" dirty="0"/>
              <a:t>    Chen, Jannie (mc4398)</a:t>
            </a:r>
            <a:br>
              <a:rPr lang="en-US" sz="1800" kern="0" dirty="0"/>
            </a:br>
            <a:r>
              <a:rPr lang="en-US" sz="1800" kern="0" dirty="0"/>
              <a:t>    Chen, Sizhu (sc4248)</a:t>
            </a:r>
            <a:br>
              <a:rPr lang="en-US" sz="1800" kern="0" dirty="0"/>
            </a:br>
            <a:r>
              <a:rPr lang="en-US" sz="1800" kern="0" dirty="0"/>
              <a:t>    Li, </a:t>
            </a:r>
            <a:r>
              <a:rPr lang="en-US" sz="1800" kern="0" dirty="0" err="1"/>
              <a:t>Yunfan</a:t>
            </a:r>
            <a:r>
              <a:rPr lang="en-US" sz="1800" kern="0" dirty="0"/>
              <a:t> (yl3838)</a:t>
            </a:r>
            <a:br>
              <a:rPr lang="en-US" sz="1800" kern="0" dirty="0"/>
            </a:br>
            <a:r>
              <a:rPr lang="en-US" sz="1800" kern="0" dirty="0"/>
              <a:t>    Xu, </a:t>
            </a:r>
            <a:r>
              <a:rPr lang="en-US" sz="1800" kern="0" dirty="0" err="1"/>
              <a:t>Zhengyang</a:t>
            </a:r>
            <a:r>
              <a:rPr lang="en-US" sz="1800" kern="0" dirty="0"/>
              <a:t> (zx2229)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CE2794-4047-440A-B98E-A0EABB011CE5}"/>
              </a:ext>
            </a:extLst>
          </p:cNvPr>
          <p:cNvSpPr txBox="1"/>
          <p:nvPr/>
        </p:nvSpPr>
        <p:spPr>
          <a:xfrm>
            <a:off x="2495550" y="3810000"/>
            <a:ext cx="415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kern="0" dirty="0">
                <a:cs typeface="Arial" panose="020B0604020202020204" pitchFamily="34" charset="0"/>
              </a:rPr>
              <a:t>P</a:t>
            </a:r>
            <a:r>
              <a:rPr lang="en-US" altLang="zh-CN" sz="1800" kern="0" dirty="0">
                <a:cs typeface="Arial" panose="020B0604020202020204" pitchFamily="34" charset="0"/>
              </a:rPr>
              <a:t>resenter: </a:t>
            </a:r>
            <a:r>
              <a:rPr lang="en-US" sz="1800" kern="0" dirty="0">
                <a:cs typeface="Arial" panose="020B0604020202020204" pitchFamily="34" charset="0"/>
              </a:rPr>
              <a:t>Yu, Chenghao (cy2475)</a:t>
            </a:r>
            <a:endParaRPr 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AFBC28-5799-46E6-A5E4-C246C406ED5D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Correction: S</a:t>
            </a:r>
            <a:r>
              <a:rPr lang="en-US" dirty="0">
                <a:solidFill>
                  <a:schemeClr val="accent1"/>
                </a:solidFill>
              </a:rPr>
              <a:t>tatistical Learning Model (C-2)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altLang="zh-CN" dirty="0"/>
              <a:t>Feature scores</a:t>
            </a:r>
            <a:r>
              <a:rPr lang="zh-CN" altLang="en-US" dirty="0"/>
              <a:t>（</a:t>
            </a:r>
            <a:r>
              <a:rPr lang="en-US" dirty="0"/>
              <a:t>some kinds of measurement of similarity between two strings):</a:t>
            </a:r>
          </a:p>
          <a:p>
            <a:pPr lvl="2"/>
            <a:r>
              <a:rPr lang="en-US" altLang="zh-CN" dirty="0"/>
              <a:t>Feature 1</a:t>
            </a:r>
            <a:r>
              <a:rPr lang="zh-CN" altLang="en-US" dirty="0"/>
              <a:t>： </a:t>
            </a:r>
            <a:r>
              <a:rPr lang="en-US" dirty="0" err="1"/>
              <a:t>Levenshtein</a:t>
            </a:r>
            <a:r>
              <a:rPr lang="en-US" dirty="0"/>
              <a:t> edit distance score: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δ is set as the same as δ in candidates search so that this score will in [0,1] interval.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EDDD02-BE51-497E-9B70-5046679FA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031126"/>
            <a:ext cx="4129088" cy="1000144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338FAA38-E158-4596-92D8-01DBF9CE4B67}"/>
              </a:ext>
            </a:extLst>
          </p:cNvPr>
          <p:cNvSpPr/>
          <p:nvPr/>
        </p:nvSpPr>
        <p:spPr>
          <a:xfrm>
            <a:off x="4953000" y="2968688"/>
            <a:ext cx="152400" cy="223157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99D268-D07A-40DA-B058-96E14E028668}"/>
              </a:ext>
            </a:extLst>
          </p:cNvPr>
          <p:cNvSpPr txBox="1"/>
          <p:nvPr/>
        </p:nvSpPr>
        <p:spPr>
          <a:xfrm>
            <a:off x="4114800" y="2584608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Levenshtein</a:t>
            </a:r>
            <a:r>
              <a:rPr lang="en-US" dirty="0"/>
              <a:t> distance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FA08FC2-6D0D-4F15-B803-F6A8A4951C26}"/>
              </a:ext>
            </a:extLst>
          </p:cNvPr>
          <p:cNvGrpSpPr/>
          <p:nvPr/>
        </p:nvGrpSpPr>
        <p:grpSpPr>
          <a:xfrm>
            <a:off x="846887" y="4734464"/>
            <a:ext cx="6535826" cy="1399073"/>
            <a:chOff x="1066800" y="4186535"/>
            <a:chExt cx="6535826" cy="139907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594120B-11CC-4C4E-93EF-31F56910D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1374" y="4648200"/>
              <a:ext cx="6061252" cy="93740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D498D0D-B4DB-4165-A64F-AB3EF9CF0988}"/>
                </a:ext>
              </a:extLst>
            </p:cNvPr>
            <p:cNvSpPr txBox="1"/>
            <p:nvPr/>
          </p:nvSpPr>
          <p:spPr>
            <a:xfrm>
              <a:off x="1066800" y="4186535"/>
              <a:ext cx="56976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Difference between two edit distance</a:t>
              </a:r>
              <a:r>
                <a:rPr lang="en-US" dirty="0"/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0182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47519D-0913-4560-AD64-C44951BC3363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Correction: S</a:t>
            </a:r>
            <a:r>
              <a:rPr lang="en-US" dirty="0">
                <a:solidFill>
                  <a:schemeClr val="accent1"/>
                </a:solidFill>
              </a:rPr>
              <a:t>tatistical Learning Model (Cont.)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lvl="2"/>
            <a:r>
              <a:rPr lang="en-US" altLang="zh-CN" dirty="0"/>
              <a:t>Feature 2</a:t>
            </a:r>
            <a:r>
              <a:rPr lang="zh-CN" altLang="en-US" dirty="0"/>
              <a:t>： </a:t>
            </a:r>
            <a:r>
              <a:rPr lang="en-US" dirty="0"/>
              <a:t>String similarity score:</a:t>
            </a:r>
          </a:p>
          <a:p>
            <a:pPr lvl="2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DCE716A-16D6-432D-9C88-45EE28CFABE4}"/>
              </a:ext>
            </a:extLst>
          </p:cNvPr>
          <p:cNvGrpSpPr/>
          <p:nvPr/>
        </p:nvGrpSpPr>
        <p:grpSpPr>
          <a:xfrm>
            <a:off x="770529" y="2362200"/>
            <a:ext cx="2857500" cy="3043456"/>
            <a:chOff x="3124200" y="1752600"/>
            <a:chExt cx="2400300" cy="255650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D82CF4F-0009-4718-AE68-82A4257F6A84}"/>
                </a:ext>
              </a:extLst>
            </p:cNvPr>
            <p:cNvGrpSpPr/>
            <p:nvPr/>
          </p:nvGrpSpPr>
          <p:grpSpPr>
            <a:xfrm>
              <a:off x="3124200" y="1752600"/>
              <a:ext cx="2400300" cy="2133600"/>
              <a:chOff x="2705100" y="1676400"/>
              <a:chExt cx="3733800" cy="3033600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6ED13E9B-4D61-4353-81B5-824A713095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05100" y="1676400"/>
                <a:ext cx="3733800" cy="784246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CE160FD3-E2FB-4C67-88E8-9752600035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05100" y="2362200"/>
                <a:ext cx="3733800" cy="2347800"/>
              </a:xfrm>
              <a:prstGeom prst="rect">
                <a:avLst/>
              </a:prstGeom>
            </p:spPr>
          </p:pic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FD86E2C-4FB8-444E-B6CB-D0BCF3A4B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24200" y="3821034"/>
              <a:ext cx="2400300" cy="488069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1B6F9C-ACCB-4769-85D6-A24F94DF9F08}"/>
              </a:ext>
            </a:extLst>
          </p:cNvPr>
          <p:cNvGrpSpPr/>
          <p:nvPr/>
        </p:nvGrpSpPr>
        <p:grpSpPr>
          <a:xfrm>
            <a:off x="5029200" y="2470666"/>
            <a:ext cx="3067680" cy="1658579"/>
            <a:chOff x="4854633" y="2358811"/>
            <a:chExt cx="3067680" cy="165857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F68A088-BC4A-4DAE-B571-D71C105D6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54633" y="2358811"/>
              <a:ext cx="3067679" cy="140854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D47BCC8-6EFB-4A75-A064-83AACC670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81379" y="3767351"/>
              <a:ext cx="2940934" cy="250039"/>
            </a:xfrm>
            <a:prstGeom prst="rect">
              <a:avLst/>
            </a:prstGeom>
          </p:spPr>
        </p:pic>
      </p:grp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F8FCB9E-86A3-4E56-A2DB-979F685E6436}"/>
              </a:ext>
            </a:extLst>
          </p:cNvPr>
          <p:cNvSpPr/>
          <p:nvPr/>
        </p:nvSpPr>
        <p:spPr>
          <a:xfrm>
            <a:off x="3299914" y="2174422"/>
            <a:ext cx="152400" cy="223157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CF970A-3425-4434-B04A-FDB352BF1E84}"/>
              </a:ext>
            </a:extLst>
          </p:cNvPr>
          <p:cNvSpPr txBox="1"/>
          <p:nvPr/>
        </p:nvSpPr>
        <p:spPr>
          <a:xfrm>
            <a:off x="1524000" y="205740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C-2 paper: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40C373-3040-40BA-AEEC-44489D5F2BEA}"/>
              </a:ext>
            </a:extLst>
          </p:cNvPr>
          <p:cNvSpPr txBox="1"/>
          <p:nvPr/>
        </p:nvSpPr>
        <p:spPr>
          <a:xfrm>
            <a:off x="5943600" y="2101334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paper: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42327A-31EF-4A5D-8D40-A284CF8349C6}"/>
                  </a:ext>
                </a:extLst>
              </p:cNvPr>
              <p:cNvSpPr txBox="1"/>
              <p:nvPr/>
            </p:nvSpPr>
            <p:spPr>
              <a:xfrm>
                <a:off x="5029200" y="4217617"/>
                <a:ext cx="31242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 smtClean="0"/>
                          <m:t>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 smtClean="0"/>
                          <m:t>α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 smtClean="0"/>
                          <m:t>α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 smtClean="0"/>
                          <m:t>α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weights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 smtClean="0"/>
                          <m:t>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 smtClean="0"/>
                          <m:t>α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 smtClean="0"/>
                          <m:t>α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 smtClean="0"/>
                          <m:t>α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1. Therefore, the similarity of the two strings, S ∈ [0, 1]”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42327A-31EF-4A5D-8D40-A284CF834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217617"/>
                <a:ext cx="3124200" cy="1200329"/>
              </a:xfrm>
              <a:prstGeom prst="rect">
                <a:avLst/>
              </a:prstGeom>
              <a:blipFill>
                <a:blip r:embed="rId7"/>
                <a:stretch>
                  <a:fillRect l="-1559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898967C-1E7F-4C94-8E2E-229FDB4221B5}"/>
              </a:ext>
            </a:extLst>
          </p:cNvPr>
          <p:cNvSpPr txBox="1"/>
          <p:nvPr/>
        </p:nvSpPr>
        <p:spPr>
          <a:xfrm>
            <a:off x="5029200" y="5503626"/>
            <a:ext cx="3220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“We heuristically set equal weights for most of our experiments”</a:t>
            </a:r>
          </a:p>
        </p:txBody>
      </p:sp>
    </p:spTree>
    <p:extLst>
      <p:ext uri="{BB962C8B-B14F-4D97-AF65-F5344CB8AC3E}">
        <p14:creationId xmlns:p14="http://schemas.microsoft.com/office/powerpoint/2010/main" val="3770384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4A1706-8061-4E9A-B8C9-BAD0F3874118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Correction: S</a:t>
            </a:r>
            <a:r>
              <a:rPr lang="en-US" dirty="0">
                <a:solidFill>
                  <a:schemeClr val="accent1"/>
                </a:solidFill>
              </a:rPr>
              <a:t>tatistical Learning Model (Cont.)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lvl="3"/>
            <a:r>
              <a:rPr lang="en-US" dirty="0"/>
              <a:t>LCS: </a:t>
            </a:r>
            <a:r>
              <a:rPr lang="en-US" i="1" dirty="0"/>
              <a:t>Longest Common Subsequence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6D7F05-EB86-4057-990E-0ED9277106AF}"/>
              </a:ext>
            </a:extLst>
          </p:cNvPr>
          <p:cNvGrpSpPr/>
          <p:nvPr/>
        </p:nvGrpSpPr>
        <p:grpSpPr>
          <a:xfrm>
            <a:off x="1118795" y="1828800"/>
            <a:ext cx="7733071" cy="3754092"/>
            <a:chOff x="877529" y="1796179"/>
            <a:chExt cx="5370871" cy="260734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A713959-3ED9-4A84-B576-7514747924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45731"/>
            <a:stretch/>
          </p:blipFill>
          <p:spPr>
            <a:xfrm>
              <a:off x="877529" y="1796179"/>
              <a:ext cx="3733800" cy="25908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252F352-7087-48E6-A8AC-B018DBC188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3960"/>
            <a:stretch/>
          </p:blipFill>
          <p:spPr>
            <a:xfrm>
              <a:off x="2514600" y="2205551"/>
              <a:ext cx="3733800" cy="2197968"/>
            </a:xfrm>
            <a:prstGeom prst="rect">
              <a:avLst/>
            </a:prstGeom>
          </p:spPr>
        </p:pic>
      </p:grpSp>
      <p:sp>
        <p:nvSpPr>
          <p:cNvPr id="7" name="Arrow: Down 6">
            <a:extLst>
              <a:ext uri="{FF2B5EF4-FFF2-40B4-BE49-F238E27FC236}">
                <a16:creationId xmlns:a16="http://schemas.microsoft.com/office/drawing/2014/main" id="{254C7B10-61E8-41EA-A789-27C7B87C6129}"/>
              </a:ext>
            </a:extLst>
          </p:cNvPr>
          <p:cNvSpPr/>
          <p:nvPr/>
        </p:nvSpPr>
        <p:spPr>
          <a:xfrm rot="5400000">
            <a:off x="4454978" y="2382843"/>
            <a:ext cx="152400" cy="223157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9CDFC08A-F757-4F9E-A53D-88B54CDB13CD}"/>
              </a:ext>
            </a:extLst>
          </p:cNvPr>
          <p:cNvSpPr/>
          <p:nvPr/>
        </p:nvSpPr>
        <p:spPr>
          <a:xfrm rot="5400000">
            <a:off x="4343399" y="4536622"/>
            <a:ext cx="152400" cy="223157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AF5192-83E4-49BD-8215-3B9E72B357DB}"/>
                  </a:ext>
                </a:extLst>
              </p:cNvPr>
              <p:cNvSpPr txBox="1"/>
              <p:nvPr/>
            </p:nvSpPr>
            <p:spPr>
              <a:xfrm>
                <a:off x="4786259" y="2309755"/>
                <a:ext cx="2112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lcs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 smtClean="0"/>
                          <m:t>mclcs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/>
                          <m:t>mclcs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AF5192-83E4-49BD-8215-3B9E72B35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259" y="2309755"/>
                <a:ext cx="2112438" cy="369332"/>
              </a:xfrm>
              <a:prstGeom prst="rect">
                <a:avLst/>
              </a:prstGeom>
              <a:blipFill>
                <a:blip r:embed="rId3"/>
                <a:stretch>
                  <a:fillRect l="-230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A1F844-061C-43DA-91DA-7D82F85CDBCC}"/>
                  </a:ext>
                </a:extLst>
              </p:cNvPr>
              <p:cNvSpPr txBox="1"/>
              <p:nvPr/>
            </p:nvSpPr>
            <p:spPr>
              <a:xfrm>
                <a:off x="4724400" y="4463534"/>
                <a:ext cx="9601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/>
                            <m:t>mclcs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A1F844-061C-43DA-91DA-7D82F85CD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4463534"/>
                <a:ext cx="96013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5665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B05D8E-39BC-4B84-8F56-C99E7B484A9A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Correction: S</a:t>
            </a:r>
            <a:r>
              <a:rPr lang="en-US" dirty="0">
                <a:solidFill>
                  <a:schemeClr val="accent1"/>
                </a:solidFill>
              </a:rPr>
              <a:t>tatistical Learning Model (Cont.)</a:t>
            </a:r>
          </a:p>
          <a:p>
            <a:endParaRPr lang="en-US" dirty="0"/>
          </a:p>
          <a:p>
            <a:pPr lvl="2"/>
            <a:r>
              <a:rPr lang="en-US" altLang="zh-CN" dirty="0"/>
              <a:t>Feature 3</a:t>
            </a:r>
            <a:r>
              <a:rPr lang="zh-CN" altLang="en-US" dirty="0"/>
              <a:t>： </a:t>
            </a:r>
            <a:r>
              <a:rPr lang="en-US" altLang="zh-CN" dirty="0"/>
              <a:t>Language popularity score: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220ECB-8194-41CA-A813-2B7E1FC18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828800"/>
            <a:ext cx="3505200" cy="8332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11A81A-FC3F-4D8B-AFA1-23185CC8BEC9}"/>
              </a:ext>
            </a:extLst>
          </p:cNvPr>
          <p:cNvSpPr txBox="1"/>
          <p:nvPr/>
        </p:nvSpPr>
        <p:spPr>
          <a:xfrm>
            <a:off x="457200" y="3019639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Dictionary: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BEAE15-A4A4-4867-B6C9-F9748B4B5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443748"/>
            <a:ext cx="1585912" cy="25765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7AED64-85B8-4AF9-AA6D-7FA8790BBE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4712" y="3443748"/>
            <a:ext cx="4343400" cy="23927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BEA1E8-FE76-47E3-B1B2-53F8D08C69B7}"/>
              </a:ext>
            </a:extLst>
          </p:cNvPr>
          <p:cNvSpPr txBox="1"/>
          <p:nvPr/>
        </p:nvSpPr>
        <p:spPr>
          <a:xfrm>
            <a:off x="3124200" y="3019639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2910859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BC4DD2-EF35-4D11-BF54-76B0FD6F6627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Correction: S</a:t>
            </a:r>
            <a:r>
              <a:rPr lang="en-US" dirty="0">
                <a:solidFill>
                  <a:schemeClr val="accent1"/>
                </a:solidFill>
              </a:rPr>
              <a:t>tatistical Learning Model (Cont.)</a:t>
            </a:r>
          </a:p>
          <a:p>
            <a:endParaRPr lang="en-US" dirty="0"/>
          </a:p>
          <a:p>
            <a:pPr lvl="2"/>
            <a:r>
              <a:rPr lang="en-US" altLang="zh-CN" dirty="0"/>
              <a:t>Feature 4</a:t>
            </a:r>
            <a:r>
              <a:rPr lang="zh-CN" altLang="en-US" dirty="0"/>
              <a:t>： </a:t>
            </a:r>
            <a:r>
              <a:rPr lang="en-US" dirty="0"/>
              <a:t>Lexicon existence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lexicon</a:t>
            </a:r>
            <a:r>
              <a:rPr lang="zh-CN" altLang="en-US" dirty="0"/>
              <a:t> </a:t>
            </a:r>
            <a:r>
              <a:rPr lang="en-US" altLang="zh-CN" dirty="0"/>
              <a:t>is corresponding to a topic, so we</a:t>
            </a:r>
            <a:r>
              <a:rPr lang="zh-CN" altLang="en-US" dirty="0"/>
              <a:t> </a:t>
            </a:r>
            <a:r>
              <a:rPr lang="en-US" altLang="zh-CN" dirty="0"/>
              <a:t>created our lexicon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report groups. </a:t>
            </a:r>
          </a:p>
          <a:p>
            <a:pPr lvl="2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D4EDE4-00D0-40F5-9DD9-910489D64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676400"/>
            <a:ext cx="4367211" cy="11572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56D6F6-A53F-437F-8D5D-D064D8664793}"/>
              </a:ext>
            </a:extLst>
          </p:cNvPr>
          <p:cNvSpPr txBox="1"/>
          <p:nvPr/>
        </p:nvSpPr>
        <p:spPr>
          <a:xfrm>
            <a:off x="712135" y="382412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1: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7D94D5-0ACA-409A-B813-AD2ECA3BE4A8}"/>
              </a:ext>
            </a:extLst>
          </p:cNvPr>
          <p:cNvSpPr txBox="1"/>
          <p:nvPr/>
        </p:nvSpPr>
        <p:spPr>
          <a:xfrm>
            <a:off x="2362200" y="383964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2: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DBD9A8-CDED-4535-AFB6-A0C0B073CA29}"/>
              </a:ext>
            </a:extLst>
          </p:cNvPr>
          <p:cNvSpPr txBox="1"/>
          <p:nvPr/>
        </p:nvSpPr>
        <p:spPr>
          <a:xfrm>
            <a:off x="4071890" y="382412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3: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68C94F-E926-4031-B8A2-8C8011CF6678}"/>
              </a:ext>
            </a:extLst>
          </p:cNvPr>
          <p:cNvSpPr txBox="1"/>
          <p:nvPr/>
        </p:nvSpPr>
        <p:spPr>
          <a:xfrm>
            <a:off x="5660160" y="383964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4: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56068D-D313-48C6-9C17-5496160EFE96}"/>
              </a:ext>
            </a:extLst>
          </p:cNvPr>
          <p:cNvSpPr txBox="1"/>
          <p:nvPr/>
        </p:nvSpPr>
        <p:spPr>
          <a:xfrm>
            <a:off x="7162800" y="382166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</a:t>
            </a:r>
            <a:r>
              <a:rPr lang="en-US" altLang="zh-CN" dirty="0"/>
              <a:t>5</a:t>
            </a:r>
            <a:r>
              <a:rPr lang="en-US" dirty="0"/>
              <a:t>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68721FD-3718-434F-B805-B09B55669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35" y="4256447"/>
            <a:ext cx="1344094" cy="17633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5B276A-A5F8-47DD-9194-F6314C1C7A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766"/>
          <a:stretch/>
        </p:blipFill>
        <p:spPr>
          <a:xfrm>
            <a:off x="2362201" y="4254385"/>
            <a:ext cx="1582773" cy="17654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2E2C709-40F0-4B83-B875-8E2D2FE5E6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6700" y="4254384"/>
            <a:ext cx="1409792" cy="17654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91C7BE7-8F26-4CB4-8860-F5F01F74F2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0160" y="4254384"/>
            <a:ext cx="1511400" cy="176541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C8D7646-F376-44BD-BD2C-1B81C4C3F9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8999" y="4254384"/>
            <a:ext cx="1436771" cy="176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84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039E5D-8C8D-44CD-9608-09B2FFA80CF3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Correction: S</a:t>
            </a:r>
            <a:r>
              <a:rPr lang="en-US" dirty="0">
                <a:solidFill>
                  <a:schemeClr val="accent1"/>
                </a:solidFill>
              </a:rPr>
              <a:t>tatistical Learning Model (Cont.)</a:t>
            </a:r>
          </a:p>
          <a:p>
            <a:endParaRPr lang="en-US" dirty="0"/>
          </a:p>
          <a:p>
            <a:pPr lvl="2"/>
            <a:r>
              <a:rPr lang="en-US" altLang="zh-CN" dirty="0"/>
              <a:t>Feature 5</a:t>
            </a:r>
            <a:r>
              <a:rPr lang="zh-CN" altLang="en-US" dirty="0"/>
              <a:t>： </a:t>
            </a:r>
            <a:r>
              <a:rPr lang="en-US" dirty="0"/>
              <a:t>Exact-context popularity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00DE13-9F1A-4008-93DB-8DAED069E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989" y="1676400"/>
            <a:ext cx="4848022" cy="11668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1DEC0B-F137-4147-BB02-5CC2199A1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782186"/>
            <a:ext cx="3733800" cy="20349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7B03ED-BA44-4719-B26E-986BB16C9DD1}"/>
              </a:ext>
            </a:extLst>
          </p:cNvPr>
          <p:cNvSpPr txBox="1"/>
          <p:nvPr/>
        </p:nvSpPr>
        <p:spPr>
          <a:xfrm>
            <a:off x="381000" y="3288445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5-gram dictionary</a:t>
            </a:r>
            <a:r>
              <a:rPr lang="zh-CN" altLang="en-US" dirty="0"/>
              <a:t>：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8BD31F-CC44-41EA-B629-02BA1DF470C4}"/>
              </a:ext>
            </a:extLst>
          </p:cNvPr>
          <p:cNvSpPr txBox="1"/>
          <p:nvPr/>
        </p:nvSpPr>
        <p:spPr>
          <a:xfrm>
            <a:off x="4343401" y="3429000"/>
            <a:ext cx="4495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suitable for parallel processing: 5-gram need at least four successive correct words before or after error word to ensure we can find the 5-gram in dictionary given by ground truth.</a:t>
            </a:r>
          </a:p>
        </p:txBody>
      </p:sp>
    </p:spTree>
    <p:extLst>
      <p:ext uri="{BB962C8B-B14F-4D97-AF65-F5344CB8AC3E}">
        <p14:creationId xmlns:p14="http://schemas.microsoft.com/office/powerpoint/2010/main" val="2188915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011001-BE31-4433-AE2F-81C88D20F1EA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Correction: S</a:t>
            </a:r>
            <a:r>
              <a:rPr lang="en-US" dirty="0">
                <a:solidFill>
                  <a:schemeClr val="accent1"/>
                </a:solidFill>
              </a:rPr>
              <a:t>tatistical Learning Model (Cont.)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lvl="2"/>
            <a:r>
              <a:rPr lang="en-US" altLang="zh-CN" dirty="0"/>
              <a:t>Feature 6</a:t>
            </a:r>
            <a:r>
              <a:rPr lang="zh-CN" altLang="en-US" dirty="0"/>
              <a:t>： </a:t>
            </a:r>
            <a:r>
              <a:rPr lang="en-US" dirty="0"/>
              <a:t>Relaxed-context popularity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CA25C4-F9CC-4481-8B09-E567F69C9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676400"/>
            <a:ext cx="6223172" cy="1943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AD72D6-0A66-4094-B1AE-C305BB17BC39}"/>
              </a:ext>
            </a:extLst>
          </p:cNvPr>
          <p:cNvSpPr txBox="1"/>
          <p:nvPr/>
        </p:nvSpPr>
        <p:spPr>
          <a:xfrm>
            <a:off x="1371600" y="4495800"/>
            <a:ext cx="6299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5-gram case, need to find the frequency of whole 4*5=20 relaxed 5-gram.</a:t>
            </a:r>
          </a:p>
        </p:txBody>
      </p:sp>
    </p:spTree>
    <p:extLst>
      <p:ext uri="{BB962C8B-B14F-4D97-AF65-F5344CB8AC3E}">
        <p14:creationId xmlns:p14="http://schemas.microsoft.com/office/powerpoint/2010/main" val="3086052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EE5B7F-2828-4FA3-8223-9D0FB7A8284D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Correction: S</a:t>
            </a:r>
            <a:r>
              <a:rPr lang="en-US" dirty="0">
                <a:solidFill>
                  <a:schemeClr val="accent1"/>
                </a:solidFill>
              </a:rPr>
              <a:t>tatistical Learning Model (Cont.)</a:t>
            </a:r>
          </a:p>
          <a:p>
            <a:endParaRPr lang="en-US" dirty="0"/>
          </a:p>
          <a:p>
            <a:r>
              <a:rPr lang="en-US" altLang="zh-CN" dirty="0"/>
              <a:t>Regression model:</a:t>
            </a:r>
          </a:p>
          <a:p>
            <a:pPr lvl="1"/>
            <a:r>
              <a:rPr lang="en-US" dirty="0"/>
              <a:t>AdaBoost with weighted loss function to deal with unbalanced label problem</a:t>
            </a:r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33839E-0EE0-444A-B1D2-5F61E1305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144" y="2799735"/>
            <a:ext cx="4557712" cy="8899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D995EE-7608-474A-A304-C7F4DA363083}"/>
              </a:ext>
            </a:extLst>
          </p:cNvPr>
          <p:cNvSpPr txBox="1"/>
          <p:nvPr/>
        </p:nvSpPr>
        <p:spPr>
          <a:xfrm>
            <a:off x="1829101" y="4114800"/>
            <a:ext cx="54857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“We count the number of samples with label 1 and</a:t>
            </a:r>
          </a:p>
          <a:p>
            <a:r>
              <a:rPr lang="en-US" dirty="0"/>
              <a:t>0, respectively. Then, we use the ratio to weight</a:t>
            </a:r>
          </a:p>
          <a:p>
            <a:r>
              <a:rPr lang="en-US" dirty="0"/>
              <a:t>for samples labeled 1, and 1 for samples labeled 0.”</a:t>
            </a:r>
          </a:p>
        </p:txBody>
      </p:sp>
    </p:spTree>
    <p:extLst>
      <p:ext uri="{BB962C8B-B14F-4D97-AF65-F5344CB8AC3E}">
        <p14:creationId xmlns:p14="http://schemas.microsoft.com/office/powerpoint/2010/main" val="2365727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6332EE-72E5-4C20-B565-E40FC5A6A527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Correction: S</a:t>
            </a:r>
            <a:r>
              <a:rPr lang="en-US" dirty="0">
                <a:solidFill>
                  <a:schemeClr val="accent1"/>
                </a:solidFill>
              </a:rPr>
              <a:t>tatistical Learning Model (Cont.)</a:t>
            </a:r>
          </a:p>
          <a:p>
            <a:endParaRPr lang="en-US" dirty="0"/>
          </a:p>
          <a:p>
            <a:r>
              <a:rPr lang="en-US" dirty="0"/>
              <a:t>Advantage:</a:t>
            </a:r>
          </a:p>
          <a:p>
            <a:pPr lvl="1"/>
            <a:r>
              <a:rPr lang="en-US" dirty="0"/>
              <a:t>High correction rate</a:t>
            </a:r>
          </a:p>
          <a:p>
            <a:r>
              <a:rPr lang="en-US" altLang="zh-CN" dirty="0"/>
              <a:t>Disadvantage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Cannot correct “separated word case”</a:t>
            </a:r>
          </a:p>
          <a:p>
            <a:pPr lvl="1"/>
            <a:r>
              <a:rPr lang="en-US" altLang="zh-CN" dirty="0"/>
              <a:t>Need more computational resource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337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00011D-2192-4AA6-935C-78A6BE20E1A3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Challenges</a:t>
            </a:r>
          </a:p>
          <a:p>
            <a:endParaRPr lang="en-US" sz="3600" dirty="0">
              <a:solidFill>
                <a:schemeClr val="accent1"/>
              </a:solidFill>
            </a:endParaRPr>
          </a:p>
          <a:p>
            <a:r>
              <a:rPr lang="en-US" sz="3600" dirty="0"/>
              <a:t>Preprocessing:</a:t>
            </a:r>
          </a:p>
          <a:p>
            <a:pPr lvl="1"/>
            <a:r>
              <a:rPr lang="en-US" sz="3200" dirty="0"/>
              <a:t>How to find the error-ground pair</a:t>
            </a:r>
            <a:endParaRPr lang="en-US" sz="3600" dirty="0"/>
          </a:p>
          <a:p>
            <a:r>
              <a:rPr lang="en-US" sz="3600" dirty="0"/>
              <a:t>Correction:</a:t>
            </a:r>
          </a:p>
          <a:p>
            <a:pPr lvl="1"/>
            <a:r>
              <a:rPr lang="en-US" sz="3200" dirty="0"/>
              <a:t>How to set reasonable threshold for candidates search</a:t>
            </a:r>
          </a:p>
          <a:p>
            <a:pPr lvl="1"/>
            <a:r>
              <a:rPr lang="en-US" sz="3200" dirty="0"/>
              <a:t>Different formula between papers</a:t>
            </a:r>
          </a:p>
          <a:p>
            <a:pPr lvl="1"/>
            <a:r>
              <a:rPr lang="en-US" sz="3200" dirty="0"/>
              <a:t>Weighted loss function in R</a:t>
            </a:r>
          </a:p>
          <a:p>
            <a:endParaRPr lang="en-US" sz="3600" dirty="0"/>
          </a:p>
          <a:p>
            <a:pPr lvl="1"/>
            <a:endParaRPr lang="en-US" sz="3200" dirty="0"/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39546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386C0D-C005-47A4-8A60-337FC093EBDB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</a:rPr>
              <a:t>Flow chart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FD615A3-A6B5-4709-884D-5D4CDC3FC6F3}"/>
              </a:ext>
            </a:extLst>
          </p:cNvPr>
          <p:cNvSpPr/>
          <p:nvPr/>
        </p:nvSpPr>
        <p:spPr>
          <a:xfrm>
            <a:off x="381000" y="1219200"/>
            <a:ext cx="1905000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384D56B-368B-47FF-B57F-1EF2CC55FE57}"/>
              </a:ext>
            </a:extLst>
          </p:cNvPr>
          <p:cNvSpPr/>
          <p:nvPr/>
        </p:nvSpPr>
        <p:spPr>
          <a:xfrm>
            <a:off x="2438400" y="1276350"/>
            <a:ext cx="3048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43DD28-31B1-4328-93F1-5E0033DEED71}"/>
              </a:ext>
            </a:extLst>
          </p:cNvPr>
          <p:cNvSpPr/>
          <p:nvPr/>
        </p:nvSpPr>
        <p:spPr>
          <a:xfrm>
            <a:off x="2890684" y="1206910"/>
            <a:ext cx="1224116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Detection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274C367-3318-422C-A7D3-E5C883B5E7FA}"/>
              </a:ext>
            </a:extLst>
          </p:cNvPr>
          <p:cNvSpPr/>
          <p:nvPr/>
        </p:nvSpPr>
        <p:spPr>
          <a:xfrm>
            <a:off x="4267200" y="1264060"/>
            <a:ext cx="3048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2834421-15A7-44D2-AF7F-D4BE44E99280}"/>
              </a:ext>
            </a:extLst>
          </p:cNvPr>
          <p:cNvSpPr/>
          <p:nvPr/>
        </p:nvSpPr>
        <p:spPr>
          <a:xfrm>
            <a:off x="4719484" y="1219200"/>
            <a:ext cx="3129116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Divided all</a:t>
            </a:r>
            <a:r>
              <a:rPr lang="zh-CN" altLang="en-US" dirty="0"/>
              <a:t> </a:t>
            </a:r>
            <a:r>
              <a:rPr lang="en-US" altLang="zh-CN" dirty="0"/>
              <a:t>detected</a:t>
            </a:r>
            <a:r>
              <a:rPr lang="zh-CN" altLang="en-US" dirty="0"/>
              <a:t> </a:t>
            </a:r>
            <a:r>
              <a:rPr lang="en-US" altLang="zh-CN" dirty="0"/>
              <a:t>error in 70% and 30% as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DF3DF85-FA9E-4242-99A9-E53403F6ECF3}"/>
              </a:ext>
            </a:extLst>
          </p:cNvPr>
          <p:cNvSpPr/>
          <p:nvPr/>
        </p:nvSpPr>
        <p:spPr>
          <a:xfrm rot="5400000">
            <a:off x="6131642" y="2362200"/>
            <a:ext cx="3048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A52E5D6-9321-41D6-A51A-58E460AA1A57}"/>
              </a:ext>
            </a:extLst>
          </p:cNvPr>
          <p:cNvSpPr/>
          <p:nvPr/>
        </p:nvSpPr>
        <p:spPr>
          <a:xfrm>
            <a:off x="4648200" y="2857500"/>
            <a:ext cx="3129116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 regression(AdaBoost with weighted loss function)</a:t>
            </a:r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142EEF2-8FDB-47DF-B8A7-8B374A26146F}"/>
              </a:ext>
            </a:extLst>
          </p:cNvPr>
          <p:cNvSpPr/>
          <p:nvPr/>
        </p:nvSpPr>
        <p:spPr>
          <a:xfrm rot="10800000">
            <a:off x="4114800" y="3181350"/>
            <a:ext cx="3048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0D2EE8-40C1-49DC-ABF5-F750DFE12475}"/>
              </a:ext>
            </a:extLst>
          </p:cNvPr>
          <p:cNvSpPr/>
          <p:nvPr/>
        </p:nvSpPr>
        <p:spPr>
          <a:xfrm>
            <a:off x="759542" y="2864260"/>
            <a:ext cx="3129116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Predict label score for</a:t>
            </a:r>
            <a:r>
              <a:rPr lang="zh-CN" altLang="en-US" dirty="0"/>
              <a:t> </a:t>
            </a:r>
            <a:r>
              <a:rPr lang="en-US" altLang="zh-CN" dirty="0"/>
              <a:t>candidates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endParaRPr lang="en-US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F9F29CD-96CA-4D9F-A8AA-866CEE0AADA9}"/>
              </a:ext>
            </a:extLst>
          </p:cNvPr>
          <p:cNvSpPr/>
          <p:nvPr/>
        </p:nvSpPr>
        <p:spPr>
          <a:xfrm rot="5400000">
            <a:off x="2114550" y="3981450"/>
            <a:ext cx="3048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5457DC6-15AC-4D59-8783-1DB8FF35E7EA}"/>
              </a:ext>
            </a:extLst>
          </p:cNvPr>
          <p:cNvSpPr/>
          <p:nvPr/>
        </p:nvSpPr>
        <p:spPr>
          <a:xfrm>
            <a:off x="721442" y="4495211"/>
            <a:ext cx="3129116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Replace candidate with the highest label score instead of error word</a:t>
            </a:r>
            <a:endParaRPr lang="en-US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CA3697F-82C1-4C43-8258-9B0207583D26}"/>
              </a:ext>
            </a:extLst>
          </p:cNvPr>
          <p:cNvSpPr/>
          <p:nvPr/>
        </p:nvSpPr>
        <p:spPr>
          <a:xfrm>
            <a:off x="4191000" y="4908141"/>
            <a:ext cx="3048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EC01D2F-5B5B-4BE0-AC0E-45EFCC1BDC9D}"/>
              </a:ext>
            </a:extLst>
          </p:cNvPr>
          <p:cNvSpPr/>
          <p:nvPr/>
        </p:nvSpPr>
        <p:spPr>
          <a:xfrm>
            <a:off x="4836242" y="4625770"/>
            <a:ext cx="1488358" cy="7306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182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0A6AA4-6FA9-4B48-9D6E-E920DF6F11C3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Evaluation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205038"/>
              </p:ext>
            </p:extLst>
          </p:nvPr>
        </p:nvGraphicFramePr>
        <p:xfrm>
          <a:off x="457200" y="2286000"/>
          <a:ext cx="8458200" cy="34596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95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7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Tesseract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Tesseract</a:t>
                      </a:r>
                      <a:r>
                        <a:rPr lang="zh-CN" altLang="en-US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altLang="zh-CN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with</a:t>
                      </a:r>
                      <a:r>
                        <a:rPr lang="zh-CN" altLang="en-US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altLang="zh-CN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postprocessing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772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Word</a:t>
                      </a:r>
                      <a:r>
                        <a:rPr lang="zh-CN" altLang="en-US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altLang="zh-C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wise</a:t>
                      </a:r>
                      <a:r>
                        <a:rPr lang="zh-CN" altLang="en-US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altLang="zh-C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recall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0.655063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0.755128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Word</a:t>
                      </a:r>
                      <a:r>
                        <a:rPr lang="zh-CN" altLang="en-US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altLang="zh-C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wise</a:t>
                      </a:r>
                      <a:r>
                        <a:rPr lang="zh-CN" altLang="en-US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altLang="zh-C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precision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0.655063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0.755128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Character</a:t>
                      </a:r>
                      <a:r>
                        <a:rPr lang="zh-CN" altLang="en-US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altLang="zh-C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wise</a:t>
                      </a:r>
                      <a:r>
                        <a:rPr lang="zh-CN" altLang="en-US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altLang="zh-C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recall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0.898704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0.928360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447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Character</a:t>
                      </a:r>
                      <a:r>
                        <a:rPr lang="zh-CN" altLang="en-US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altLang="zh-C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wise</a:t>
                      </a:r>
                      <a:r>
                        <a:rPr lang="zh-CN" altLang="en-US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altLang="zh-C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precision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0.922792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0.951554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316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FF5F77-5764-4EFD-9A2A-3C826DF9FC1D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>
                <a:latin typeface="Bradley Hand ITC" panose="03070402050302030203" pitchFamily="66" charset="0"/>
              </a:rPr>
              <a:t>Thank you</a:t>
            </a:r>
            <a:r>
              <a:rPr lang="zh-CN" altLang="en-US" b="1" dirty="0">
                <a:latin typeface="Bradley Hand ITC" panose="03070402050302030203" pitchFamily="66" charset="0"/>
              </a:rPr>
              <a:t>！</a:t>
            </a:r>
            <a:endParaRPr lang="en-US" altLang="zh-CN" b="1" dirty="0">
              <a:latin typeface="Bradley Hand ITC" panose="03070402050302030203" pitchFamily="66" charset="0"/>
            </a:endParaRPr>
          </a:p>
          <a:p>
            <a:pPr marL="0" indent="0" algn="ctr">
              <a:buNone/>
            </a:pPr>
            <a:r>
              <a:rPr lang="en-US" b="1" dirty="0">
                <a:latin typeface="Bradley Hand ITC" panose="03070402050302030203" pitchFamily="66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061827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C64916-FDD8-4587-BE85-C377366E7EC7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Detection: </a:t>
            </a:r>
            <a:r>
              <a:rPr lang="en-US" dirty="0">
                <a:solidFill>
                  <a:schemeClr val="accent1"/>
                </a:solidFill>
              </a:rPr>
              <a:t>Binary n-Grams Method (D-2)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b="1" dirty="0"/>
              <a:t>Idea:</a:t>
            </a:r>
          </a:p>
          <a:p>
            <a:pPr lvl="1"/>
            <a:r>
              <a:rPr lang="en-US" dirty="0"/>
              <a:t>Check whether letter pairs in the word at different positions exists in ground truth. If any pairs of letters are not in ground truth, the word is detected as error.</a:t>
            </a:r>
            <a:endParaRPr lang="en-US" b="1" dirty="0"/>
          </a:p>
          <a:p>
            <a:r>
              <a:rPr lang="en-US" b="1" dirty="0"/>
              <a:t>Concepts:</a:t>
            </a:r>
          </a:p>
          <a:p>
            <a:pPr lvl="1"/>
            <a:r>
              <a:rPr lang="en-US" dirty="0"/>
              <a:t>n-Grams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CE487EF-E803-4D48-AA78-251A6E507B4E}"/>
              </a:ext>
            </a:extLst>
          </p:cNvPr>
          <p:cNvGrpSpPr/>
          <p:nvPr/>
        </p:nvGrpSpPr>
        <p:grpSpPr>
          <a:xfrm>
            <a:off x="990600" y="4434348"/>
            <a:ext cx="7467600" cy="1706563"/>
            <a:chOff x="457200" y="4436806"/>
            <a:chExt cx="7467600" cy="170656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3236671E-54DE-41EA-A686-78AE25B7B980}"/>
                    </a:ext>
                  </a:extLst>
                </p:cNvPr>
                <p:cNvSpPr/>
                <p:nvPr/>
              </p:nvSpPr>
              <p:spPr>
                <a:xfrm>
                  <a:off x="457200" y="5029200"/>
                  <a:ext cx="1905000" cy="762000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 length n word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a14:m>
                  <a:r>
                    <a:rPr lang="en-US" dirty="0"/>
                    <a:t>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endParaRPr lang="en-US" dirty="0"/>
                </a:p>
                <a:p>
                  <a:pPr algn="ctr"/>
                  <a:endParaRPr lang="en-US" dirty="0"/>
                </a:p>
              </p:txBody>
            </p:sp>
          </mc:Choice>
          <mc:Fallback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3236671E-54DE-41EA-A686-78AE25B7B9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" y="5029200"/>
                  <a:ext cx="1905000" cy="762000"/>
                </a:xfrm>
                <a:prstGeom prst="roundRect">
                  <a:avLst/>
                </a:prstGeom>
                <a:blipFill>
                  <a:blip r:embed="rId2"/>
                  <a:stretch>
                    <a:fillRect t="-12403" r="-12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E277544D-44C6-439F-9656-C4468705C15E}"/>
                </a:ext>
              </a:extLst>
            </p:cNvPr>
            <p:cNvSpPr/>
            <p:nvPr/>
          </p:nvSpPr>
          <p:spPr>
            <a:xfrm>
              <a:off x="2590800" y="5276850"/>
              <a:ext cx="304800" cy="2667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6B1E9F3F-E265-47D6-8411-4E540C8CCEA4}"/>
                    </a:ext>
                  </a:extLst>
                </p:cNvPr>
                <p:cNvSpPr/>
                <p:nvPr/>
              </p:nvSpPr>
              <p:spPr>
                <a:xfrm>
                  <a:off x="3124200" y="4436806"/>
                  <a:ext cx="4800600" cy="1706563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dirty="0"/>
                    <a:t>There are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a14:m>
                  <a:r>
                    <a:rPr lang="en-US" dirty="0"/>
                    <a:t> n-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gram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: </m:t>
                      </m:r>
                    </m:oMath>
                  </a14:m>
                  <a:endParaRPr lang="en-US" b="0" i="0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1,2,…,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1,3,…,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b="0" dirty="0"/>
                </a:p>
                <a:p>
                  <a:pPr algn="ctr"/>
                  <a:r>
                    <a:rPr lang="en-US" dirty="0"/>
                    <a:t>…</a:t>
                  </a:r>
                  <a:endParaRPr lang="en-US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+1,…,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6B1E9F3F-E265-47D6-8411-4E540C8CCE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200" y="4436806"/>
                  <a:ext cx="4800600" cy="1706563"/>
                </a:xfrm>
                <a:prstGeom prst="roundRect">
                  <a:avLst/>
                </a:prstGeom>
                <a:blipFill>
                  <a:blip r:embed="rId3"/>
                  <a:stretch>
                    <a:fillRect t="-45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82036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DBE311-43C7-4470-8191-03BAAEF8AEA9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Detection: </a:t>
            </a:r>
            <a:r>
              <a:rPr lang="en-US" dirty="0">
                <a:solidFill>
                  <a:schemeClr val="accent1"/>
                </a:solidFill>
              </a:rPr>
              <a:t>Binary n-Grams Method (Cont.)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Binary 2-gram Matrix: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666F3A3-0C99-489F-BFCF-3168FF3DDF06}"/>
              </a:ext>
            </a:extLst>
          </p:cNvPr>
          <p:cNvGrpSpPr/>
          <p:nvPr/>
        </p:nvGrpSpPr>
        <p:grpSpPr>
          <a:xfrm>
            <a:off x="914400" y="2133600"/>
            <a:ext cx="7467600" cy="3916363"/>
            <a:chOff x="457200" y="2209800"/>
            <a:chExt cx="7467600" cy="391636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F554579-43E9-477B-A4C3-90AD0F3FAD74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981200" y="2597468"/>
              <a:ext cx="5943600" cy="3528695"/>
            </a:xfrm>
            <a:prstGeom prst="rect">
              <a:avLst/>
            </a:prstGeom>
          </p:spPr>
        </p:pic>
        <p:sp>
          <p:nvSpPr>
            <p:cNvPr id="4" name="Text Box 2">
              <a:extLst>
                <a:ext uri="{FF2B5EF4-FFF2-40B4-BE49-F238E27FC236}">
                  <a16:creationId xmlns:a16="http://schemas.microsoft.com/office/drawing/2014/main" id="{6DFC112D-FFC1-4620-B61F-7CBDC8E92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2200" y="2209800"/>
              <a:ext cx="4257675" cy="50141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6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      </a:t>
              </a:r>
              <a:r>
                <a:rPr lang="en-US" sz="26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sz="26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           b          …              z</a:t>
              </a:r>
              <a:endParaRPr lang="en-US" sz="1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A5ACBA-06C6-42A2-B27A-1A89D1CD35B1}"/>
                </a:ext>
              </a:extLst>
            </p:cNvPr>
            <p:cNvSpPr txBox="1"/>
            <p:nvPr/>
          </p:nvSpPr>
          <p:spPr>
            <a:xfrm>
              <a:off x="1553290" y="2895600"/>
              <a:ext cx="584775" cy="281202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dirty="0"/>
                <a:t>   </a:t>
              </a:r>
              <a:r>
                <a:rPr lang="en-US" sz="2600" dirty="0">
                  <a:latin typeface="Calibri" panose="020F0502020204030204" pitchFamily="34" charset="0"/>
                  <a:cs typeface="Calibri" panose="020F0502020204030204" pitchFamily="34" charset="0"/>
                </a:rPr>
                <a:t>a       b      …         z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1437BDE-DE2E-4637-B8E1-D68A928EE478}"/>
                    </a:ext>
                  </a:extLst>
                </p:cNvPr>
                <p:cNvSpPr/>
                <p:nvPr/>
              </p:nvSpPr>
              <p:spPr>
                <a:xfrm>
                  <a:off x="457200" y="3886200"/>
                  <a:ext cx="2335162" cy="69089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lang="en-US" sz="3600" dirty="0"/>
                    <a:t> =</a:t>
                  </a: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1437BDE-DE2E-4637-B8E1-D68A928EE4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" y="3886200"/>
                  <a:ext cx="2335162" cy="690895"/>
                </a:xfrm>
                <a:prstGeom prst="rect">
                  <a:avLst/>
                </a:prstGeom>
                <a:blipFill>
                  <a:blip r:embed="rId3"/>
                  <a:stretch>
                    <a:fillRect t="-14159" b="-256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9588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BDAB05-8815-4999-870A-EB83487F466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0" y="0"/>
            <a:ext cx="9144000" cy="6126163"/>
          </a:xfrm>
        </p:spPr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Detection: </a:t>
            </a:r>
            <a:r>
              <a:rPr lang="en-US" dirty="0">
                <a:solidFill>
                  <a:schemeClr val="accent1"/>
                </a:solidFill>
              </a:rPr>
              <a:t>Binary n-Grams Method (Cont.)</a:t>
            </a:r>
          </a:p>
          <a:p>
            <a:endParaRPr lang="en-US" dirty="0"/>
          </a:p>
          <a:p>
            <a:r>
              <a:rPr lang="en-US" b="1" dirty="0"/>
              <a:t>Creating Binary Matrices:</a:t>
            </a:r>
          </a:p>
          <a:p>
            <a:pPr lvl="1"/>
            <a:r>
              <a:rPr lang="en-US" altLang="zh-CN" dirty="0"/>
              <a:t>Create all binary 2-gram matrices</a:t>
            </a:r>
            <a:endParaRPr lang="en-US" dirty="0"/>
          </a:p>
          <a:p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9AFCD71-82EA-4164-9E5C-3A25A24D6B23}"/>
              </a:ext>
            </a:extLst>
          </p:cNvPr>
          <p:cNvGrpSpPr/>
          <p:nvPr/>
        </p:nvGrpSpPr>
        <p:grpSpPr>
          <a:xfrm>
            <a:off x="228600" y="2514600"/>
            <a:ext cx="8763000" cy="3352800"/>
            <a:chOff x="228600" y="2514600"/>
            <a:chExt cx="8763000" cy="3352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210B4328-EF94-4D38-8D35-BE6F8494081A}"/>
                    </a:ext>
                  </a:extLst>
                </p:cNvPr>
                <p:cNvSpPr/>
                <p:nvPr/>
              </p:nvSpPr>
              <p:spPr>
                <a:xfrm>
                  <a:off x="228600" y="3429000"/>
                  <a:ext cx="1219200" cy="1752600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dirty="0"/>
                    <a:t>Ground truth text: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/>
                    <a:t>, …,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endParaRPr lang="en-US" dirty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210B4328-EF94-4D38-8D35-BE6F849408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" y="3429000"/>
                  <a:ext cx="1219200" cy="1752600"/>
                </a:xfrm>
                <a:prstGeom prst="roundRect">
                  <a:avLst/>
                </a:prstGeom>
                <a:blipFill>
                  <a:blip r:embed="rId2"/>
                  <a:stretch>
                    <a:fillRect t="-10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1AADA7E5-1D83-463C-A8B4-239805FA6884}"/>
                </a:ext>
              </a:extLst>
            </p:cNvPr>
            <p:cNvSpPr/>
            <p:nvPr/>
          </p:nvSpPr>
          <p:spPr>
            <a:xfrm>
              <a:off x="1600200" y="4114800"/>
              <a:ext cx="304800" cy="2667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DA8FB84-7DC4-4D12-9CDB-EFE6DA7E3B57}"/>
                </a:ext>
              </a:extLst>
            </p:cNvPr>
            <p:cNvGrpSpPr/>
            <p:nvPr/>
          </p:nvGrpSpPr>
          <p:grpSpPr>
            <a:xfrm>
              <a:off x="2133600" y="2514600"/>
              <a:ext cx="1981200" cy="3352800"/>
              <a:chOff x="2209800" y="2495550"/>
              <a:chExt cx="1981200" cy="33528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: Rounded Corners 9">
                    <a:extLst>
                      <a:ext uri="{FF2B5EF4-FFF2-40B4-BE49-F238E27FC236}">
                        <a16:creationId xmlns:a16="http://schemas.microsoft.com/office/drawing/2014/main" id="{77824416-191E-4325-8E24-6F44E5093AC7}"/>
                      </a:ext>
                    </a:extLst>
                  </p:cNvPr>
                  <p:cNvSpPr/>
                  <p:nvPr/>
                </p:nvSpPr>
                <p:spPr>
                  <a:xfrm>
                    <a:off x="2209800" y="2495550"/>
                    <a:ext cx="1981200" cy="857250"/>
                  </a:xfrm>
                  <a:prstGeom prst="round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dirty="0"/>
                      <a:t>Word length=2:</a:t>
                    </a:r>
                  </a:p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dirty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a14:m>
                    <a:r>
                      <a:rPr lang="en-US" dirty="0"/>
                      <a:t>, …,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a14:m>
                    <a:endParaRPr lang="en-US" dirty="0"/>
                  </a:p>
                  <a:p>
                    <a:pPr algn="ctr"/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Rectangle: Rounded Corners 9">
                    <a:extLst>
                      <a:ext uri="{FF2B5EF4-FFF2-40B4-BE49-F238E27FC236}">
                        <a16:creationId xmlns:a16="http://schemas.microsoft.com/office/drawing/2014/main" id="{77824416-191E-4325-8E24-6F44E5093AC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2495550"/>
                    <a:ext cx="1981200" cy="857250"/>
                  </a:xfrm>
                  <a:prstGeom prst="roundRect">
                    <a:avLst/>
                  </a:prstGeom>
                  <a:blipFill>
                    <a:blip r:embed="rId3"/>
                    <a:stretch>
                      <a:fillRect t="-625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: Rounded Corners 10">
                    <a:extLst>
                      <a:ext uri="{FF2B5EF4-FFF2-40B4-BE49-F238E27FC236}">
                        <a16:creationId xmlns:a16="http://schemas.microsoft.com/office/drawing/2014/main" id="{8595C7AA-20EF-4720-AF76-9B312CE49BC2}"/>
                      </a:ext>
                    </a:extLst>
                  </p:cNvPr>
                  <p:cNvSpPr/>
                  <p:nvPr/>
                </p:nvSpPr>
                <p:spPr>
                  <a:xfrm>
                    <a:off x="2219632" y="3448050"/>
                    <a:ext cx="1971368" cy="857250"/>
                  </a:xfrm>
                  <a:prstGeom prst="round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dirty="0"/>
                      <a:t>Word length=3:</a:t>
                    </a:r>
                  </a:p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dirty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a14:m>
                    <a:r>
                      <a:rPr lang="en-US" dirty="0"/>
                      <a:t>, …,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a14:m>
                    <a:endParaRPr lang="en-US" dirty="0"/>
                  </a:p>
                  <a:p>
                    <a:pPr algn="ctr"/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Rectangle: Rounded Corners 10">
                    <a:extLst>
                      <a:ext uri="{FF2B5EF4-FFF2-40B4-BE49-F238E27FC236}">
                        <a16:creationId xmlns:a16="http://schemas.microsoft.com/office/drawing/2014/main" id="{8595C7AA-20EF-4720-AF76-9B312CE49BC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19632" y="3448050"/>
                    <a:ext cx="1971368" cy="857250"/>
                  </a:xfrm>
                  <a:prstGeom prst="roundRect">
                    <a:avLst/>
                  </a:prstGeom>
                  <a:blipFill>
                    <a:blip r:embed="rId4"/>
                    <a:stretch>
                      <a:fillRect t="-69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: Rounded Corners 11">
                    <a:extLst>
                      <a:ext uri="{FF2B5EF4-FFF2-40B4-BE49-F238E27FC236}">
                        <a16:creationId xmlns:a16="http://schemas.microsoft.com/office/drawing/2014/main" id="{A5B68DFB-2BF6-4A3F-8144-63C3C1C5C09B}"/>
                      </a:ext>
                    </a:extLst>
                  </p:cNvPr>
                  <p:cNvSpPr/>
                  <p:nvPr/>
                </p:nvSpPr>
                <p:spPr>
                  <a:xfrm>
                    <a:off x="2219632" y="4991100"/>
                    <a:ext cx="1971368" cy="857250"/>
                  </a:xfrm>
                  <a:prstGeom prst="round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r>
                      <a:rPr lang="en-US" dirty="0"/>
                      <a:t>Word length=20:</a:t>
                    </a:r>
                  </a:p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a14:m>
                    <a:r>
                      <a:rPr lang="en-US" dirty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sub>
                        </m:sSub>
                      </m:oMath>
                    </a14:m>
                    <a:r>
                      <a:rPr lang="en-US" dirty="0"/>
                      <a:t>, …,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a14:m>
                    <a:endParaRPr lang="en-US" dirty="0"/>
                  </a:p>
                  <a:p>
                    <a:pPr algn="ctr"/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Rectangle: Rounded Corners 11">
                    <a:extLst>
                      <a:ext uri="{FF2B5EF4-FFF2-40B4-BE49-F238E27FC236}">
                        <a16:creationId xmlns:a16="http://schemas.microsoft.com/office/drawing/2014/main" id="{A5B68DFB-2BF6-4A3F-8144-63C3C1C5C09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19632" y="4991100"/>
                    <a:ext cx="1971368" cy="857250"/>
                  </a:xfrm>
                  <a:prstGeom prst="roundRect">
                    <a:avLst/>
                  </a:prstGeom>
                  <a:blipFill>
                    <a:blip r:embed="rId5"/>
                    <a:stretch>
                      <a:fillRect t="-55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9AF10EB-14A7-4B9E-AFE6-A63A3CB34281}"/>
                  </a:ext>
                </a:extLst>
              </p:cNvPr>
              <p:cNvSpPr txBox="1"/>
              <p:nvPr/>
            </p:nvSpPr>
            <p:spPr>
              <a:xfrm>
                <a:off x="2819400" y="4248150"/>
                <a:ext cx="914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…</a:t>
                </a:r>
              </a:p>
            </p:txBody>
          </p:sp>
        </p:grp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3F04154F-0A84-4172-B158-6B8757FF37A3}"/>
                </a:ext>
              </a:extLst>
            </p:cNvPr>
            <p:cNvSpPr/>
            <p:nvPr/>
          </p:nvSpPr>
          <p:spPr>
            <a:xfrm>
              <a:off x="4267200" y="2796381"/>
              <a:ext cx="304800" cy="2667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807037C2-2A6D-4F0F-9A18-5A6D3A724274}"/>
                    </a:ext>
                  </a:extLst>
                </p:cNvPr>
                <p:cNvSpPr/>
                <p:nvPr/>
              </p:nvSpPr>
              <p:spPr>
                <a:xfrm>
                  <a:off x="4800600" y="2667000"/>
                  <a:ext cx="3657600" cy="468569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dirty="0"/>
                    <a:t>Binary 2-gram matrices: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a14:m>
                  <a:endParaRPr lang="en-US" dirty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807037C2-2A6D-4F0F-9A18-5A6D3A7242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2667000"/>
                  <a:ext cx="3657600" cy="468569"/>
                </a:xfrm>
                <a:prstGeom prst="roundRect">
                  <a:avLst/>
                </a:prstGeom>
                <a:blipFill>
                  <a:blip r:embed="rId6"/>
                  <a:stretch>
                    <a:fillRect l="-497" t="-2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78864611-5E3F-4FF4-ABBD-02035B18A5CC}"/>
                </a:ext>
              </a:extLst>
            </p:cNvPr>
            <p:cNvSpPr/>
            <p:nvPr/>
          </p:nvSpPr>
          <p:spPr>
            <a:xfrm>
              <a:off x="4267200" y="3733800"/>
              <a:ext cx="304800" cy="2667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ADFA2AEC-088E-42C0-8B23-E6BB4DDAA61C}"/>
                    </a:ext>
                  </a:extLst>
                </p:cNvPr>
                <p:cNvSpPr/>
                <p:nvPr/>
              </p:nvSpPr>
              <p:spPr>
                <a:xfrm>
                  <a:off x="4810432" y="3661440"/>
                  <a:ext cx="4181168" cy="468569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dirty="0"/>
                    <a:t>Binary 2-gram matrices: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1,2, 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</m:sub>
                      </m:sSub>
                    </m:oMath>
                  </a14:m>
                  <a:endParaRPr lang="en-US" dirty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ADFA2AEC-088E-42C0-8B23-E6BB4DDAA6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0432" y="3661440"/>
                  <a:ext cx="4181168" cy="468569"/>
                </a:xfrm>
                <a:prstGeom prst="roundRect">
                  <a:avLst/>
                </a:prstGeom>
                <a:blipFill>
                  <a:blip r:embed="rId7"/>
                  <a:stretch>
                    <a:fillRect l="-435" t="-23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4B5B1DCC-586E-4D24-BC38-9BD135414FB8}"/>
                </a:ext>
              </a:extLst>
            </p:cNvPr>
            <p:cNvSpPr/>
            <p:nvPr/>
          </p:nvSpPr>
          <p:spPr>
            <a:xfrm>
              <a:off x="4267200" y="5262563"/>
              <a:ext cx="304800" cy="2667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2C468CCB-FBDA-4686-9123-D8BEBD326C19}"/>
                    </a:ext>
                  </a:extLst>
                </p:cNvPr>
                <p:cNvSpPr/>
                <p:nvPr/>
              </p:nvSpPr>
              <p:spPr>
                <a:xfrm>
                  <a:off x="4810432" y="4967288"/>
                  <a:ext cx="4181168" cy="857250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dirty="0"/>
                    <a:t>Binary 2-gram matrices: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1,2, 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1,4,   … ,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19,20, </m:t>
                          </m:r>
                        </m:sub>
                      </m:sSub>
                    </m:oMath>
                  </a14:m>
                  <a:endParaRPr lang="en-US" dirty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2C468CCB-FBDA-4686-9123-D8BEBD326C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0432" y="4967288"/>
                  <a:ext cx="4181168" cy="857250"/>
                </a:xfrm>
                <a:prstGeom prst="roundRect">
                  <a:avLst/>
                </a:prstGeom>
                <a:blipFill>
                  <a:blip r:embed="rId8"/>
                  <a:stretch>
                    <a:fillRect t="-69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35042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0E4FF4-DB90-4854-8FC0-6841D7A771FF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Detection: </a:t>
            </a:r>
            <a:r>
              <a:rPr lang="en-US" dirty="0">
                <a:solidFill>
                  <a:schemeClr val="accent1"/>
                </a:solidFill>
              </a:rPr>
              <a:t>Binary n-Grams Method (Cont.)</a:t>
            </a:r>
          </a:p>
          <a:p>
            <a:endParaRPr lang="en-US" dirty="0"/>
          </a:p>
          <a:p>
            <a:r>
              <a:rPr lang="en-US" b="1" dirty="0"/>
              <a:t>Detection:</a:t>
            </a:r>
          </a:p>
          <a:p>
            <a:pPr marL="457200" lvl="1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1D560D7D-201F-41A5-BBC8-F2E852BA2038}"/>
                  </a:ext>
                </a:extLst>
              </p:cNvPr>
              <p:cNvSpPr/>
              <p:nvPr/>
            </p:nvSpPr>
            <p:spPr>
              <a:xfrm>
                <a:off x="228600" y="1905000"/>
                <a:ext cx="1524000" cy="106680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A new word with length 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1D560D7D-201F-41A5-BBC8-F2E852BA20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05000"/>
                <a:ext cx="1524000" cy="1066800"/>
              </a:xfrm>
              <a:prstGeom prst="roundRect">
                <a:avLst/>
              </a:prstGeom>
              <a:blipFill>
                <a:blip r:embed="rId2"/>
                <a:stretch>
                  <a:fillRect t="-7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Right 3">
            <a:extLst>
              <a:ext uri="{FF2B5EF4-FFF2-40B4-BE49-F238E27FC236}">
                <a16:creationId xmlns:a16="http://schemas.microsoft.com/office/drawing/2014/main" id="{C2CD35E0-1A00-4321-B26C-DF771EC136A7}"/>
              </a:ext>
            </a:extLst>
          </p:cNvPr>
          <p:cNvSpPr/>
          <p:nvPr/>
        </p:nvSpPr>
        <p:spPr>
          <a:xfrm>
            <a:off x="1981200" y="2305050"/>
            <a:ext cx="3048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E2648FA5-C02E-4492-AC82-17AE0793E329}"/>
                  </a:ext>
                </a:extLst>
              </p:cNvPr>
              <p:cNvSpPr/>
              <p:nvPr/>
            </p:nvSpPr>
            <p:spPr>
              <a:xfrm>
                <a:off x="2514600" y="1905000"/>
                <a:ext cx="1905000" cy="106680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Get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2-gram letter pairs: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</m:oMath>
                </a14:m>
                <a:r>
                  <a:rPr lang="en-US" dirty="0"/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E2648FA5-C02E-4492-AC82-17AE0793E3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1905000"/>
                <a:ext cx="1905000" cy="1066800"/>
              </a:xfrm>
              <a:prstGeom prst="roundRect">
                <a:avLst/>
              </a:prstGeom>
              <a:blipFill>
                <a:blip r:embed="rId3"/>
                <a:stretch>
                  <a:fillRect t="-9497" r="-2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Right 5">
            <a:extLst>
              <a:ext uri="{FF2B5EF4-FFF2-40B4-BE49-F238E27FC236}">
                <a16:creationId xmlns:a16="http://schemas.microsoft.com/office/drawing/2014/main" id="{2D36B940-B645-4F4F-B362-A213F0A3CD27}"/>
              </a:ext>
            </a:extLst>
          </p:cNvPr>
          <p:cNvSpPr/>
          <p:nvPr/>
        </p:nvSpPr>
        <p:spPr>
          <a:xfrm>
            <a:off x="4648200" y="2305050"/>
            <a:ext cx="3048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EF7A2BF4-14FC-43B6-87A6-DC3A8CF5242F}"/>
                  </a:ext>
                </a:extLst>
              </p:cNvPr>
              <p:cNvSpPr/>
              <p:nvPr/>
            </p:nvSpPr>
            <p:spPr>
              <a:xfrm>
                <a:off x="5181600" y="1676400"/>
                <a:ext cx="3733800" cy="144780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dirty="0"/>
                  <a:t>Check letter pairs in binary 2-gram matrices of length n,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0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pairs,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detected an error</a:t>
                </a: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EF7A2BF4-14FC-43B6-87A6-DC3A8CF524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1676400"/>
                <a:ext cx="3733800" cy="1447800"/>
              </a:xfrm>
              <a:prstGeom prst="roundRect">
                <a:avLst/>
              </a:prstGeom>
              <a:blipFill>
                <a:blip r:embed="rId4"/>
                <a:stretch>
                  <a:fillRect t="-3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>
            <a:extLst>
              <a:ext uri="{FF2B5EF4-FFF2-40B4-BE49-F238E27FC236}">
                <a16:creationId xmlns:a16="http://schemas.microsoft.com/office/drawing/2014/main" id="{6DD0EDF2-BF42-4685-AEA8-FC2711123131}"/>
              </a:ext>
            </a:extLst>
          </p:cNvPr>
          <p:cNvSpPr/>
          <p:nvPr/>
        </p:nvSpPr>
        <p:spPr>
          <a:xfrm rot="5400000">
            <a:off x="6896100" y="3429000"/>
            <a:ext cx="3048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C9DE82D-8F9E-48CE-97D6-430581185EB6}"/>
              </a:ext>
            </a:extLst>
          </p:cNvPr>
          <p:cNvSpPr/>
          <p:nvPr/>
        </p:nvSpPr>
        <p:spPr>
          <a:xfrm>
            <a:off x="5181600" y="4000500"/>
            <a:ext cx="3733800" cy="1447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Find union set of the locations where detected the error happened, the result is the error location in the word.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A509AC-5C23-4C52-9F93-4E76D03019D5}"/>
              </a:ext>
            </a:extLst>
          </p:cNvPr>
          <p:cNvSpPr txBox="1"/>
          <p:nvPr/>
        </p:nvSpPr>
        <p:spPr>
          <a:xfrm>
            <a:off x="325539" y="4225816"/>
            <a:ext cx="4378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Assumption:</a:t>
            </a:r>
          </a:p>
          <a:p>
            <a:r>
              <a:rPr lang="en-US" dirty="0"/>
              <a:t>Only one error in every ORC output word</a:t>
            </a:r>
          </a:p>
        </p:txBody>
      </p:sp>
    </p:spTree>
    <p:extLst>
      <p:ext uri="{BB962C8B-B14F-4D97-AF65-F5344CB8AC3E}">
        <p14:creationId xmlns:p14="http://schemas.microsoft.com/office/powerpoint/2010/main" val="1422601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E570DA-07C7-40A7-922A-A1DC1EBD0398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Detection: </a:t>
            </a:r>
            <a:r>
              <a:rPr lang="en-US" dirty="0">
                <a:solidFill>
                  <a:schemeClr val="accent1"/>
                </a:solidFill>
              </a:rPr>
              <a:t>Binary n-Grams Method (Cont.)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b="1" dirty="0"/>
              <a:t>Undetectable Case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4A4987-9D1D-4AFD-B4FA-87902E9A2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538018"/>
            <a:ext cx="6673373" cy="178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704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1BAE56-95ED-4683-ADFA-6D7CAABEA1FF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Detection: </a:t>
            </a:r>
            <a:r>
              <a:rPr lang="en-US" dirty="0">
                <a:solidFill>
                  <a:schemeClr val="accent1"/>
                </a:solidFill>
              </a:rPr>
              <a:t>Binary n-Grams Method (Cont.)</a:t>
            </a:r>
          </a:p>
          <a:p>
            <a:endParaRPr lang="en-US" dirty="0"/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Saving storage space</a:t>
            </a:r>
          </a:p>
          <a:p>
            <a:pPr lvl="1"/>
            <a:r>
              <a:rPr lang="en-US" dirty="0"/>
              <a:t>More efficient than dictionary based methods</a:t>
            </a:r>
          </a:p>
          <a:p>
            <a:pPr lvl="1"/>
            <a:r>
              <a:rPr lang="en-US" dirty="0"/>
              <a:t>Extendibility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Theoretical Undetectable case</a:t>
            </a:r>
          </a:p>
          <a:p>
            <a:pPr lvl="1"/>
            <a:r>
              <a:rPr lang="en-US" dirty="0"/>
              <a:t>Lower detection rate than dictionary based methods</a:t>
            </a:r>
          </a:p>
          <a:p>
            <a:pPr lvl="1"/>
            <a:r>
              <a:rPr lang="en-US" dirty="0"/>
              <a:t>Cannot detect errors in non-alphabetic languages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87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E6F39BB-E5AC-4114-A3E9-9BDB888ACDFA}"/>
                  </a:ext>
                </a:extLst>
              </p:cNvPr>
              <p:cNvSpPr>
                <a:spLocks noGrp="1"/>
              </p:cNvSpPr>
              <p:nvPr>
                <p:ph/>
              </p:nvPr>
            </p:nvSpPr>
            <p:spPr/>
            <p:txBody>
              <a:bodyPr/>
              <a:lstStyle/>
              <a:p>
                <a:r>
                  <a:rPr lang="en-US" sz="3600" dirty="0">
                    <a:solidFill>
                      <a:schemeClr val="accent1"/>
                    </a:solidFill>
                  </a:rPr>
                  <a:t>Correction: S</a:t>
                </a:r>
                <a:r>
                  <a:rPr lang="en-US" dirty="0">
                    <a:solidFill>
                      <a:schemeClr val="accent1"/>
                    </a:solidFill>
                  </a:rPr>
                  <a:t>tatistical Learning Model (C-2)</a:t>
                </a:r>
              </a:p>
              <a:p>
                <a:endParaRPr lang="en-US" sz="3600" dirty="0">
                  <a:solidFill>
                    <a:schemeClr val="accent1"/>
                  </a:solidFill>
                </a:endParaRPr>
              </a:p>
              <a:p>
                <a:r>
                  <a:rPr lang="en-US" altLang="zh-CN" b="1" dirty="0"/>
                  <a:t>Idea</a:t>
                </a:r>
                <a:r>
                  <a:rPr lang="en-US" b="1" dirty="0"/>
                  <a:t>:</a:t>
                </a:r>
              </a:p>
              <a:p>
                <a:pPr lvl="1"/>
                <a:r>
                  <a:rPr lang="en-US" altLang="zh-CN" dirty="0"/>
                  <a:t>Using a</a:t>
                </a:r>
                <a:r>
                  <a:rPr lang="en-US" dirty="0"/>
                  <a:t> regression model with six feature scores to predict the class of candidates.</a:t>
                </a:r>
                <a:endParaRPr lang="en-US" b="1" dirty="0"/>
              </a:p>
              <a:p>
                <a:r>
                  <a:rPr lang="en-US" b="1" dirty="0"/>
                  <a:t>Concepts:</a:t>
                </a:r>
              </a:p>
              <a:p>
                <a:pPr lvl="1"/>
                <a:r>
                  <a:rPr lang="en-US" dirty="0"/>
                  <a:t>Candidate Search</a:t>
                </a:r>
              </a:p>
              <a:p>
                <a:pPr marL="457200" lvl="1" indent="0">
                  <a:buNone/>
                </a:pPr>
                <a:endParaRPr lang="en-US" b="1" dirty="0"/>
              </a:p>
              <a:p>
                <a:pPr lvl="2"/>
                <a:r>
                  <a:rPr lang="en-US" dirty="0"/>
                  <a:t>δ is chosen to ensure that 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has at least 10 candidates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δ is not greater than 20</a:t>
                </a:r>
              </a:p>
              <a:p>
                <a:pPr lvl="2"/>
                <a:r>
                  <a:rPr lang="en-US" dirty="0"/>
                  <a:t>The candidates are chosen from dictionary created from ground truth</a:t>
                </a:r>
              </a:p>
              <a:p>
                <a:pPr lvl="2"/>
                <a:endParaRPr lang="en-US" dirty="0"/>
              </a:p>
              <a:p>
                <a:pPr lvl="2"/>
                <a:endParaRPr lang="en-US" b="1" dirty="0"/>
              </a:p>
              <a:p>
                <a:pPr marL="914400" lvl="2" indent="0">
                  <a:buNone/>
                </a:pPr>
                <a:endParaRPr lang="en-US" b="1" dirty="0"/>
              </a:p>
              <a:p>
                <a:endParaRPr lang="en-US" b="1" dirty="0"/>
              </a:p>
              <a:p>
                <a:pPr marL="457200" lvl="1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E6F39BB-E5AC-4114-A3E9-9BDB888ACD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E738625C-AA4B-404A-8CF2-14FB991DB683}"/>
              </a:ext>
            </a:extLst>
          </p:cNvPr>
          <p:cNvGrpSpPr/>
          <p:nvPr/>
        </p:nvGrpSpPr>
        <p:grpSpPr>
          <a:xfrm>
            <a:off x="2971800" y="3353067"/>
            <a:ext cx="4872678" cy="1105483"/>
            <a:chOff x="2438400" y="3998349"/>
            <a:chExt cx="4843571" cy="96294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AFFF668-9BA1-414C-9B3E-F5DB9A5D8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38400" y="4426104"/>
              <a:ext cx="3186112" cy="535187"/>
            </a:xfrm>
            <a:prstGeom prst="rect">
              <a:avLst/>
            </a:prstGeom>
          </p:spPr>
        </p:pic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95B3CE34-6BCB-43D2-B3D2-EB7E001A3030}"/>
                </a:ext>
              </a:extLst>
            </p:cNvPr>
            <p:cNvSpPr/>
            <p:nvPr/>
          </p:nvSpPr>
          <p:spPr>
            <a:xfrm>
              <a:off x="4006645" y="4387156"/>
              <a:ext cx="152400" cy="223157"/>
            </a:xfrm>
            <a:prstGeom prst="down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A33A31F-74CA-458C-B47B-249F867E650A}"/>
                </a:ext>
              </a:extLst>
            </p:cNvPr>
            <p:cNvSpPr txBox="1"/>
            <p:nvPr/>
          </p:nvSpPr>
          <p:spPr>
            <a:xfrm>
              <a:off x="3877551" y="3998349"/>
              <a:ext cx="34044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Damerau-Levenshtein</a:t>
              </a:r>
              <a:r>
                <a:rPr lang="en-US" dirty="0"/>
                <a:t> distance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12563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4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66CC"/>
      </a:hlink>
      <a:folHlink>
        <a:srgbClr val="00A8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4212</TotalTime>
  <Words>888</Words>
  <Application>Microsoft Office PowerPoint</Application>
  <PresentationFormat>On-screen Show (4:3)</PresentationFormat>
  <Paragraphs>184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Bradley Hand ITC</vt:lpstr>
      <vt:lpstr>Calibri</vt:lpstr>
      <vt:lpstr>Cambria Math</vt:lpstr>
      <vt:lpstr>Default Design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Columbia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Communications and Public Affairs 2007</dc:title>
  <dc:creator>dms2148</dc:creator>
  <cp:lastModifiedBy>Stella Chen</cp:lastModifiedBy>
  <cp:revision>326</cp:revision>
  <dcterms:created xsi:type="dcterms:W3CDTF">2007-02-17T06:29:59Z</dcterms:created>
  <dcterms:modified xsi:type="dcterms:W3CDTF">2018-11-30T21:17:16Z</dcterms:modified>
</cp:coreProperties>
</file>