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16"/>
  </p:notesMasterIdLst>
  <p:sldIdLst>
    <p:sldId id="298" r:id="rId3"/>
    <p:sldId id="299" r:id="rId4"/>
    <p:sldId id="304" r:id="rId5"/>
    <p:sldId id="307" r:id="rId6"/>
    <p:sldId id="308" r:id="rId7"/>
    <p:sldId id="309" r:id="rId8"/>
    <p:sldId id="306" r:id="rId9"/>
    <p:sldId id="300" r:id="rId10"/>
    <p:sldId id="305" r:id="rId11"/>
    <p:sldId id="310" r:id="rId12"/>
    <p:sldId id="302" r:id="rId13"/>
    <p:sldId id="303" r:id="rId14"/>
    <p:sldId id="301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49"/>
  </p:normalViewPr>
  <p:slideViewPr>
    <p:cSldViewPr>
      <p:cViewPr varScale="1">
        <p:scale>
          <a:sx n="97" d="100"/>
          <a:sy n="97" d="100"/>
        </p:scale>
        <p:origin x="7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4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EE989EB-45A4-4865-8726-A13FD1852C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31FA17A-806F-40EE-AD8E-8EB10B01CF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0A6DBC7-3EAF-46EF-A5E7-4482793D6C1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1EF692F-2959-433F-99B4-A138B00324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1AB383F-FC50-49D8-9E58-FDBD268524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67FD132-7572-4F97-8C87-E22A1B7AF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E86D107-3CC4-4314-9070-F259886399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9F1AF9A5-B048-4420-81A8-BBF232283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CD90AD-B0A7-4027-AFEC-6D15A8B64CA5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4B3B10B-73D2-44C2-BC67-B0ECB8DDDE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10A86C0-3F3F-4705-BE27-36D8205F4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7815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30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334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0"/>
            <a:ext cx="9144000" cy="612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95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1592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6704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166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6820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8622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796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23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5308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319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190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377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4825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210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5795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95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60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27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206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31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65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718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>
            <a:extLst>
              <a:ext uri="{FF2B5EF4-FFF2-40B4-BE49-F238E27FC236}">
                <a16:creationId xmlns:a16="http://schemas.microsoft.com/office/drawing/2014/main" id="{9AA5B248-9447-4798-9234-B0A7AF4D4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63050" cy="86201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en-US" sz="4400">
              <a:solidFill>
                <a:schemeClr val="tx2"/>
              </a:solidFill>
              <a:latin typeface="Arial" pitchFamily="-111" charset="0"/>
              <a:ea typeface="+mn-ea"/>
            </a:endParaRPr>
          </a:p>
        </p:txBody>
      </p:sp>
      <p:pic>
        <p:nvPicPr>
          <p:cNvPr id="1027" name="Picture 6">
            <a:extLst>
              <a:ext uri="{FF2B5EF4-FFF2-40B4-BE49-F238E27FC236}">
                <a16:creationId xmlns:a16="http://schemas.microsoft.com/office/drawing/2014/main" id="{114438BF-653C-434C-815B-58822BB124C6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324600"/>
            <a:ext cx="20129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CU_NYtraditionacrown">
            <a:extLst>
              <a:ext uri="{FF2B5EF4-FFF2-40B4-BE49-F238E27FC236}">
                <a16:creationId xmlns:a16="http://schemas.microsoft.com/office/drawing/2014/main" id="{B01742CE-7BB6-44B7-A8B0-E0948CF059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57925"/>
            <a:ext cx="18288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6C44-6B0E-44FE-A10E-512CDE322B8B}"/>
              </a:ext>
            </a:extLst>
          </p:cNvPr>
          <p:cNvSpPr txBox="1">
            <a:spLocks/>
          </p:cNvSpPr>
          <p:nvPr/>
        </p:nvSpPr>
        <p:spPr>
          <a:xfrm>
            <a:off x="0" y="1905000"/>
            <a:ext cx="9144000" cy="2387600"/>
          </a:xfrm>
        </p:spPr>
        <p:txBody>
          <a:bodyPr>
            <a:normAutofit fontScale="97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37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 5243 Applied Data Science</a:t>
            </a:r>
          </a:p>
          <a:p>
            <a:pPr marL="0" indent="0" algn="ctr">
              <a:buNone/>
            </a:pPr>
            <a:r>
              <a:rPr lang="en-US" sz="29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4 Algorithm Implementation and Evaluation</a:t>
            </a:r>
            <a:endParaRPr lang="en-US" sz="29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6BF43-F0D1-46D4-A78A-6D397991EBAA}"/>
              </a:ext>
            </a:extLst>
          </p:cNvPr>
          <p:cNvSpPr txBox="1">
            <a:spLocks/>
          </p:cNvSpPr>
          <p:nvPr/>
        </p:nvSpPr>
        <p:spPr>
          <a:xfrm>
            <a:off x="3276600" y="4953000"/>
            <a:ext cx="2590800" cy="12192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2000" dirty="0"/>
              <a:t>Team Members:</a:t>
            </a:r>
            <a:endParaRPr lang="en-US" sz="2000" kern="0" dirty="0"/>
          </a:p>
          <a:p>
            <a:pPr marL="0" indent="0">
              <a:buNone/>
            </a:pPr>
            <a:r>
              <a:rPr lang="en-US" sz="2000" kern="0" dirty="0"/>
              <a:t>Chen, Jannie (mc4398)</a:t>
            </a:r>
            <a:br>
              <a:rPr lang="en-US" sz="2000" kern="0" dirty="0"/>
            </a:br>
            <a:r>
              <a:rPr lang="en-US" sz="2000" kern="0" dirty="0"/>
              <a:t>Chen, </a:t>
            </a:r>
            <a:r>
              <a:rPr lang="en-US" sz="2000" kern="0" dirty="0" err="1"/>
              <a:t>Sizhu</a:t>
            </a:r>
            <a:r>
              <a:rPr lang="en-US" sz="2000" kern="0" dirty="0"/>
              <a:t> (sc4248)</a:t>
            </a:r>
            <a:br>
              <a:rPr lang="en-US" sz="2000" kern="0" dirty="0"/>
            </a:br>
            <a:r>
              <a:rPr lang="en-US" sz="2000" kern="0" dirty="0"/>
              <a:t>Li, </a:t>
            </a:r>
            <a:r>
              <a:rPr lang="en-US" sz="2000" kern="0" dirty="0" err="1"/>
              <a:t>Yunfan</a:t>
            </a:r>
            <a:r>
              <a:rPr lang="en-US" sz="2000" kern="0" dirty="0"/>
              <a:t> (yl3838)</a:t>
            </a:r>
            <a:br>
              <a:rPr lang="en-US" sz="2000" kern="0" dirty="0"/>
            </a:br>
            <a:r>
              <a:rPr lang="en-US" sz="2000" kern="0" dirty="0"/>
              <a:t>Xu, </a:t>
            </a:r>
            <a:r>
              <a:rPr lang="en-US" sz="2000" kern="0" dirty="0" err="1"/>
              <a:t>Zhengyang</a:t>
            </a:r>
            <a:r>
              <a:rPr lang="en-US" sz="2000" kern="0" dirty="0"/>
              <a:t> (zx2229)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E2794-4047-440A-B98E-A0EABB011CE5}"/>
              </a:ext>
            </a:extLst>
          </p:cNvPr>
          <p:cNvSpPr txBox="1"/>
          <p:nvPr/>
        </p:nvSpPr>
        <p:spPr>
          <a:xfrm>
            <a:off x="3238500" y="3886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/>
              <a:t>Yu, Chenghao (cy2475)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4A1706-8061-4E9A-B8C9-BAD0F387411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LCS: </a:t>
            </a:r>
            <a:r>
              <a:rPr lang="en-US" i="1" dirty="0"/>
              <a:t>Longest Common Subsequence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6D7F05-EB86-4057-990E-0ED9277106AF}"/>
              </a:ext>
            </a:extLst>
          </p:cNvPr>
          <p:cNvGrpSpPr/>
          <p:nvPr/>
        </p:nvGrpSpPr>
        <p:grpSpPr>
          <a:xfrm>
            <a:off x="1219200" y="1676400"/>
            <a:ext cx="7733071" cy="3754092"/>
            <a:chOff x="877529" y="1796179"/>
            <a:chExt cx="5370871" cy="26073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A713959-3ED9-4A84-B576-751474792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731"/>
            <a:stretch/>
          </p:blipFill>
          <p:spPr>
            <a:xfrm>
              <a:off x="877529" y="1796179"/>
              <a:ext cx="3733800" cy="25908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252F352-7087-48E6-A8AC-B018DBC18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3960"/>
            <a:stretch/>
          </p:blipFill>
          <p:spPr>
            <a:xfrm>
              <a:off x="2514600" y="2205551"/>
              <a:ext cx="3733800" cy="21979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566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00011D-2192-4AA6-935C-78A6BE20E1A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Challenges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3600" dirty="0"/>
              <a:t>Creating the error-truth pairs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954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D4FDFC-C81A-436F-BB66-EBF08EDB803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9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0A6AA4-6FA9-4B48-9D6E-E920DF6F11C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79275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C64916-FDD8-4587-BE85-C377366E7EC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(D-2)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Idea:</a:t>
            </a:r>
          </a:p>
          <a:p>
            <a:pPr lvl="1"/>
            <a:r>
              <a:rPr lang="en-US" dirty="0"/>
              <a:t>Check whether letter pairs in the word at different positions exists in ground truth. If any pairs of letters are not in ground truth, the word is detected as error.</a:t>
            </a:r>
            <a:endParaRPr lang="en-US" b="1" dirty="0"/>
          </a:p>
          <a:p>
            <a:r>
              <a:rPr lang="en-US" b="1" dirty="0"/>
              <a:t>Concepts:</a:t>
            </a:r>
          </a:p>
          <a:p>
            <a:pPr lvl="1"/>
            <a:r>
              <a:rPr lang="en-US" dirty="0"/>
              <a:t>n-Grams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E487EF-E803-4D48-AA78-251A6E507B4E}"/>
              </a:ext>
            </a:extLst>
          </p:cNvPr>
          <p:cNvGrpSpPr/>
          <p:nvPr/>
        </p:nvGrpSpPr>
        <p:grpSpPr>
          <a:xfrm>
            <a:off x="990600" y="4434348"/>
            <a:ext cx="7467600" cy="1706563"/>
            <a:chOff x="457200" y="4436806"/>
            <a:chExt cx="7467600" cy="17065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3236671E-54DE-41EA-A686-78AE25B7B980}"/>
                    </a:ext>
                  </a:extLst>
                </p:cNvPr>
                <p:cNvSpPr/>
                <p:nvPr/>
              </p:nvSpPr>
              <p:spPr>
                <a:xfrm>
                  <a:off x="457200" y="5029200"/>
                  <a:ext cx="1905000" cy="7620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A length n word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a14:m>
                  <a:r>
                    <a:rPr lang="en-US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3236671E-54DE-41EA-A686-78AE25B7B9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5029200"/>
                  <a:ext cx="1905000" cy="762000"/>
                </a:xfrm>
                <a:prstGeom prst="roundRect">
                  <a:avLst/>
                </a:prstGeom>
                <a:blipFill>
                  <a:blip r:embed="rId2"/>
                  <a:stretch>
                    <a:fillRect l="-316" t="-124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E277544D-44C6-439F-9656-C4468705C15E}"/>
                </a:ext>
              </a:extLst>
            </p:cNvPr>
            <p:cNvSpPr/>
            <p:nvPr/>
          </p:nvSpPr>
          <p:spPr>
            <a:xfrm>
              <a:off x="2590800" y="527685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B1E9F3F-E265-47D6-8411-4E540C8CCEA4}"/>
                    </a:ext>
                  </a:extLst>
                </p:cNvPr>
                <p:cNvSpPr/>
                <p:nvPr/>
              </p:nvSpPr>
              <p:spPr>
                <a:xfrm>
                  <a:off x="3124200" y="4436806"/>
                  <a:ext cx="4800600" cy="170656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There are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dirty="0"/>
                    <a:t> n-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gram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endParaRPr lang="en-US" b="0" i="0" dirty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pPr algn="ctr"/>
                  <a:r>
                    <a:rPr lang="en-US" dirty="0"/>
                    <a:t>…</a:t>
                  </a:r>
                  <a:endParaRPr lang="en-US" b="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B1E9F3F-E265-47D6-8411-4E540C8CCE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4436806"/>
                  <a:ext cx="4800600" cy="1706563"/>
                </a:xfrm>
                <a:prstGeom prst="roundRect">
                  <a:avLst/>
                </a:prstGeom>
                <a:blipFill>
                  <a:blip r:embed="rId3"/>
                  <a:stretch>
                    <a:fillRect t="-45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203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DBE311-43C7-4470-8191-03BAAEF8AEA9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Binary 2-gram Matrix: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66F3A3-0C99-489F-BFCF-3168FF3DDF06}"/>
              </a:ext>
            </a:extLst>
          </p:cNvPr>
          <p:cNvGrpSpPr/>
          <p:nvPr/>
        </p:nvGrpSpPr>
        <p:grpSpPr>
          <a:xfrm>
            <a:off x="914400" y="2133600"/>
            <a:ext cx="7467600" cy="3916363"/>
            <a:chOff x="457200" y="2209800"/>
            <a:chExt cx="7467600" cy="39163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F554579-43E9-477B-A4C3-90AD0F3FAD7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2597468"/>
              <a:ext cx="5943600" cy="3528695"/>
            </a:xfrm>
            <a:prstGeom prst="rect">
              <a:avLst/>
            </a:prstGeom>
          </p:spPr>
        </p:pic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6DFC112D-FFC1-4620-B61F-7CBDC8E92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2209800"/>
              <a:ext cx="4257675" cy="5014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en-US" sz="26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sz="2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         b          …              z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A5ACBA-06C6-42A2-B27A-1A89D1CD35B1}"/>
                </a:ext>
              </a:extLst>
            </p:cNvPr>
            <p:cNvSpPr txBox="1"/>
            <p:nvPr/>
          </p:nvSpPr>
          <p:spPr>
            <a:xfrm>
              <a:off x="1553290" y="2895600"/>
              <a:ext cx="584775" cy="28120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/>
                <a:t>   </a:t>
              </a:r>
              <a:r>
                <a:rPr lang="en-US" sz="2600" dirty="0">
                  <a:latin typeface="Calibri" panose="020F0502020204030204" pitchFamily="34" charset="0"/>
                  <a:cs typeface="Calibri" panose="020F0502020204030204" pitchFamily="34" charset="0"/>
                </a:rPr>
                <a:t>a       b      …         z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437BDE-DE2E-4637-B8E1-D68A928EE478}"/>
                    </a:ext>
                  </a:extLst>
                </p:cNvPr>
                <p:cNvSpPr/>
                <p:nvPr/>
              </p:nvSpPr>
              <p:spPr>
                <a:xfrm>
                  <a:off x="457200" y="3886200"/>
                  <a:ext cx="2335162" cy="6908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3600" dirty="0"/>
                    <a:t> =</a:t>
                  </a: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437BDE-DE2E-4637-B8E1-D68A928EE4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3886200"/>
                  <a:ext cx="2335162" cy="690895"/>
                </a:xfrm>
                <a:prstGeom prst="rect">
                  <a:avLst/>
                </a:prstGeom>
                <a:blipFill>
                  <a:blip r:embed="rId3"/>
                  <a:stretch>
                    <a:fillRect t="-14159" b="-256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58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BDAB05-8815-4999-870A-EB83487F466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0" y="0"/>
            <a:ext cx="9144000" cy="6126163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b="1" dirty="0"/>
              <a:t>Creating Binary Matrices:</a:t>
            </a:r>
          </a:p>
          <a:p>
            <a:pPr lvl="1"/>
            <a:r>
              <a:rPr lang="en-US" altLang="zh-CN" dirty="0"/>
              <a:t>Create all binary 2-gram matrices</a:t>
            </a:r>
            <a:endParaRPr lang="en-US" dirty="0"/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AFCD71-82EA-4164-9E5C-3A25A24D6B23}"/>
              </a:ext>
            </a:extLst>
          </p:cNvPr>
          <p:cNvGrpSpPr/>
          <p:nvPr/>
        </p:nvGrpSpPr>
        <p:grpSpPr>
          <a:xfrm>
            <a:off x="228600" y="2514600"/>
            <a:ext cx="8763000" cy="3352800"/>
            <a:chOff x="228600" y="2514600"/>
            <a:chExt cx="8763000" cy="33528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210B4328-EF94-4D38-8D35-BE6F8494081A}"/>
                    </a:ext>
                  </a:extLst>
                </p:cNvPr>
                <p:cNvSpPr/>
                <p:nvPr/>
              </p:nvSpPr>
              <p:spPr>
                <a:xfrm>
                  <a:off x="228600" y="3429000"/>
                  <a:ext cx="1219200" cy="17526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Ground truth text: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, 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210B4328-EF94-4D38-8D35-BE6F849408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429000"/>
                  <a:ext cx="1219200" cy="1752600"/>
                </a:xfrm>
                <a:prstGeom prst="roundRect">
                  <a:avLst/>
                </a:prstGeom>
                <a:blipFill>
                  <a:blip r:embed="rId2"/>
                  <a:stretch>
                    <a:fillRect t="-10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AADA7E5-1D83-463C-A8B4-239805FA6884}"/>
                </a:ext>
              </a:extLst>
            </p:cNvPr>
            <p:cNvSpPr/>
            <p:nvPr/>
          </p:nvSpPr>
          <p:spPr>
            <a:xfrm>
              <a:off x="1600200" y="411480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DA8FB84-7DC4-4D12-9CDB-EFE6DA7E3B57}"/>
                </a:ext>
              </a:extLst>
            </p:cNvPr>
            <p:cNvGrpSpPr/>
            <p:nvPr/>
          </p:nvGrpSpPr>
          <p:grpSpPr>
            <a:xfrm>
              <a:off x="2133600" y="2514600"/>
              <a:ext cx="1981200" cy="3352800"/>
              <a:chOff x="2209800" y="2495550"/>
              <a:chExt cx="1981200" cy="33528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77824416-191E-4325-8E24-6F44E5093AC7}"/>
                      </a:ext>
                    </a:extLst>
                  </p:cNvPr>
                  <p:cNvSpPr/>
                  <p:nvPr/>
                </p:nvSpPr>
                <p:spPr>
                  <a:xfrm>
                    <a:off x="2209800" y="2495550"/>
                    <a:ext cx="1981200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length=2: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77824416-191E-4325-8E24-6F44E5093A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2495550"/>
                    <a:ext cx="1981200" cy="85725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t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8595C7AA-20EF-4720-AF76-9B312CE49BC2}"/>
                      </a:ext>
                    </a:extLst>
                  </p:cNvPr>
                  <p:cNvSpPr/>
                  <p:nvPr/>
                </p:nvSpPr>
                <p:spPr>
                  <a:xfrm>
                    <a:off x="2219632" y="3448050"/>
                    <a:ext cx="1971368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length=3: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8595C7AA-20EF-4720-AF76-9B312CE49B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9632" y="3448050"/>
                    <a:ext cx="1971368" cy="85725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t="-69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A5B68DFB-2BF6-4A3F-8144-63C3C1C5C09B}"/>
                      </a:ext>
                    </a:extLst>
                  </p:cNvPr>
                  <p:cNvSpPr/>
                  <p:nvPr/>
                </p:nvSpPr>
                <p:spPr>
                  <a:xfrm>
                    <a:off x="2219632" y="4991100"/>
                    <a:ext cx="1971368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length=20: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A5B68DFB-2BF6-4A3F-8144-63C3C1C5C0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9632" y="4991100"/>
                    <a:ext cx="1971368" cy="85725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t="-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AF10EB-14A7-4B9E-AFE6-A63A3CB34281}"/>
                  </a:ext>
                </a:extLst>
              </p:cNvPr>
              <p:cNvSpPr txBox="1"/>
              <p:nvPr/>
            </p:nvSpPr>
            <p:spPr>
              <a:xfrm>
                <a:off x="2819400" y="4248150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</a:t>
                </a:r>
              </a:p>
            </p:txBody>
          </p:sp>
        </p:grp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3F04154F-0A84-4172-B158-6B8757FF37A3}"/>
                </a:ext>
              </a:extLst>
            </p:cNvPr>
            <p:cNvSpPr/>
            <p:nvPr/>
          </p:nvSpPr>
          <p:spPr>
            <a:xfrm>
              <a:off x="4267200" y="2796381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07037C2-2A6D-4F0F-9A18-5A6D3A724274}"/>
                    </a:ext>
                  </a:extLst>
                </p:cNvPr>
                <p:cNvSpPr/>
                <p:nvPr/>
              </p:nvSpPr>
              <p:spPr>
                <a:xfrm>
                  <a:off x="4800600" y="2667000"/>
                  <a:ext cx="3657600" cy="468569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07037C2-2A6D-4F0F-9A18-5A6D3A724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667000"/>
                  <a:ext cx="3657600" cy="468569"/>
                </a:xfrm>
                <a:prstGeom prst="roundRect">
                  <a:avLst/>
                </a:prstGeom>
                <a:blipFill>
                  <a:blip r:embed="rId6"/>
                  <a:stretch>
                    <a:fillRect l="-497" t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78864611-5E3F-4FF4-ABBD-02035B18A5CC}"/>
                </a:ext>
              </a:extLst>
            </p:cNvPr>
            <p:cNvSpPr/>
            <p:nvPr/>
          </p:nvSpPr>
          <p:spPr>
            <a:xfrm>
              <a:off x="4267200" y="373380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ADFA2AEC-088E-42C0-8B23-E6BB4DDAA61C}"/>
                    </a:ext>
                  </a:extLst>
                </p:cNvPr>
                <p:cNvSpPr/>
                <p:nvPr/>
              </p:nvSpPr>
              <p:spPr>
                <a:xfrm>
                  <a:off x="4810432" y="3661440"/>
                  <a:ext cx="4181168" cy="468569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ADFA2AEC-088E-42C0-8B23-E6BB4DDAA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432" y="3661440"/>
                  <a:ext cx="4181168" cy="468569"/>
                </a:xfrm>
                <a:prstGeom prst="roundRect">
                  <a:avLst/>
                </a:prstGeom>
                <a:blipFill>
                  <a:blip r:embed="rId7"/>
                  <a:stretch>
                    <a:fillRect l="-435" t="-2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4B5B1DCC-586E-4D24-BC38-9BD135414FB8}"/>
                </a:ext>
              </a:extLst>
            </p:cNvPr>
            <p:cNvSpPr/>
            <p:nvPr/>
          </p:nvSpPr>
          <p:spPr>
            <a:xfrm>
              <a:off x="4267200" y="5262563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C468CCB-FBDA-4686-9123-D8BEBD326C19}"/>
                    </a:ext>
                  </a:extLst>
                </p:cNvPr>
                <p:cNvSpPr/>
                <p:nvPr/>
              </p:nvSpPr>
              <p:spPr>
                <a:xfrm>
                  <a:off x="4810432" y="4967288"/>
                  <a:ext cx="4181168" cy="85725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,2,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… ,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19,20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C468CCB-FBDA-4686-9123-D8BEBD326C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432" y="4967288"/>
                  <a:ext cx="4181168" cy="857250"/>
                </a:xfrm>
                <a:prstGeom prst="roundRect">
                  <a:avLst/>
                </a:prstGeom>
                <a:blipFill>
                  <a:blip r:embed="rId8"/>
                  <a:stretch>
                    <a:fillRect t="-69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504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0E4FF4-DB90-4854-8FC0-6841D7A771F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b="1" dirty="0"/>
              <a:t>Detection: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D560D7D-201F-41A5-BBC8-F2E852BA2038}"/>
                  </a:ext>
                </a:extLst>
              </p:cNvPr>
              <p:cNvSpPr/>
              <p:nvPr/>
            </p:nvSpPr>
            <p:spPr>
              <a:xfrm>
                <a:off x="228600" y="1905000"/>
                <a:ext cx="1524000" cy="1066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A new word with length 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D560D7D-201F-41A5-BBC8-F2E852BA2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05000"/>
                <a:ext cx="1524000" cy="1066800"/>
              </a:xfrm>
              <a:prstGeom prst="roundRect">
                <a:avLst/>
              </a:prstGeom>
              <a:blipFill>
                <a:blip r:embed="rId2"/>
                <a:stretch>
                  <a:fillRect t="-7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C2CD35E0-1A00-4321-B26C-DF771EC136A7}"/>
              </a:ext>
            </a:extLst>
          </p:cNvPr>
          <p:cNvSpPr/>
          <p:nvPr/>
        </p:nvSpPr>
        <p:spPr>
          <a:xfrm>
            <a:off x="1981200" y="23050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2648FA5-C02E-4492-AC82-17AE0793E329}"/>
                  </a:ext>
                </a:extLst>
              </p:cNvPr>
              <p:cNvSpPr/>
              <p:nvPr/>
            </p:nvSpPr>
            <p:spPr>
              <a:xfrm>
                <a:off x="2514600" y="1905000"/>
                <a:ext cx="1905000" cy="1066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Get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/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 i="1"/>
                              <m:t>𝑛</m:t>
                            </m:r>
                          </m:num>
                          <m:den>
                            <m:r>
                              <a:rPr lang="en-US" i="1"/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2-gram letter pairs: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2648FA5-C02E-4492-AC82-17AE0793E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905000"/>
                <a:ext cx="1905000" cy="1066800"/>
              </a:xfrm>
              <a:prstGeom prst="roundRect">
                <a:avLst/>
              </a:prstGeom>
              <a:blipFill>
                <a:blip r:embed="rId3"/>
                <a:stretch>
                  <a:fillRect t="-9497" r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2D36B940-B645-4F4F-B362-A213F0A3CD27}"/>
              </a:ext>
            </a:extLst>
          </p:cNvPr>
          <p:cNvSpPr/>
          <p:nvPr/>
        </p:nvSpPr>
        <p:spPr>
          <a:xfrm>
            <a:off x="4648200" y="23050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F7A2BF4-14FC-43B6-87A6-DC3A8CF5242F}"/>
                  </a:ext>
                </a:extLst>
              </p:cNvPr>
              <p:cNvSpPr/>
              <p:nvPr/>
            </p:nvSpPr>
            <p:spPr>
              <a:xfrm>
                <a:off x="5181600" y="1676400"/>
                <a:ext cx="3733800" cy="1447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dirty="0"/>
                  <a:t>Check letter pairs in binary 2-gram matrices of length n,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0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pairs,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detected an error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F7A2BF4-14FC-43B6-87A6-DC3A8CF52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676400"/>
                <a:ext cx="3733800" cy="1447800"/>
              </a:xfrm>
              <a:prstGeom prst="roundRect">
                <a:avLst/>
              </a:prstGeom>
              <a:blipFill>
                <a:blip r:embed="rId4"/>
                <a:stretch>
                  <a:fillRect t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6DD0EDF2-BF42-4685-AEA8-FC2711123131}"/>
              </a:ext>
            </a:extLst>
          </p:cNvPr>
          <p:cNvSpPr/>
          <p:nvPr/>
        </p:nvSpPr>
        <p:spPr>
          <a:xfrm rot="5400000">
            <a:off x="6896100" y="342900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9DE82D-8F9E-48CE-97D6-430581185EB6}"/>
              </a:ext>
            </a:extLst>
          </p:cNvPr>
          <p:cNvSpPr/>
          <p:nvPr/>
        </p:nvSpPr>
        <p:spPr>
          <a:xfrm>
            <a:off x="5181600" y="4000500"/>
            <a:ext cx="3733800" cy="1447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union set of the locations where detected the error happened, the result is the error location in the word.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509AC-5C23-4C52-9F93-4E76D03019D5}"/>
              </a:ext>
            </a:extLst>
          </p:cNvPr>
          <p:cNvSpPr txBox="1"/>
          <p:nvPr/>
        </p:nvSpPr>
        <p:spPr>
          <a:xfrm>
            <a:off x="325539" y="4225816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</a:t>
            </a:r>
          </a:p>
          <a:p>
            <a:r>
              <a:rPr lang="en-US" dirty="0"/>
              <a:t>Only one error in every ORC output word</a:t>
            </a:r>
          </a:p>
        </p:txBody>
      </p:sp>
    </p:spTree>
    <p:extLst>
      <p:ext uri="{BB962C8B-B14F-4D97-AF65-F5344CB8AC3E}">
        <p14:creationId xmlns:p14="http://schemas.microsoft.com/office/powerpoint/2010/main" val="142260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E570DA-07C7-40A7-922A-A1DC1EBD039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Undetectable Case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A4987-9D1D-4AFD-B4FA-87902E9A2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38018"/>
            <a:ext cx="6673373" cy="17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0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1BAE56-95ED-4683-ADFA-6D7CAABEA1F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Saving storage space</a:t>
            </a:r>
          </a:p>
          <a:p>
            <a:pPr lvl="1"/>
            <a:r>
              <a:rPr lang="en-US" dirty="0"/>
              <a:t>More efficient than dictionary based methods</a:t>
            </a:r>
          </a:p>
          <a:p>
            <a:pPr lvl="1"/>
            <a:r>
              <a:rPr lang="en-US" dirty="0" err="1"/>
              <a:t>Extendability</a:t>
            </a:r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Theoretical Undetectable case</a:t>
            </a:r>
          </a:p>
          <a:p>
            <a:pPr lvl="1"/>
            <a:r>
              <a:rPr lang="en-US" dirty="0"/>
              <a:t>Lower detection rate than dictionary based methods</a:t>
            </a:r>
          </a:p>
          <a:p>
            <a:pPr lvl="1"/>
            <a:r>
              <a:rPr lang="en-US" dirty="0"/>
              <a:t>Cannot </a:t>
            </a:r>
            <a:r>
              <a:rPr lang="en-US" dirty="0" err="1"/>
              <a:t>detecte</a:t>
            </a:r>
            <a:r>
              <a:rPr lang="en-US" dirty="0"/>
              <a:t> errors in non-alphabetic languages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6F39BB-E5AC-4114-A3E9-9BDB888ACDFA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(C-2)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r>
              <a:rPr lang="en-US" altLang="zh-CN" b="1" dirty="0"/>
              <a:t>Idea</a:t>
            </a:r>
            <a:r>
              <a:rPr lang="en-US" b="1" dirty="0"/>
              <a:t>:</a:t>
            </a:r>
          </a:p>
          <a:p>
            <a:pPr lvl="1"/>
            <a:r>
              <a:rPr lang="en-US" altLang="zh-CN" dirty="0"/>
              <a:t>Using a</a:t>
            </a:r>
            <a:r>
              <a:rPr lang="en-US" dirty="0"/>
              <a:t> regression model with six feature scores to predict the class of candidates.</a:t>
            </a:r>
            <a:endParaRPr lang="en-US" b="1" dirty="0"/>
          </a:p>
          <a:p>
            <a:r>
              <a:rPr lang="en-US" b="1" dirty="0"/>
              <a:t>Concepts:</a:t>
            </a:r>
          </a:p>
          <a:p>
            <a:pPr lvl="1"/>
            <a:r>
              <a:rPr lang="en-US" altLang="zh-CN" dirty="0"/>
              <a:t>Feature scores</a:t>
            </a:r>
            <a:r>
              <a:rPr lang="zh-CN" altLang="en-US" dirty="0"/>
              <a:t>（</a:t>
            </a:r>
            <a:r>
              <a:rPr lang="en-US" dirty="0"/>
              <a:t>some kinds of measurement of similarity between two strings):</a:t>
            </a:r>
          </a:p>
          <a:p>
            <a:pPr lvl="2"/>
            <a:r>
              <a:rPr lang="en-US" dirty="0" err="1"/>
              <a:t>Levenshtein</a:t>
            </a:r>
            <a:r>
              <a:rPr lang="en-US" dirty="0"/>
              <a:t> edit distance score:</a:t>
            </a:r>
          </a:p>
          <a:p>
            <a:pPr lvl="3"/>
            <a:endParaRPr lang="en-US" dirty="0"/>
          </a:p>
          <a:p>
            <a:endParaRPr lang="en-US" b="1" dirty="0"/>
          </a:p>
          <a:p>
            <a:pPr marL="457200" lvl="1" indent="0">
              <a:buNone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15A500-3964-497F-B4B7-07EC96EB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800600"/>
            <a:ext cx="4129088" cy="1000144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83C79C40-3233-42FA-95E9-4118F6953134}"/>
              </a:ext>
            </a:extLst>
          </p:cNvPr>
          <p:cNvSpPr/>
          <p:nvPr/>
        </p:nvSpPr>
        <p:spPr>
          <a:xfrm>
            <a:off x="5181600" y="4788310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7519D-0913-4560-AD64-C44951BC336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String similarity score:</a:t>
            </a:r>
          </a:p>
          <a:p>
            <a:pPr lvl="2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CE716A-16D6-432D-9C88-45EE28CFABE4}"/>
              </a:ext>
            </a:extLst>
          </p:cNvPr>
          <p:cNvGrpSpPr/>
          <p:nvPr/>
        </p:nvGrpSpPr>
        <p:grpSpPr>
          <a:xfrm>
            <a:off x="770529" y="2362200"/>
            <a:ext cx="2857500" cy="3043456"/>
            <a:chOff x="3124200" y="1752600"/>
            <a:chExt cx="2400300" cy="25565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82CF4F-0009-4718-AE68-82A4257F6A84}"/>
                </a:ext>
              </a:extLst>
            </p:cNvPr>
            <p:cNvGrpSpPr/>
            <p:nvPr/>
          </p:nvGrpSpPr>
          <p:grpSpPr>
            <a:xfrm>
              <a:off x="3124200" y="1752600"/>
              <a:ext cx="2400300" cy="2133600"/>
              <a:chOff x="2705100" y="1676400"/>
              <a:chExt cx="3733800" cy="30336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ED13E9B-4D61-4353-81B5-824A71309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05100" y="1676400"/>
                <a:ext cx="3733800" cy="784246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E160FD3-E2FB-4C67-88E8-975260003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5100" y="2362200"/>
                <a:ext cx="3733800" cy="2347800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D86E2C-4FB8-444E-B6CB-D0BCF3A4B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4200" y="3821034"/>
              <a:ext cx="2400300" cy="488069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1B6F9C-ACCB-4769-85D6-A24F94DF9F08}"/>
              </a:ext>
            </a:extLst>
          </p:cNvPr>
          <p:cNvGrpSpPr/>
          <p:nvPr/>
        </p:nvGrpSpPr>
        <p:grpSpPr>
          <a:xfrm>
            <a:off x="4953000" y="2936413"/>
            <a:ext cx="3067680" cy="1658579"/>
            <a:chOff x="4854633" y="2358811"/>
            <a:chExt cx="3067680" cy="16585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68A088-BC4A-4DAE-B571-D71C105D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4633" y="2358811"/>
              <a:ext cx="3067679" cy="14085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D47BCC8-6EFB-4A75-A064-83AACC670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81379" y="3767351"/>
              <a:ext cx="2940934" cy="250039"/>
            </a:xfrm>
            <a:prstGeom prst="rect">
              <a:avLst/>
            </a:prstGeom>
          </p:spPr>
        </p:pic>
      </p:grp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F8FCB9E-86A3-4E56-A2DB-979F685E6436}"/>
              </a:ext>
            </a:extLst>
          </p:cNvPr>
          <p:cNvSpPr/>
          <p:nvPr/>
        </p:nvSpPr>
        <p:spPr>
          <a:xfrm>
            <a:off x="3299914" y="2174422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F970A-3425-4434-B04A-FDB352BF1E84}"/>
              </a:ext>
            </a:extLst>
          </p:cNvPr>
          <p:cNvSpPr txBox="1"/>
          <p:nvPr/>
        </p:nvSpPr>
        <p:spPr>
          <a:xfrm>
            <a:off x="1524000" y="20574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C-2 paper: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0C373-3040-40BA-AEEC-44489D5F2BEA}"/>
              </a:ext>
            </a:extLst>
          </p:cNvPr>
          <p:cNvSpPr txBox="1"/>
          <p:nvPr/>
        </p:nvSpPr>
        <p:spPr>
          <a:xfrm>
            <a:off x="5943600" y="210133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paper: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42327A-31EF-4A5D-8D40-A284CF8349C6}"/>
                  </a:ext>
                </a:extLst>
              </p:cNvPr>
              <p:cNvSpPr txBox="1"/>
              <p:nvPr/>
            </p:nvSpPr>
            <p:spPr>
              <a:xfrm>
                <a:off x="5181600" y="4953000"/>
                <a:ext cx="312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weights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1. Therefore, the similarity of the two strings, S ∈ [0, 1]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42327A-31EF-4A5D-8D40-A284CF83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953000"/>
                <a:ext cx="3124200" cy="1200329"/>
              </a:xfrm>
              <a:prstGeom prst="rect">
                <a:avLst/>
              </a:prstGeom>
              <a:blipFill>
                <a:blip r:embed="rId7"/>
                <a:stretch>
                  <a:fillRect l="-1559" t="-3061" r="-117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3843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</TotalTime>
  <Words>455</Words>
  <Application>Microsoft Office PowerPoint</Application>
  <PresentationFormat>On-screen Show (4:3)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ＭＳ Ｐゴシック</vt:lpstr>
      <vt:lpstr>Default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 and Public Affairs 2007</dc:title>
  <dc:creator>dms2148</dc:creator>
  <cp:lastModifiedBy>Chenghao Yu</cp:lastModifiedBy>
  <cp:revision>294</cp:revision>
  <dcterms:created xsi:type="dcterms:W3CDTF">2007-02-17T06:29:59Z</dcterms:created>
  <dcterms:modified xsi:type="dcterms:W3CDTF">2018-11-28T01:16:23Z</dcterms:modified>
</cp:coreProperties>
</file>