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65" r:id="rId4"/>
    <p:sldId id="261" r:id="rId5"/>
    <p:sldId id="266" r:id="rId6"/>
    <p:sldId id="258" r:id="rId7"/>
    <p:sldId id="263" r:id="rId8"/>
    <p:sldId id="264" r:id="rId9"/>
    <p:sldId id="259" r:id="rId10"/>
    <p:sldId id="260"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31"/>
    <p:restoredTop sz="73966"/>
  </p:normalViewPr>
  <p:slideViewPr>
    <p:cSldViewPr snapToGrid="0" snapToObjects="1">
      <p:cViewPr>
        <p:scale>
          <a:sx n="102" d="100"/>
          <a:sy n="102" d="100"/>
        </p:scale>
        <p:origin x="168" y="-10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6EAA5A-CD6F-4D4E-9F8B-4DF124DDFA4D}" type="doc">
      <dgm:prSet loTypeId="urn:microsoft.com/office/officeart/2005/8/layout/vList2" loCatId="" qsTypeId="urn:microsoft.com/office/officeart/2005/8/quickstyle/3D1" qsCatId="3D" csTypeId="urn:microsoft.com/office/officeart/2005/8/colors/accent1_2" csCatId="accent1" phldr="1"/>
      <dgm:spPr/>
      <dgm:t>
        <a:bodyPr/>
        <a:lstStyle/>
        <a:p>
          <a:endParaRPr lang="en-US"/>
        </a:p>
      </dgm:t>
    </dgm:pt>
    <dgm:pt modelId="{6E9229DB-18A0-284E-BE38-82380CA4B61C}">
      <dgm:prSet phldrT="[Text]"/>
      <dgm:spPr/>
      <dgm:t>
        <a:bodyPr/>
        <a:lstStyle/>
        <a:p>
          <a:r>
            <a:rPr lang="en-US" dirty="0">
              <a:solidFill>
                <a:schemeClr val="tx1"/>
              </a:solidFill>
            </a:rPr>
            <a:t>Topic Model</a:t>
          </a:r>
        </a:p>
      </dgm:t>
    </dgm:pt>
    <dgm:pt modelId="{558FA24A-24C2-194D-8947-F5FA49E2B8D6}" type="parTrans" cxnId="{0CA0FBA2-202E-2148-B805-28CF90203A11}">
      <dgm:prSet/>
      <dgm:spPr/>
      <dgm:t>
        <a:bodyPr/>
        <a:lstStyle/>
        <a:p>
          <a:endParaRPr lang="en-US"/>
        </a:p>
      </dgm:t>
    </dgm:pt>
    <dgm:pt modelId="{4F49C39E-3DD6-B743-A4C5-64ED20BB9944}" type="sibTrans" cxnId="{0CA0FBA2-202E-2148-B805-28CF90203A11}">
      <dgm:prSet/>
      <dgm:spPr/>
      <dgm:t>
        <a:bodyPr/>
        <a:lstStyle/>
        <a:p>
          <a:endParaRPr lang="en-US"/>
        </a:p>
      </dgm:t>
    </dgm:pt>
    <dgm:pt modelId="{C042CEBD-0178-1048-9037-B64524CD5BE5}">
      <dgm:prSet phldrT="[Text]"/>
      <dgm:spPr/>
      <dgm:t>
        <a:bodyPr/>
        <a:lstStyle/>
        <a:p>
          <a:r>
            <a:rPr lang="en-US" dirty="0">
              <a:solidFill>
                <a:schemeClr val="tx1"/>
              </a:solidFill>
            </a:rPr>
            <a:t>OCR Model</a:t>
          </a:r>
        </a:p>
      </dgm:t>
    </dgm:pt>
    <dgm:pt modelId="{09C91779-98F6-954B-B83B-A208E7059CD6}" type="parTrans" cxnId="{2449009E-5361-4746-9037-6D5920E86B5F}">
      <dgm:prSet/>
      <dgm:spPr/>
      <dgm:t>
        <a:bodyPr/>
        <a:lstStyle/>
        <a:p>
          <a:endParaRPr lang="en-US"/>
        </a:p>
      </dgm:t>
    </dgm:pt>
    <dgm:pt modelId="{17F080FC-0958-004D-9E54-8AC5E2DA4C6F}" type="sibTrans" cxnId="{2449009E-5361-4746-9037-6D5920E86B5F}">
      <dgm:prSet/>
      <dgm:spPr/>
      <dgm:t>
        <a:bodyPr/>
        <a:lstStyle/>
        <a:p>
          <a:endParaRPr lang="en-US"/>
        </a:p>
      </dgm:t>
    </dgm:pt>
    <dgm:pt modelId="{A4A0EA6B-55A2-E548-B560-6967023B02A8}">
      <dgm:prSet phldrT="[Text]"/>
      <dgm:spPr/>
      <dgm:t>
        <a:bodyPr/>
        <a:lstStyle/>
        <a:p>
          <a:r>
            <a:rPr lang="en-US" dirty="0"/>
            <a:t>Character Errors Probability</a:t>
          </a:r>
        </a:p>
      </dgm:t>
    </dgm:pt>
    <dgm:pt modelId="{E4B1AB8C-3A66-144D-BCB1-788168456B35}" type="parTrans" cxnId="{AC87CBC4-443D-2D49-AD33-36B1FB901925}">
      <dgm:prSet/>
      <dgm:spPr/>
      <dgm:t>
        <a:bodyPr/>
        <a:lstStyle/>
        <a:p>
          <a:endParaRPr lang="en-US"/>
        </a:p>
      </dgm:t>
    </dgm:pt>
    <dgm:pt modelId="{5850D302-1C5A-B54A-80F7-49CB10C6E881}" type="sibTrans" cxnId="{AC87CBC4-443D-2D49-AD33-36B1FB901925}">
      <dgm:prSet/>
      <dgm:spPr/>
      <dgm:t>
        <a:bodyPr/>
        <a:lstStyle/>
        <a:p>
          <a:endParaRPr lang="en-US"/>
        </a:p>
      </dgm:t>
    </dgm:pt>
    <dgm:pt modelId="{7467CAB3-D1AF-7946-BBF2-D906854B5480}">
      <dgm:prSet phldrT="[Text]"/>
      <dgm:spPr/>
      <dgm:t>
        <a:bodyPr/>
        <a:lstStyle/>
        <a:p>
          <a:r>
            <a:rPr lang="en-US" dirty="0"/>
            <a:t>Word Probability  </a:t>
          </a:r>
        </a:p>
      </dgm:t>
    </dgm:pt>
    <dgm:pt modelId="{2775C175-871D-A740-8451-53E1A6254F62}" type="parTrans" cxnId="{D1A33458-128D-5046-B8AC-379EF21F6866}">
      <dgm:prSet/>
      <dgm:spPr/>
      <dgm:t>
        <a:bodyPr/>
        <a:lstStyle/>
        <a:p>
          <a:endParaRPr lang="en-US"/>
        </a:p>
      </dgm:t>
    </dgm:pt>
    <dgm:pt modelId="{EC9178F2-0173-5545-80BA-8669BEAE2E30}" type="sibTrans" cxnId="{D1A33458-128D-5046-B8AC-379EF21F6866}">
      <dgm:prSet/>
      <dgm:spPr/>
      <dgm:t>
        <a:bodyPr/>
        <a:lstStyle/>
        <a:p>
          <a:endParaRPr lang="en-US"/>
        </a:p>
      </dgm:t>
    </dgm:pt>
    <dgm:pt modelId="{674CA2E5-2AAB-C147-BCE8-EBB6111A19EA}" type="pres">
      <dgm:prSet presAssocID="{C96EAA5A-CD6F-4D4E-9F8B-4DF124DDFA4D}" presName="linear" presStyleCnt="0">
        <dgm:presLayoutVars>
          <dgm:animLvl val="lvl"/>
          <dgm:resizeHandles val="exact"/>
        </dgm:presLayoutVars>
      </dgm:prSet>
      <dgm:spPr/>
      <dgm:t>
        <a:bodyPr/>
        <a:lstStyle/>
        <a:p>
          <a:endParaRPr lang="en-US"/>
        </a:p>
      </dgm:t>
    </dgm:pt>
    <dgm:pt modelId="{472711B1-192C-E248-B695-7495538AEEBD}" type="pres">
      <dgm:prSet presAssocID="{6E9229DB-18A0-284E-BE38-82380CA4B61C}" presName="parentText" presStyleLbl="node1" presStyleIdx="0" presStyleCnt="2" custScaleY="77941" custLinFactNeighborX="-5232" custLinFactNeighborY="1873">
        <dgm:presLayoutVars>
          <dgm:chMax val="0"/>
          <dgm:bulletEnabled val="1"/>
        </dgm:presLayoutVars>
      </dgm:prSet>
      <dgm:spPr/>
      <dgm:t>
        <a:bodyPr/>
        <a:lstStyle/>
        <a:p>
          <a:endParaRPr lang="en-US"/>
        </a:p>
      </dgm:t>
    </dgm:pt>
    <dgm:pt modelId="{F3AF87A9-8BE5-2145-8507-A83CAFB03E55}" type="pres">
      <dgm:prSet presAssocID="{6E9229DB-18A0-284E-BE38-82380CA4B61C}" presName="childText" presStyleLbl="revTx" presStyleIdx="0" presStyleCnt="2">
        <dgm:presLayoutVars>
          <dgm:bulletEnabled val="1"/>
        </dgm:presLayoutVars>
      </dgm:prSet>
      <dgm:spPr/>
      <dgm:t>
        <a:bodyPr/>
        <a:lstStyle/>
        <a:p>
          <a:endParaRPr lang="en-US"/>
        </a:p>
      </dgm:t>
    </dgm:pt>
    <dgm:pt modelId="{139835A9-D268-434E-ADBE-134F56EBF06B}" type="pres">
      <dgm:prSet presAssocID="{C042CEBD-0178-1048-9037-B64524CD5BE5}" presName="parentText" presStyleLbl="node1" presStyleIdx="1" presStyleCnt="2" custScaleY="74746">
        <dgm:presLayoutVars>
          <dgm:chMax val="0"/>
          <dgm:bulletEnabled val="1"/>
        </dgm:presLayoutVars>
      </dgm:prSet>
      <dgm:spPr/>
      <dgm:t>
        <a:bodyPr/>
        <a:lstStyle/>
        <a:p>
          <a:endParaRPr lang="en-US"/>
        </a:p>
      </dgm:t>
    </dgm:pt>
    <dgm:pt modelId="{230D6903-CA91-1A43-A3A1-D665B1332A11}" type="pres">
      <dgm:prSet presAssocID="{C042CEBD-0178-1048-9037-B64524CD5BE5}" presName="childText" presStyleLbl="revTx" presStyleIdx="1" presStyleCnt="2">
        <dgm:presLayoutVars>
          <dgm:bulletEnabled val="1"/>
        </dgm:presLayoutVars>
      </dgm:prSet>
      <dgm:spPr/>
      <dgm:t>
        <a:bodyPr/>
        <a:lstStyle/>
        <a:p>
          <a:endParaRPr lang="en-US"/>
        </a:p>
      </dgm:t>
    </dgm:pt>
  </dgm:ptLst>
  <dgm:cxnLst>
    <dgm:cxn modelId="{2449009E-5361-4746-9037-6D5920E86B5F}" srcId="{C96EAA5A-CD6F-4D4E-9F8B-4DF124DDFA4D}" destId="{C042CEBD-0178-1048-9037-B64524CD5BE5}" srcOrd="1" destOrd="0" parTransId="{09C91779-98F6-954B-B83B-A208E7059CD6}" sibTransId="{17F080FC-0958-004D-9E54-8AC5E2DA4C6F}"/>
    <dgm:cxn modelId="{1EE01F51-F127-7949-828C-105F4422BFB6}" type="presOf" srcId="{C042CEBD-0178-1048-9037-B64524CD5BE5}" destId="{139835A9-D268-434E-ADBE-134F56EBF06B}" srcOrd="0" destOrd="0" presId="urn:microsoft.com/office/officeart/2005/8/layout/vList2"/>
    <dgm:cxn modelId="{0CA0FBA2-202E-2148-B805-28CF90203A11}" srcId="{C96EAA5A-CD6F-4D4E-9F8B-4DF124DDFA4D}" destId="{6E9229DB-18A0-284E-BE38-82380CA4B61C}" srcOrd="0" destOrd="0" parTransId="{558FA24A-24C2-194D-8947-F5FA49E2B8D6}" sibTransId="{4F49C39E-3DD6-B743-A4C5-64ED20BB9944}"/>
    <dgm:cxn modelId="{F263B0C0-A677-9449-B886-77FDBAA715E8}" type="presOf" srcId="{C96EAA5A-CD6F-4D4E-9F8B-4DF124DDFA4D}" destId="{674CA2E5-2AAB-C147-BCE8-EBB6111A19EA}" srcOrd="0" destOrd="0" presId="urn:microsoft.com/office/officeart/2005/8/layout/vList2"/>
    <dgm:cxn modelId="{D1A33458-128D-5046-B8AC-379EF21F6866}" srcId="{6E9229DB-18A0-284E-BE38-82380CA4B61C}" destId="{7467CAB3-D1AF-7946-BBF2-D906854B5480}" srcOrd="0" destOrd="0" parTransId="{2775C175-871D-A740-8451-53E1A6254F62}" sibTransId="{EC9178F2-0173-5545-80BA-8669BEAE2E30}"/>
    <dgm:cxn modelId="{AC87CBC4-443D-2D49-AD33-36B1FB901925}" srcId="{C042CEBD-0178-1048-9037-B64524CD5BE5}" destId="{A4A0EA6B-55A2-E548-B560-6967023B02A8}" srcOrd="0" destOrd="0" parTransId="{E4B1AB8C-3A66-144D-BCB1-788168456B35}" sibTransId="{5850D302-1C5A-B54A-80F7-49CB10C6E881}"/>
    <dgm:cxn modelId="{A0FB35B7-BE28-3C41-BFFA-8D5DE6A9BF8E}" type="presOf" srcId="{6E9229DB-18A0-284E-BE38-82380CA4B61C}" destId="{472711B1-192C-E248-B695-7495538AEEBD}" srcOrd="0" destOrd="0" presId="urn:microsoft.com/office/officeart/2005/8/layout/vList2"/>
    <dgm:cxn modelId="{91B0C643-5A0E-D549-AA75-9B8801E9AF14}" type="presOf" srcId="{A4A0EA6B-55A2-E548-B560-6967023B02A8}" destId="{230D6903-CA91-1A43-A3A1-D665B1332A11}" srcOrd="0" destOrd="0" presId="urn:microsoft.com/office/officeart/2005/8/layout/vList2"/>
    <dgm:cxn modelId="{E8966B5A-FC11-8849-80B3-5324EF438DEC}" type="presOf" srcId="{7467CAB3-D1AF-7946-BBF2-D906854B5480}" destId="{F3AF87A9-8BE5-2145-8507-A83CAFB03E55}" srcOrd="0" destOrd="0" presId="urn:microsoft.com/office/officeart/2005/8/layout/vList2"/>
    <dgm:cxn modelId="{B9BD94F1-78F0-5645-8C3E-77CC1D2B6F64}" type="presParOf" srcId="{674CA2E5-2AAB-C147-BCE8-EBB6111A19EA}" destId="{472711B1-192C-E248-B695-7495538AEEBD}" srcOrd="0" destOrd="0" presId="urn:microsoft.com/office/officeart/2005/8/layout/vList2"/>
    <dgm:cxn modelId="{70826623-3C45-CB49-8660-16EBAF8BA993}" type="presParOf" srcId="{674CA2E5-2AAB-C147-BCE8-EBB6111A19EA}" destId="{F3AF87A9-8BE5-2145-8507-A83CAFB03E55}" srcOrd="1" destOrd="0" presId="urn:microsoft.com/office/officeart/2005/8/layout/vList2"/>
    <dgm:cxn modelId="{4F50C902-E2E7-5449-AFB4-4BADE26765B7}" type="presParOf" srcId="{674CA2E5-2AAB-C147-BCE8-EBB6111A19EA}" destId="{139835A9-D268-434E-ADBE-134F56EBF06B}" srcOrd="2" destOrd="0" presId="urn:microsoft.com/office/officeart/2005/8/layout/vList2"/>
    <dgm:cxn modelId="{AED574F4-9422-9B4C-89EC-A6BAB16EF336}" type="presParOf" srcId="{674CA2E5-2AAB-C147-BCE8-EBB6111A19EA}" destId="{230D6903-CA91-1A43-A3A1-D665B1332A11}"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B9356AB-A0E0-0843-8AF4-8DC74B67B693}" type="doc">
      <dgm:prSet loTypeId="urn:microsoft.com/office/officeart/2005/8/layout/vList3" loCatId="" qsTypeId="urn:microsoft.com/office/officeart/2005/8/quickstyle/simple4" qsCatId="simple" csTypeId="urn:microsoft.com/office/officeart/2005/8/colors/accent1_2" csCatId="accent1" phldr="1"/>
      <dgm:spPr/>
    </dgm:pt>
    <dgm:pt modelId="{5D89D2BA-CE57-9D41-9D26-B796780608B0}">
      <dgm:prSet phldrT="[Text]"/>
      <dgm:spPr>
        <a:gradFill rotWithShape="0">
          <a:gsLst>
            <a:gs pos="0">
              <a:schemeClr val="accent1">
                <a:lumMod val="60000"/>
                <a:lumOff val="40000"/>
              </a:schemeClr>
            </a:gs>
            <a:gs pos="78000">
              <a:schemeClr val="accent1">
                <a:hueOff val="0"/>
                <a:satOff val="0"/>
                <a:lumOff val="0"/>
                <a:alphaOff val="0"/>
                <a:shade val="94000"/>
                <a:lumMod val="94000"/>
              </a:schemeClr>
            </a:gs>
          </a:gsLst>
        </a:gradFill>
      </dgm:spPr>
      <dgm:t>
        <a:bodyPr/>
        <a:lstStyle/>
        <a:p>
          <a:r>
            <a:rPr lang="en-US" b="1" dirty="0">
              <a:solidFill>
                <a:schemeClr val="tx1"/>
              </a:solidFill>
            </a:rPr>
            <a:t>Capital</a:t>
          </a:r>
        </a:p>
      </dgm:t>
    </dgm:pt>
    <dgm:pt modelId="{7DC19ED6-F2CA-2144-B425-84EBC2462BA3}" type="parTrans" cxnId="{2DF9C5FB-EA47-DB44-9C50-43BE04D88E3B}">
      <dgm:prSet/>
      <dgm:spPr/>
      <dgm:t>
        <a:bodyPr/>
        <a:lstStyle/>
        <a:p>
          <a:endParaRPr lang="en-US"/>
        </a:p>
      </dgm:t>
    </dgm:pt>
    <dgm:pt modelId="{78480B31-5B89-9E46-9986-3280385364B2}" type="sibTrans" cxnId="{2DF9C5FB-EA47-DB44-9C50-43BE04D88E3B}">
      <dgm:prSet/>
      <dgm:spPr/>
      <dgm:t>
        <a:bodyPr/>
        <a:lstStyle/>
        <a:p>
          <a:endParaRPr lang="en-US"/>
        </a:p>
      </dgm:t>
    </dgm:pt>
    <dgm:pt modelId="{63E77E5B-7F04-7444-A0DB-4A427E0BE8F0}">
      <dgm:prSet phldrT="[Text]"/>
      <dgm:spPr/>
      <dgm:t>
        <a:bodyPr/>
        <a:lstStyle/>
        <a:p>
          <a:r>
            <a:rPr lang="en-US" b="1" dirty="0">
              <a:solidFill>
                <a:schemeClr val="tx1"/>
              </a:solidFill>
            </a:rPr>
            <a:t>Punctuations </a:t>
          </a:r>
        </a:p>
      </dgm:t>
    </dgm:pt>
    <dgm:pt modelId="{C0E19479-EF92-1148-A07A-5C97B6C35BAA}" type="parTrans" cxnId="{BF91F54F-25B9-B940-8FB8-4D0700A61E23}">
      <dgm:prSet/>
      <dgm:spPr/>
      <dgm:t>
        <a:bodyPr/>
        <a:lstStyle/>
        <a:p>
          <a:endParaRPr lang="en-US"/>
        </a:p>
      </dgm:t>
    </dgm:pt>
    <dgm:pt modelId="{8CF59057-830C-6349-A6CC-B53B0A879244}" type="sibTrans" cxnId="{BF91F54F-25B9-B940-8FB8-4D0700A61E23}">
      <dgm:prSet/>
      <dgm:spPr/>
      <dgm:t>
        <a:bodyPr/>
        <a:lstStyle/>
        <a:p>
          <a:endParaRPr lang="en-US"/>
        </a:p>
      </dgm:t>
    </dgm:pt>
    <dgm:pt modelId="{DF5B4304-9FFF-EA42-B5DB-1A26E7AF2A41}">
      <dgm:prSet phldrT="[Text]"/>
      <dgm:spPr/>
      <dgm:t>
        <a:bodyPr/>
        <a:lstStyle/>
        <a:p>
          <a:r>
            <a:rPr lang="en-US" b="1" dirty="0">
              <a:solidFill>
                <a:schemeClr val="tx1"/>
              </a:solidFill>
            </a:rPr>
            <a:t>Numbers</a:t>
          </a:r>
        </a:p>
      </dgm:t>
    </dgm:pt>
    <dgm:pt modelId="{874D7BA5-072C-A14C-AD5F-1ACD8C9239F4}" type="parTrans" cxnId="{5FC0EEE9-1799-3D43-AD68-ED985DA05C23}">
      <dgm:prSet/>
      <dgm:spPr/>
      <dgm:t>
        <a:bodyPr/>
        <a:lstStyle/>
        <a:p>
          <a:endParaRPr lang="en-US"/>
        </a:p>
      </dgm:t>
    </dgm:pt>
    <dgm:pt modelId="{B9D043BA-0AD0-A742-8526-5CDCFFDB72F5}" type="sibTrans" cxnId="{5FC0EEE9-1799-3D43-AD68-ED985DA05C23}">
      <dgm:prSet/>
      <dgm:spPr/>
      <dgm:t>
        <a:bodyPr/>
        <a:lstStyle/>
        <a:p>
          <a:endParaRPr lang="en-US"/>
        </a:p>
      </dgm:t>
    </dgm:pt>
    <dgm:pt modelId="{90867B7B-7012-8541-98F7-ED21CD29DBD6}" type="pres">
      <dgm:prSet presAssocID="{BB9356AB-A0E0-0843-8AF4-8DC74B67B693}" presName="linearFlow" presStyleCnt="0">
        <dgm:presLayoutVars>
          <dgm:dir/>
          <dgm:resizeHandles val="exact"/>
        </dgm:presLayoutVars>
      </dgm:prSet>
      <dgm:spPr/>
    </dgm:pt>
    <dgm:pt modelId="{0780A332-69C3-DC48-9A65-D15360F2E008}" type="pres">
      <dgm:prSet presAssocID="{5D89D2BA-CE57-9D41-9D26-B796780608B0}" presName="composite" presStyleCnt="0"/>
      <dgm:spPr/>
    </dgm:pt>
    <dgm:pt modelId="{879373ED-EB3B-C34B-88B3-8770ECB42A82}" type="pres">
      <dgm:prSet presAssocID="{5D89D2BA-CE57-9D41-9D26-B796780608B0}" presName="imgShp" presStyleLbl="fgImgPlace1" presStyleIdx="0" presStyleCnt="3"/>
      <dgm:spPr/>
    </dgm:pt>
    <dgm:pt modelId="{D03822A0-3B96-7C47-8B8A-881D875FFC02}" type="pres">
      <dgm:prSet presAssocID="{5D89D2BA-CE57-9D41-9D26-B796780608B0}" presName="txShp" presStyleLbl="node1" presStyleIdx="0" presStyleCnt="3">
        <dgm:presLayoutVars>
          <dgm:bulletEnabled val="1"/>
        </dgm:presLayoutVars>
      </dgm:prSet>
      <dgm:spPr/>
      <dgm:t>
        <a:bodyPr/>
        <a:lstStyle/>
        <a:p>
          <a:endParaRPr lang="en-US"/>
        </a:p>
      </dgm:t>
    </dgm:pt>
    <dgm:pt modelId="{F4D994B3-8B24-B44C-86F7-43AD1D6C1314}" type="pres">
      <dgm:prSet presAssocID="{78480B31-5B89-9E46-9986-3280385364B2}" presName="spacing" presStyleCnt="0"/>
      <dgm:spPr/>
    </dgm:pt>
    <dgm:pt modelId="{C458B20E-4E88-CC41-910B-4500FA49355E}" type="pres">
      <dgm:prSet presAssocID="{63E77E5B-7F04-7444-A0DB-4A427E0BE8F0}" presName="composite" presStyleCnt="0"/>
      <dgm:spPr/>
    </dgm:pt>
    <dgm:pt modelId="{E128F5C8-E4F4-1C45-BCFB-161D9AC43124}" type="pres">
      <dgm:prSet presAssocID="{63E77E5B-7F04-7444-A0DB-4A427E0BE8F0}" presName="imgShp" presStyleLbl="fgImgPlace1" presStyleIdx="1" presStyleCnt="3"/>
      <dgm:spPr/>
    </dgm:pt>
    <dgm:pt modelId="{C327B27A-EF19-CC44-ABF9-EA9CD4D88F1E}" type="pres">
      <dgm:prSet presAssocID="{63E77E5B-7F04-7444-A0DB-4A427E0BE8F0}" presName="txShp" presStyleLbl="node1" presStyleIdx="1" presStyleCnt="3">
        <dgm:presLayoutVars>
          <dgm:bulletEnabled val="1"/>
        </dgm:presLayoutVars>
      </dgm:prSet>
      <dgm:spPr/>
      <dgm:t>
        <a:bodyPr/>
        <a:lstStyle/>
        <a:p>
          <a:endParaRPr lang="en-US"/>
        </a:p>
      </dgm:t>
    </dgm:pt>
    <dgm:pt modelId="{AFF32A28-15B7-8546-89DA-454A230BD196}" type="pres">
      <dgm:prSet presAssocID="{8CF59057-830C-6349-A6CC-B53B0A879244}" presName="spacing" presStyleCnt="0"/>
      <dgm:spPr/>
    </dgm:pt>
    <dgm:pt modelId="{BAC6A76A-C099-9242-868B-71AEC0C51FA2}" type="pres">
      <dgm:prSet presAssocID="{DF5B4304-9FFF-EA42-B5DB-1A26E7AF2A41}" presName="composite" presStyleCnt="0"/>
      <dgm:spPr/>
    </dgm:pt>
    <dgm:pt modelId="{45BCAD0E-AC96-DB45-92D2-B1266A1EC118}" type="pres">
      <dgm:prSet presAssocID="{DF5B4304-9FFF-EA42-B5DB-1A26E7AF2A41}" presName="imgShp" presStyleLbl="fgImgPlace1" presStyleIdx="2" presStyleCnt="3"/>
      <dgm:spPr/>
    </dgm:pt>
    <dgm:pt modelId="{6D3F2596-1413-9F49-8023-02C553B4A58C}" type="pres">
      <dgm:prSet presAssocID="{DF5B4304-9FFF-EA42-B5DB-1A26E7AF2A41}" presName="txShp" presStyleLbl="node1" presStyleIdx="2" presStyleCnt="3">
        <dgm:presLayoutVars>
          <dgm:bulletEnabled val="1"/>
        </dgm:presLayoutVars>
      </dgm:prSet>
      <dgm:spPr/>
      <dgm:t>
        <a:bodyPr/>
        <a:lstStyle/>
        <a:p>
          <a:endParaRPr lang="en-US"/>
        </a:p>
      </dgm:t>
    </dgm:pt>
  </dgm:ptLst>
  <dgm:cxnLst>
    <dgm:cxn modelId="{A496684A-C624-2E44-9CEC-2DC048DE991F}" type="presOf" srcId="{5D89D2BA-CE57-9D41-9D26-B796780608B0}" destId="{D03822A0-3B96-7C47-8B8A-881D875FFC02}" srcOrd="0" destOrd="0" presId="urn:microsoft.com/office/officeart/2005/8/layout/vList3"/>
    <dgm:cxn modelId="{5FC0EEE9-1799-3D43-AD68-ED985DA05C23}" srcId="{BB9356AB-A0E0-0843-8AF4-8DC74B67B693}" destId="{DF5B4304-9FFF-EA42-B5DB-1A26E7AF2A41}" srcOrd="2" destOrd="0" parTransId="{874D7BA5-072C-A14C-AD5F-1ACD8C9239F4}" sibTransId="{B9D043BA-0AD0-A742-8526-5CDCFFDB72F5}"/>
    <dgm:cxn modelId="{BF91F54F-25B9-B940-8FB8-4D0700A61E23}" srcId="{BB9356AB-A0E0-0843-8AF4-8DC74B67B693}" destId="{63E77E5B-7F04-7444-A0DB-4A427E0BE8F0}" srcOrd="1" destOrd="0" parTransId="{C0E19479-EF92-1148-A07A-5C97B6C35BAA}" sibTransId="{8CF59057-830C-6349-A6CC-B53B0A879244}"/>
    <dgm:cxn modelId="{2DF9C5FB-EA47-DB44-9C50-43BE04D88E3B}" srcId="{BB9356AB-A0E0-0843-8AF4-8DC74B67B693}" destId="{5D89D2BA-CE57-9D41-9D26-B796780608B0}" srcOrd="0" destOrd="0" parTransId="{7DC19ED6-F2CA-2144-B425-84EBC2462BA3}" sibTransId="{78480B31-5B89-9E46-9986-3280385364B2}"/>
    <dgm:cxn modelId="{271B08BF-FFFE-5A48-8D39-D58850DE0576}" type="presOf" srcId="{DF5B4304-9FFF-EA42-B5DB-1A26E7AF2A41}" destId="{6D3F2596-1413-9F49-8023-02C553B4A58C}" srcOrd="0" destOrd="0" presId="urn:microsoft.com/office/officeart/2005/8/layout/vList3"/>
    <dgm:cxn modelId="{FA3A6D19-8233-3246-B0A2-F9AD4DFC491D}" type="presOf" srcId="{63E77E5B-7F04-7444-A0DB-4A427E0BE8F0}" destId="{C327B27A-EF19-CC44-ABF9-EA9CD4D88F1E}" srcOrd="0" destOrd="0" presId="urn:microsoft.com/office/officeart/2005/8/layout/vList3"/>
    <dgm:cxn modelId="{1DAAC7A3-C388-0444-84DF-C4315DB7854C}" type="presOf" srcId="{BB9356AB-A0E0-0843-8AF4-8DC74B67B693}" destId="{90867B7B-7012-8541-98F7-ED21CD29DBD6}" srcOrd="0" destOrd="0" presId="urn:microsoft.com/office/officeart/2005/8/layout/vList3"/>
    <dgm:cxn modelId="{5CE0E66A-9662-024B-B458-76C389F1751A}" type="presParOf" srcId="{90867B7B-7012-8541-98F7-ED21CD29DBD6}" destId="{0780A332-69C3-DC48-9A65-D15360F2E008}" srcOrd="0" destOrd="0" presId="urn:microsoft.com/office/officeart/2005/8/layout/vList3"/>
    <dgm:cxn modelId="{6B2678B3-0A23-6741-AA10-8115CF0F072C}" type="presParOf" srcId="{0780A332-69C3-DC48-9A65-D15360F2E008}" destId="{879373ED-EB3B-C34B-88B3-8770ECB42A82}" srcOrd="0" destOrd="0" presId="urn:microsoft.com/office/officeart/2005/8/layout/vList3"/>
    <dgm:cxn modelId="{B406BDC3-CE6B-D34F-B00E-FF384904B128}" type="presParOf" srcId="{0780A332-69C3-DC48-9A65-D15360F2E008}" destId="{D03822A0-3B96-7C47-8B8A-881D875FFC02}" srcOrd="1" destOrd="0" presId="urn:microsoft.com/office/officeart/2005/8/layout/vList3"/>
    <dgm:cxn modelId="{6227B7BF-52B6-124E-B48D-558018AA6DE7}" type="presParOf" srcId="{90867B7B-7012-8541-98F7-ED21CD29DBD6}" destId="{F4D994B3-8B24-B44C-86F7-43AD1D6C1314}" srcOrd="1" destOrd="0" presId="urn:microsoft.com/office/officeart/2005/8/layout/vList3"/>
    <dgm:cxn modelId="{538938AB-9F9A-DD48-927B-0F604A7B50FC}" type="presParOf" srcId="{90867B7B-7012-8541-98F7-ED21CD29DBD6}" destId="{C458B20E-4E88-CC41-910B-4500FA49355E}" srcOrd="2" destOrd="0" presId="urn:microsoft.com/office/officeart/2005/8/layout/vList3"/>
    <dgm:cxn modelId="{4D1243D1-634A-1848-8704-DF1A74900040}" type="presParOf" srcId="{C458B20E-4E88-CC41-910B-4500FA49355E}" destId="{E128F5C8-E4F4-1C45-BCFB-161D9AC43124}" srcOrd="0" destOrd="0" presId="urn:microsoft.com/office/officeart/2005/8/layout/vList3"/>
    <dgm:cxn modelId="{3E59872D-E26E-A840-856A-23967EA91E91}" type="presParOf" srcId="{C458B20E-4E88-CC41-910B-4500FA49355E}" destId="{C327B27A-EF19-CC44-ABF9-EA9CD4D88F1E}" srcOrd="1" destOrd="0" presId="urn:microsoft.com/office/officeart/2005/8/layout/vList3"/>
    <dgm:cxn modelId="{08FBF60A-DBDB-FA4F-9C14-DC0BC1CC1F0A}" type="presParOf" srcId="{90867B7B-7012-8541-98F7-ED21CD29DBD6}" destId="{AFF32A28-15B7-8546-89DA-454A230BD196}" srcOrd="3" destOrd="0" presId="urn:microsoft.com/office/officeart/2005/8/layout/vList3"/>
    <dgm:cxn modelId="{17B38BF0-3E5A-6643-A3CB-6E3B6903C559}" type="presParOf" srcId="{90867B7B-7012-8541-98F7-ED21CD29DBD6}" destId="{BAC6A76A-C099-9242-868B-71AEC0C51FA2}" srcOrd="4" destOrd="0" presId="urn:microsoft.com/office/officeart/2005/8/layout/vList3"/>
    <dgm:cxn modelId="{04566986-F285-3443-A71F-1E64E0E3278D}" type="presParOf" srcId="{BAC6A76A-C099-9242-868B-71AEC0C51FA2}" destId="{45BCAD0E-AC96-DB45-92D2-B1266A1EC118}" srcOrd="0" destOrd="0" presId="urn:microsoft.com/office/officeart/2005/8/layout/vList3"/>
    <dgm:cxn modelId="{5177D056-F9EB-084E-8E3D-714D11CC95DE}" type="presParOf" srcId="{BAC6A76A-C099-9242-868B-71AEC0C51FA2}" destId="{6D3F2596-1413-9F49-8023-02C553B4A58C}"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2711B1-192C-E248-B695-7495538AEEBD}">
      <dsp:nvSpPr>
        <dsp:cNvPr id="0" name=""/>
        <dsp:cNvSpPr/>
      </dsp:nvSpPr>
      <dsp:spPr>
        <a:xfrm>
          <a:off x="0" y="211795"/>
          <a:ext cx="6987654" cy="893671"/>
        </a:xfrm>
        <a:prstGeom prst="round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lvl="0" algn="l" defTabSz="1644650">
            <a:lnSpc>
              <a:spcPct val="90000"/>
            </a:lnSpc>
            <a:spcBef>
              <a:spcPct val="0"/>
            </a:spcBef>
            <a:spcAft>
              <a:spcPct val="35000"/>
            </a:spcAft>
          </a:pPr>
          <a:r>
            <a:rPr lang="en-US" sz="3700" kern="1200" dirty="0">
              <a:solidFill>
                <a:schemeClr val="tx1"/>
              </a:solidFill>
            </a:rPr>
            <a:t>Topic Model</a:t>
          </a:r>
        </a:p>
      </dsp:txBody>
      <dsp:txXfrm>
        <a:off x="43625" y="255420"/>
        <a:ext cx="6900404" cy="806421"/>
      </dsp:txXfrm>
    </dsp:sp>
    <dsp:sp modelId="{F3AF87A9-8BE5-2145-8507-A83CAFB03E55}">
      <dsp:nvSpPr>
        <dsp:cNvPr id="0" name=""/>
        <dsp:cNvSpPr/>
      </dsp:nvSpPr>
      <dsp:spPr>
        <a:xfrm>
          <a:off x="0" y="1090268"/>
          <a:ext cx="6987654" cy="811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1858" tIns="46990" rIns="263144" bIns="46990" numCol="1" spcCol="1270" anchor="t" anchorCtr="0">
          <a:noAutofit/>
        </a:bodyPr>
        <a:lstStyle/>
        <a:p>
          <a:pPr marL="285750" lvl="1" indent="-285750" algn="l" defTabSz="1289050">
            <a:lnSpc>
              <a:spcPct val="90000"/>
            </a:lnSpc>
            <a:spcBef>
              <a:spcPct val="0"/>
            </a:spcBef>
            <a:spcAft>
              <a:spcPct val="20000"/>
            </a:spcAft>
            <a:buChar char="•"/>
          </a:pPr>
          <a:r>
            <a:rPr lang="en-US" sz="2900" kern="1200" dirty="0"/>
            <a:t>Word Probability  </a:t>
          </a:r>
        </a:p>
      </dsp:txBody>
      <dsp:txXfrm>
        <a:off x="0" y="1090268"/>
        <a:ext cx="6987654" cy="811440"/>
      </dsp:txXfrm>
    </dsp:sp>
    <dsp:sp modelId="{139835A9-D268-434E-ADBE-134F56EBF06B}">
      <dsp:nvSpPr>
        <dsp:cNvPr id="0" name=""/>
        <dsp:cNvSpPr/>
      </dsp:nvSpPr>
      <dsp:spPr>
        <a:xfrm>
          <a:off x="0" y="1901708"/>
          <a:ext cx="6987654" cy="857037"/>
        </a:xfrm>
        <a:prstGeom prst="round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lvl="0" algn="l" defTabSz="1644650">
            <a:lnSpc>
              <a:spcPct val="90000"/>
            </a:lnSpc>
            <a:spcBef>
              <a:spcPct val="0"/>
            </a:spcBef>
            <a:spcAft>
              <a:spcPct val="35000"/>
            </a:spcAft>
          </a:pPr>
          <a:r>
            <a:rPr lang="en-US" sz="3700" kern="1200" dirty="0">
              <a:solidFill>
                <a:schemeClr val="tx1"/>
              </a:solidFill>
            </a:rPr>
            <a:t>OCR Model</a:t>
          </a:r>
        </a:p>
      </dsp:txBody>
      <dsp:txXfrm>
        <a:off x="41837" y="1943545"/>
        <a:ext cx="6903980" cy="773363"/>
      </dsp:txXfrm>
    </dsp:sp>
    <dsp:sp modelId="{230D6903-CA91-1A43-A3A1-D665B1332A11}">
      <dsp:nvSpPr>
        <dsp:cNvPr id="0" name=""/>
        <dsp:cNvSpPr/>
      </dsp:nvSpPr>
      <dsp:spPr>
        <a:xfrm>
          <a:off x="0" y="2758746"/>
          <a:ext cx="6987654" cy="811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1858" tIns="46990" rIns="263144" bIns="46990" numCol="1" spcCol="1270" anchor="t" anchorCtr="0">
          <a:noAutofit/>
        </a:bodyPr>
        <a:lstStyle/>
        <a:p>
          <a:pPr marL="285750" lvl="1" indent="-285750" algn="l" defTabSz="1289050">
            <a:lnSpc>
              <a:spcPct val="90000"/>
            </a:lnSpc>
            <a:spcBef>
              <a:spcPct val="0"/>
            </a:spcBef>
            <a:spcAft>
              <a:spcPct val="20000"/>
            </a:spcAft>
            <a:buChar char="•"/>
          </a:pPr>
          <a:r>
            <a:rPr lang="en-US" sz="2900" kern="1200" dirty="0"/>
            <a:t>Character Errors Probability</a:t>
          </a:r>
        </a:p>
      </dsp:txBody>
      <dsp:txXfrm>
        <a:off x="0" y="2758746"/>
        <a:ext cx="6987654" cy="8114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3822A0-3B96-7C47-8B8A-881D875FFC02}">
      <dsp:nvSpPr>
        <dsp:cNvPr id="0" name=""/>
        <dsp:cNvSpPr/>
      </dsp:nvSpPr>
      <dsp:spPr>
        <a:xfrm rot="10800000">
          <a:off x="490350" y="662"/>
          <a:ext cx="1629331" cy="319820"/>
        </a:xfrm>
        <a:prstGeom prst="homePlate">
          <a:avLst/>
        </a:prstGeom>
        <a:gradFill rotWithShape="0">
          <a:gsLst>
            <a:gs pos="0">
              <a:schemeClr val="accent1">
                <a:lumMod val="60000"/>
                <a:lumOff val="4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1032" tIns="45720" rIns="85344" bIns="45720" numCol="1" spcCol="1270" anchor="ctr" anchorCtr="0">
          <a:noAutofit/>
        </a:bodyPr>
        <a:lstStyle/>
        <a:p>
          <a:pPr lvl="0" algn="ctr" defTabSz="533400">
            <a:lnSpc>
              <a:spcPct val="90000"/>
            </a:lnSpc>
            <a:spcBef>
              <a:spcPct val="0"/>
            </a:spcBef>
            <a:spcAft>
              <a:spcPct val="35000"/>
            </a:spcAft>
          </a:pPr>
          <a:r>
            <a:rPr lang="en-US" sz="1200" b="1" kern="1200" dirty="0">
              <a:solidFill>
                <a:schemeClr val="tx1"/>
              </a:solidFill>
            </a:rPr>
            <a:t>Capital</a:t>
          </a:r>
        </a:p>
      </dsp:txBody>
      <dsp:txXfrm rot="10800000">
        <a:off x="570305" y="662"/>
        <a:ext cx="1549376" cy="319820"/>
      </dsp:txXfrm>
    </dsp:sp>
    <dsp:sp modelId="{879373ED-EB3B-C34B-88B3-8770ECB42A82}">
      <dsp:nvSpPr>
        <dsp:cNvPr id="0" name=""/>
        <dsp:cNvSpPr/>
      </dsp:nvSpPr>
      <dsp:spPr>
        <a:xfrm>
          <a:off x="330440" y="662"/>
          <a:ext cx="319820" cy="319820"/>
        </a:xfrm>
        <a:prstGeom prst="ellipse">
          <a:avLst/>
        </a:prstGeom>
        <a:solidFill>
          <a:schemeClr val="accent1">
            <a:tint val="50000"/>
            <a:hueOff val="0"/>
            <a:satOff val="0"/>
            <a:lumOff val="0"/>
            <a:alphaOff val="0"/>
          </a:schemeClr>
        </a:solidFill>
        <a:ln>
          <a:noFill/>
        </a:ln>
        <a:effectLst>
          <a:outerShdw blurRad="38100" dist="254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C327B27A-EF19-CC44-ABF9-EA9CD4D88F1E}">
      <dsp:nvSpPr>
        <dsp:cNvPr id="0" name=""/>
        <dsp:cNvSpPr/>
      </dsp:nvSpPr>
      <dsp:spPr>
        <a:xfrm rot="10800000">
          <a:off x="490350" y="415950"/>
          <a:ext cx="1629331" cy="319820"/>
        </a:xfrm>
        <a:prstGeom prst="homePlate">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1032" tIns="45720" rIns="85344" bIns="45720" numCol="1" spcCol="1270" anchor="ctr" anchorCtr="0">
          <a:noAutofit/>
        </a:bodyPr>
        <a:lstStyle/>
        <a:p>
          <a:pPr lvl="0" algn="ctr" defTabSz="533400">
            <a:lnSpc>
              <a:spcPct val="90000"/>
            </a:lnSpc>
            <a:spcBef>
              <a:spcPct val="0"/>
            </a:spcBef>
            <a:spcAft>
              <a:spcPct val="35000"/>
            </a:spcAft>
          </a:pPr>
          <a:r>
            <a:rPr lang="en-US" sz="1200" b="1" kern="1200" dirty="0">
              <a:solidFill>
                <a:schemeClr val="tx1"/>
              </a:solidFill>
            </a:rPr>
            <a:t>Punctuations </a:t>
          </a:r>
        </a:p>
      </dsp:txBody>
      <dsp:txXfrm rot="10800000">
        <a:off x="570305" y="415950"/>
        <a:ext cx="1549376" cy="319820"/>
      </dsp:txXfrm>
    </dsp:sp>
    <dsp:sp modelId="{E128F5C8-E4F4-1C45-BCFB-161D9AC43124}">
      <dsp:nvSpPr>
        <dsp:cNvPr id="0" name=""/>
        <dsp:cNvSpPr/>
      </dsp:nvSpPr>
      <dsp:spPr>
        <a:xfrm>
          <a:off x="330440" y="415950"/>
          <a:ext cx="319820" cy="319820"/>
        </a:xfrm>
        <a:prstGeom prst="ellipse">
          <a:avLst/>
        </a:prstGeom>
        <a:solidFill>
          <a:schemeClr val="accent1">
            <a:tint val="50000"/>
            <a:hueOff val="0"/>
            <a:satOff val="0"/>
            <a:lumOff val="0"/>
            <a:alphaOff val="0"/>
          </a:schemeClr>
        </a:solidFill>
        <a:ln>
          <a:noFill/>
        </a:ln>
        <a:effectLst>
          <a:outerShdw blurRad="38100" dist="254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6D3F2596-1413-9F49-8023-02C553B4A58C}">
      <dsp:nvSpPr>
        <dsp:cNvPr id="0" name=""/>
        <dsp:cNvSpPr/>
      </dsp:nvSpPr>
      <dsp:spPr>
        <a:xfrm rot="10800000">
          <a:off x="490350" y="831239"/>
          <a:ext cx="1629331" cy="319820"/>
        </a:xfrm>
        <a:prstGeom prst="homePlate">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1032" tIns="45720" rIns="85344" bIns="45720" numCol="1" spcCol="1270" anchor="ctr" anchorCtr="0">
          <a:noAutofit/>
        </a:bodyPr>
        <a:lstStyle/>
        <a:p>
          <a:pPr lvl="0" algn="ctr" defTabSz="533400">
            <a:lnSpc>
              <a:spcPct val="90000"/>
            </a:lnSpc>
            <a:spcBef>
              <a:spcPct val="0"/>
            </a:spcBef>
            <a:spcAft>
              <a:spcPct val="35000"/>
            </a:spcAft>
          </a:pPr>
          <a:r>
            <a:rPr lang="en-US" sz="1200" b="1" kern="1200" dirty="0">
              <a:solidFill>
                <a:schemeClr val="tx1"/>
              </a:solidFill>
            </a:rPr>
            <a:t>Numbers</a:t>
          </a:r>
        </a:p>
      </dsp:txBody>
      <dsp:txXfrm rot="10800000">
        <a:off x="570305" y="831239"/>
        <a:ext cx="1549376" cy="319820"/>
      </dsp:txXfrm>
    </dsp:sp>
    <dsp:sp modelId="{45BCAD0E-AC96-DB45-92D2-B1266A1EC118}">
      <dsp:nvSpPr>
        <dsp:cNvPr id="0" name=""/>
        <dsp:cNvSpPr/>
      </dsp:nvSpPr>
      <dsp:spPr>
        <a:xfrm>
          <a:off x="330440" y="831239"/>
          <a:ext cx="319820" cy="319820"/>
        </a:xfrm>
        <a:prstGeom prst="ellipse">
          <a:avLst/>
        </a:prstGeom>
        <a:solidFill>
          <a:schemeClr val="accent1">
            <a:tint val="50000"/>
            <a:hueOff val="0"/>
            <a:satOff val="0"/>
            <a:lumOff val="0"/>
            <a:alphaOff val="0"/>
          </a:schemeClr>
        </a:solidFill>
        <a:ln>
          <a:noFill/>
        </a:ln>
        <a:effectLst>
          <a:outerShdw blurRad="38100" dist="25400" dir="5400000" rotWithShape="0">
            <a:srgbClr val="000000">
              <a:alpha val="35000"/>
            </a:srgbClr>
          </a:outerShdw>
        </a:effectLst>
      </dsp:spPr>
      <dsp:style>
        <a:lnRef idx="0">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83BE38-A2ED-C444-A0F3-EE4A640AA092}" type="datetimeFigureOut">
              <a:rPr lang="en-US" smtClean="0"/>
              <a:t>11/29/18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B7BD8A-650E-E049-8CC9-15A2C02B9F98}" type="slidenum">
              <a:rPr lang="en-US" smtClean="0"/>
              <a:t>‹#›</a:t>
            </a:fld>
            <a:endParaRPr lang="en-US"/>
          </a:p>
        </p:txBody>
      </p:sp>
    </p:spTree>
    <p:extLst>
      <p:ext uri="{BB962C8B-B14F-4D97-AF65-F5344CB8AC3E}">
        <p14:creationId xmlns:p14="http://schemas.microsoft.com/office/powerpoint/2010/main" val="5186129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B7BD8A-650E-E049-8CC9-15A2C02B9F98}" type="slidenum">
              <a:rPr lang="en-US" smtClean="0"/>
              <a:t>1</a:t>
            </a:fld>
            <a:endParaRPr lang="en-US"/>
          </a:p>
        </p:txBody>
      </p:sp>
    </p:spTree>
    <p:extLst>
      <p:ext uri="{BB962C8B-B14F-4D97-AF65-F5344CB8AC3E}">
        <p14:creationId xmlns:p14="http://schemas.microsoft.com/office/powerpoint/2010/main" val="1834949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We are assigned to papers D3 and C5</a:t>
            </a:r>
          </a:p>
          <a:p>
            <a:r>
              <a:rPr kumimoji="1" lang="en-US" altLang="zh-CN" dirty="0"/>
              <a:t>D3 is talking about an SVM based </a:t>
            </a:r>
            <a:r>
              <a:rPr lang="en-US" altLang="zh-CN" sz="1200" dirty="0"/>
              <a:t>Garbage detection method in OCR Output of Historical Documents </a:t>
            </a:r>
            <a:endParaRPr kumimoji="1" lang="en-US" altLang="zh-CN" dirty="0"/>
          </a:p>
          <a:p>
            <a:r>
              <a:rPr kumimoji="1" lang="en-US" altLang="zh-CN" dirty="0"/>
              <a:t>C5 talks about a </a:t>
            </a:r>
            <a:r>
              <a:rPr lang="en-US" altLang="zh-CN" sz="1200" dirty="0"/>
              <a:t>Context-Sensitive Error Correction </a:t>
            </a:r>
            <a:r>
              <a:rPr kumimoji="1" lang="en-US" altLang="zh-CN" dirty="0"/>
              <a:t> method</a:t>
            </a:r>
            <a:endParaRPr kumimoji="1" lang="zh-CN" altLang="en-US" dirty="0"/>
          </a:p>
        </p:txBody>
      </p:sp>
      <p:sp>
        <p:nvSpPr>
          <p:cNvPr id="4" name="灯片编号占位符 3"/>
          <p:cNvSpPr>
            <a:spLocks noGrp="1"/>
          </p:cNvSpPr>
          <p:nvPr>
            <p:ph type="sldNum" sz="quarter" idx="5"/>
          </p:nvPr>
        </p:nvSpPr>
        <p:spPr/>
        <p:txBody>
          <a:bodyPr/>
          <a:lstStyle/>
          <a:p>
            <a:fld id="{86B7BD8A-650E-E049-8CC9-15A2C02B9F98}" type="slidenum">
              <a:rPr lang="en-US" smtClean="0"/>
              <a:t>3</a:t>
            </a:fld>
            <a:endParaRPr lang="en-US"/>
          </a:p>
        </p:txBody>
      </p:sp>
    </p:spTree>
    <p:extLst>
      <p:ext uri="{BB962C8B-B14F-4D97-AF65-F5344CB8AC3E}">
        <p14:creationId xmlns:p14="http://schemas.microsoft.com/office/powerpoint/2010/main" val="3313546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Here are some details of our error detection.</a:t>
            </a:r>
          </a:p>
          <a:p>
            <a:r>
              <a:rPr kumimoji="1" lang="en-US" altLang="zh-CN" dirty="0"/>
              <a:t>We extracted 13 features of </a:t>
            </a:r>
            <a:r>
              <a:rPr lang="en-US" altLang="zh-CN" sz="1200" dirty="0"/>
              <a:t>every word in tesseract files in our training set. Besides those features regarding some basic rules about number of vowels, consonants, special symbols </a:t>
            </a:r>
            <a:r>
              <a:rPr lang="en-US" altLang="zh-CN" sz="1200" dirty="0" err="1"/>
              <a:t>etc</a:t>
            </a:r>
            <a:r>
              <a:rPr lang="en-US" altLang="zh-CN" sz="1200" dirty="0"/>
              <a:t> in a word. We measures the frequency in a word of common letter bigrams like “</a:t>
            </a:r>
            <a:r>
              <a:rPr lang="en-US" altLang="zh-CN" sz="1200" dirty="0" err="1"/>
              <a:t>th</a:t>
            </a:r>
            <a:r>
              <a:rPr lang="en-US" altLang="zh-CN" sz="1200" dirty="0"/>
              <a:t>”,”ca”, </a:t>
            </a:r>
          </a:p>
          <a:p>
            <a:r>
              <a:rPr kumimoji="1" lang="en-US" altLang="zh-CN" sz="1200" dirty="0"/>
              <a:t>And also the </a:t>
            </a:r>
            <a:r>
              <a:rPr kumimoji="1" lang="en-US" altLang="zh-CN" sz="1200" dirty="0" err="1"/>
              <a:t>levenshtein</a:t>
            </a:r>
            <a:r>
              <a:rPr kumimoji="1" lang="en-US" altLang="zh-CN" sz="1200" dirty="0"/>
              <a:t> distance, a feature that takes into account the change in spelling of historical words.</a:t>
            </a:r>
          </a:p>
          <a:p>
            <a:r>
              <a:rPr kumimoji="1" lang="en-US" altLang="zh-CN" sz="1200" dirty="0"/>
              <a:t>The feature extraction can take 3 hours.</a:t>
            </a:r>
            <a:endParaRPr kumimoji="1" lang="zh-CN" altLang="en-US" dirty="0"/>
          </a:p>
        </p:txBody>
      </p:sp>
      <p:sp>
        <p:nvSpPr>
          <p:cNvPr id="4" name="灯片编号占位符 3"/>
          <p:cNvSpPr>
            <a:spLocks noGrp="1"/>
          </p:cNvSpPr>
          <p:nvPr>
            <p:ph type="sldNum" sz="quarter" idx="5"/>
          </p:nvPr>
        </p:nvSpPr>
        <p:spPr/>
        <p:txBody>
          <a:bodyPr/>
          <a:lstStyle/>
          <a:p>
            <a:fld id="{86B7BD8A-650E-E049-8CC9-15A2C02B9F98}" type="slidenum">
              <a:rPr lang="en-US" smtClean="0"/>
              <a:t>4</a:t>
            </a:fld>
            <a:endParaRPr lang="en-US"/>
          </a:p>
        </p:txBody>
      </p:sp>
    </p:spTree>
    <p:extLst>
      <p:ext uri="{BB962C8B-B14F-4D97-AF65-F5344CB8AC3E}">
        <p14:creationId xmlns:p14="http://schemas.microsoft.com/office/powerpoint/2010/main" val="12714110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SVM is also time consuming due to the process of parameter tuning. But the results are satisfying. The table here shows the performance of our error detection.</a:t>
            </a:r>
          </a:p>
          <a:p>
            <a:r>
              <a:rPr kumimoji="1" lang="en-US" altLang="zh-CN" dirty="0"/>
              <a:t>Three indicator shows the type I error and the power of our test .    (The ratio of truly error words in all the words we classify as error)</a:t>
            </a:r>
          </a:p>
          <a:p>
            <a:r>
              <a:rPr kumimoji="1" lang="en-US" altLang="zh-CN" dirty="0" err="1"/>
              <a:t>Svm</a:t>
            </a:r>
            <a:r>
              <a:rPr kumimoji="1" lang="en-US" altLang="zh-CN" dirty="0"/>
              <a:t> WITH LEV DISTANCE </a:t>
            </a:r>
            <a:r>
              <a:rPr kumimoji="1" lang="en-US" altLang="zh-CN"/>
              <a:t>is slightly </a:t>
            </a:r>
            <a:r>
              <a:rPr kumimoji="1" lang="en-US" altLang="zh-CN" dirty="0"/>
              <a:t>betters than </a:t>
            </a:r>
            <a:r>
              <a:rPr kumimoji="1" lang="en-US" altLang="zh-CN" dirty="0" err="1"/>
              <a:t>svm</a:t>
            </a:r>
            <a:r>
              <a:rPr kumimoji="1" lang="en-US" altLang="zh-CN" dirty="0"/>
              <a:t> without the distance, but both are better than the simple rule based detection.</a:t>
            </a:r>
            <a:endParaRPr kumimoji="1" lang="zh-CN" altLang="en-US" dirty="0"/>
          </a:p>
        </p:txBody>
      </p:sp>
      <p:sp>
        <p:nvSpPr>
          <p:cNvPr id="4" name="灯片编号占位符 3"/>
          <p:cNvSpPr>
            <a:spLocks noGrp="1"/>
          </p:cNvSpPr>
          <p:nvPr>
            <p:ph type="sldNum" sz="quarter" idx="5"/>
          </p:nvPr>
        </p:nvSpPr>
        <p:spPr/>
        <p:txBody>
          <a:bodyPr/>
          <a:lstStyle/>
          <a:p>
            <a:fld id="{86B7BD8A-650E-E049-8CC9-15A2C02B9F98}" type="slidenum">
              <a:rPr lang="en-US" smtClean="0"/>
              <a:t>5</a:t>
            </a:fld>
            <a:endParaRPr lang="en-US"/>
          </a:p>
        </p:txBody>
      </p:sp>
    </p:spTree>
    <p:extLst>
      <p:ext uri="{BB962C8B-B14F-4D97-AF65-F5344CB8AC3E}">
        <p14:creationId xmlns:p14="http://schemas.microsoft.com/office/powerpoint/2010/main" val="10062442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Given the detected word error, in order to find the best correction, we need to generating some candidates from a dictionary. The dictionary contains the unique words in ground truth file for training plus the stop words we removed before topic modelling. Look at the first equation of topic model candidate probability, if omega is a stop word we set this to 1, because stop words are very common. Then we need to invoke some character level similarity measure between the misspelled string and the candidates based on OCR error model.</a:t>
            </a:r>
            <a:endParaRPr lang="en-US" dirty="0"/>
          </a:p>
        </p:txBody>
      </p:sp>
      <p:sp>
        <p:nvSpPr>
          <p:cNvPr id="4" name="Slide Number Placeholder 3"/>
          <p:cNvSpPr>
            <a:spLocks noGrp="1"/>
          </p:cNvSpPr>
          <p:nvPr>
            <p:ph type="sldNum" sz="quarter" idx="10"/>
          </p:nvPr>
        </p:nvSpPr>
        <p:spPr/>
        <p:txBody>
          <a:bodyPr/>
          <a:lstStyle/>
          <a:p>
            <a:fld id="{86B7BD8A-650E-E049-8CC9-15A2C02B9F98}" type="slidenum">
              <a:rPr lang="en-US" smtClean="0"/>
              <a:t>6</a:t>
            </a:fld>
            <a:endParaRPr lang="en-US"/>
          </a:p>
        </p:txBody>
      </p:sp>
    </p:spTree>
    <p:extLst>
      <p:ext uri="{BB962C8B-B14F-4D97-AF65-F5344CB8AC3E}">
        <p14:creationId xmlns:p14="http://schemas.microsoft.com/office/powerpoint/2010/main" val="7995847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This matrix is an empirical OCR error model we used in the scenario of substitution type OCR error . Of course there are other kinds of OCR error, like insertion or character missing, but paper C5  seems to ignore these kinds of errors</a:t>
            </a:r>
            <a:endParaRPr kumimoji="1" lang="zh-CN" altLang="en-US" dirty="0"/>
          </a:p>
        </p:txBody>
      </p:sp>
      <p:sp>
        <p:nvSpPr>
          <p:cNvPr id="4" name="灯片编号占位符 3"/>
          <p:cNvSpPr>
            <a:spLocks noGrp="1"/>
          </p:cNvSpPr>
          <p:nvPr>
            <p:ph type="sldNum" sz="quarter" idx="5"/>
          </p:nvPr>
        </p:nvSpPr>
        <p:spPr/>
        <p:txBody>
          <a:bodyPr/>
          <a:lstStyle/>
          <a:p>
            <a:fld id="{86B7BD8A-650E-E049-8CC9-15A2C02B9F98}" type="slidenum">
              <a:rPr lang="en-US" smtClean="0"/>
              <a:t>7</a:t>
            </a:fld>
            <a:endParaRPr lang="en-US"/>
          </a:p>
        </p:txBody>
      </p:sp>
    </p:spTree>
    <p:extLst>
      <p:ext uri="{BB962C8B-B14F-4D97-AF65-F5344CB8AC3E}">
        <p14:creationId xmlns:p14="http://schemas.microsoft.com/office/powerpoint/2010/main" val="25374181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As you can see we fail to give correction to the first error word, which should obviously be testimony. Compared to the third error, the first one drops one letter besides mistaking </a:t>
            </a:r>
            <a:r>
              <a:rPr kumimoji="1" lang="en-US" altLang="zh-CN" dirty="0" err="1"/>
              <a:t>i</a:t>
            </a:r>
            <a:r>
              <a:rPr kumimoji="1" lang="en-US" altLang="zh-CN" dirty="0"/>
              <a:t> for l.</a:t>
            </a:r>
          </a:p>
          <a:p>
            <a:endParaRPr kumimoji="1" lang="en-US" altLang="zh-CN" dirty="0"/>
          </a:p>
          <a:p>
            <a:r>
              <a:rPr kumimoji="1" lang="en-US" altLang="zh-CN" dirty="0"/>
              <a:t>Some time we miss classify right words to error, but if it’s in our dictionary, we return the same word,</a:t>
            </a:r>
            <a:endParaRPr kumimoji="1" lang="zh-CN" altLang="en-US" dirty="0"/>
          </a:p>
        </p:txBody>
      </p:sp>
      <p:sp>
        <p:nvSpPr>
          <p:cNvPr id="4" name="灯片编号占位符 3"/>
          <p:cNvSpPr>
            <a:spLocks noGrp="1"/>
          </p:cNvSpPr>
          <p:nvPr>
            <p:ph type="sldNum" sz="quarter" idx="5"/>
          </p:nvPr>
        </p:nvSpPr>
        <p:spPr/>
        <p:txBody>
          <a:bodyPr/>
          <a:lstStyle/>
          <a:p>
            <a:fld id="{86B7BD8A-650E-E049-8CC9-15A2C02B9F98}" type="slidenum">
              <a:rPr lang="en-US" smtClean="0"/>
              <a:t>8</a:t>
            </a:fld>
            <a:endParaRPr lang="en-US"/>
          </a:p>
        </p:txBody>
      </p:sp>
    </p:spTree>
    <p:extLst>
      <p:ext uri="{BB962C8B-B14F-4D97-AF65-F5344CB8AC3E}">
        <p14:creationId xmlns:p14="http://schemas.microsoft.com/office/powerpoint/2010/main" val="5461298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a:t>
            </a:r>
            <a:r>
              <a:rPr lang="en-US" dirty="0" err="1"/>
              <a:t>summary,a</a:t>
            </a:r>
            <a:r>
              <a:rPr lang="en-US" dirty="0"/>
              <a:t> structure of our process and the source of error. In the detection part there are undetected error and misclassified right words. Given the error words returned by detection, there are uncorrectable words containing capitals, symbols or numbers . And if it’s correctable words we may give wrong correction or we fail to give any correction.</a:t>
            </a:r>
          </a:p>
        </p:txBody>
      </p:sp>
      <p:sp>
        <p:nvSpPr>
          <p:cNvPr id="4" name="Slide Number Placeholder 3"/>
          <p:cNvSpPr>
            <a:spLocks noGrp="1"/>
          </p:cNvSpPr>
          <p:nvPr>
            <p:ph type="sldNum" sz="quarter" idx="10"/>
          </p:nvPr>
        </p:nvSpPr>
        <p:spPr/>
        <p:txBody>
          <a:bodyPr/>
          <a:lstStyle/>
          <a:p>
            <a:fld id="{86B7BD8A-650E-E049-8CC9-15A2C02B9F98}" type="slidenum">
              <a:rPr lang="en-US" smtClean="0"/>
              <a:t>9</a:t>
            </a:fld>
            <a:endParaRPr lang="en-US"/>
          </a:p>
        </p:txBody>
      </p:sp>
    </p:spTree>
    <p:extLst>
      <p:ext uri="{BB962C8B-B14F-4D97-AF65-F5344CB8AC3E}">
        <p14:creationId xmlns:p14="http://schemas.microsoft.com/office/powerpoint/2010/main" val="18389590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 is our performance measure. As you can see post processing did improve the accuracy of tesseract files.</a:t>
            </a:r>
          </a:p>
        </p:txBody>
      </p:sp>
      <p:sp>
        <p:nvSpPr>
          <p:cNvPr id="4" name="Slide Number Placeholder 3"/>
          <p:cNvSpPr>
            <a:spLocks noGrp="1"/>
          </p:cNvSpPr>
          <p:nvPr>
            <p:ph type="sldNum" sz="quarter" idx="10"/>
          </p:nvPr>
        </p:nvSpPr>
        <p:spPr/>
        <p:txBody>
          <a:bodyPr/>
          <a:lstStyle/>
          <a:p>
            <a:fld id="{86B7BD8A-650E-E049-8CC9-15A2C02B9F98}" type="slidenum">
              <a:rPr lang="en-US" smtClean="0"/>
              <a:t>10</a:t>
            </a:fld>
            <a:endParaRPr lang="en-US"/>
          </a:p>
        </p:txBody>
      </p:sp>
    </p:spTree>
    <p:extLst>
      <p:ext uri="{BB962C8B-B14F-4D97-AF65-F5344CB8AC3E}">
        <p14:creationId xmlns:p14="http://schemas.microsoft.com/office/powerpoint/2010/main" val="1836719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11/29/18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11/29/18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11/29/18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11/29/18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11/29/18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11/29/18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11/29/18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8" Type="http://schemas.openxmlformats.org/officeDocument/2006/relationships/image" Target="../media/image3.png"/><Relationship Id="rId9"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7.jpe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3081" y="928048"/>
            <a:ext cx="10945504" cy="2511188"/>
          </a:xfrm>
        </p:spPr>
        <p:txBody>
          <a:bodyPr/>
          <a:lstStyle/>
          <a:p>
            <a:pPr algn="ctr"/>
            <a:r>
              <a:rPr lang="en-US" b="1" dirty="0">
                <a:solidFill>
                  <a:schemeClr val="tx1"/>
                </a:solidFill>
              </a:rPr>
              <a:t>Optical Character Recognition (OCR)</a:t>
            </a:r>
          </a:p>
        </p:txBody>
      </p:sp>
      <p:sp>
        <p:nvSpPr>
          <p:cNvPr id="3" name="Subtitle 2"/>
          <p:cNvSpPr>
            <a:spLocks noGrp="1"/>
          </p:cNvSpPr>
          <p:nvPr>
            <p:ph type="subTitle" idx="1"/>
          </p:nvPr>
        </p:nvSpPr>
        <p:spPr>
          <a:xfrm>
            <a:off x="1039906" y="4050833"/>
            <a:ext cx="9879105" cy="1489355"/>
          </a:xfrm>
        </p:spPr>
        <p:txBody>
          <a:bodyPr/>
          <a:lstStyle/>
          <a:p>
            <a:pPr algn="ctr"/>
            <a:r>
              <a:rPr lang="en-US" sz="2800" b="1" dirty="0">
                <a:solidFill>
                  <a:schemeClr val="tx1"/>
                </a:solidFill>
              </a:rPr>
              <a:t>Group 10</a:t>
            </a:r>
          </a:p>
          <a:p>
            <a:pPr algn="ctr"/>
            <a:r>
              <a:rPr lang="en-US" b="1" dirty="0">
                <a:solidFill>
                  <a:schemeClr val="tx1"/>
                </a:solidFill>
              </a:rPr>
              <a:t>          </a:t>
            </a:r>
            <a:r>
              <a:rPr lang="en-US" sz="2400" b="1" dirty="0" err="1">
                <a:solidFill>
                  <a:schemeClr val="tx1"/>
                </a:solidFill>
              </a:rPr>
              <a:t>Chenzhong</a:t>
            </a:r>
            <a:r>
              <a:rPr lang="en-US" sz="2400" b="1" dirty="0">
                <a:solidFill>
                  <a:schemeClr val="tx1"/>
                </a:solidFill>
              </a:rPr>
              <a:t> </a:t>
            </a:r>
            <a:r>
              <a:rPr lang="en-US" sz="2400" b="1" dirty="0" err="1">
                <a:solidFill>
                  <a:schemeClr val="tx1"/>
                </a:solidFill>
              </a:rPr>
              <a:t>Zhong|Fangqi</a:t>
            </a:r>
            <a:r>
              <a:rPr lang="en-US" sz="2400" b="1" dirty="0">
                <a:solidFill>
                  <a:schemeClr val="tx1"/>
                </a:solidFill>
              </a:rPr>
              <a:t> </a:t>
            </a:r>
            <a:r>
              <a:rPr lang="en-US" sz="2400" b="1" dirty="0" err="1">
                <a:solidFill>
                  <a:schemeClr val="tx1"/>
                </a:solidFill>
              </a:rPr>
              <a:t>Ouyang|Yiming</a:t>
            </a:r>
            <a:r>
              <a:rPr lang="en-US" sz="2400" b="1" dirty="0">
                <a:solidFill>
                  <a:schemeClr val="tx1"/>
                </a:solidFill>
              </a:rPr>
              <a:t> </a:t>
            </a:r>
            <a:r>
              <a:rPr lang="en-US" sz="2400" b="1" dirty="0" err="1">
                <a:solidFill>
                  <a:schemeClr val="tx1"/>
                </a:solidFill>
              </a:rPr>
              <a:t>Shi|Sarah</a:t>
            </a:r>
            <a:r>
              <a:rPr lang="en-US" sz="2400" b="1" dirty="0">
                <a:solidFill>
                  <a:schemeClr val="tx1"/>
                </a:solidFill>
              </a:rPr>
              <a:t> Faye Wu</a:t>
            </a:r>
          </a:p>
        </p:txBody>
      </p:sp>
    </p:spTree>
    <p:extLst>
      <p:ext uri="{BB962C8B-B14F-4D97-AF65-F5344CB8AC3E}">
        <p14:creationId xmlns:p14="http://schemas.microsoft.com/office/powerpoint/2010/main" val="815565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60612"/>
            <a:ext cx="8596668" cy="1069788"/>
          </a:xfrm>
        </p:spPr>
        <p:txBody>
          <a:bodyPr>
            <a:normAutofit/>
          </a:bodyPr>
          <a:lstStyle/>
          <a:p>
            <a:r>
              <a:rPr lang="en-US" sz="4000" b="1" dirty="0">
                <a:solidFill>
                  <a:schemeClr val="tx1"/>
                </a:solidFill>
              </a:rPr>
              <a:t>Performance Measure</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787622455"/>
              </p:ext>
            </p:extLst>
          </p:nvPr>
        </p:nvGraphicFramePr>
        <p:xfrm>
          <a:off x="352697" y="2384611"/>
          <a:ext cx="11480716" cy="2853596"/>
        </p:xfrm>
        <a:graphic>
          <a:graphicData uri="http://schemas.openxmlformats.org/drawingml/2006/table">
            <a:tbl>
              <a:tblPr firstRow="1" bandRow="1">
                <a:tableStyleId>{5C22544A-7EE6-4342-B048-85BDC9FD1C3A}</a:tableStyleId>
              </a:tblPr>
              <a:tblGrid>
                <a:gridCol w="4201745">
                  <a:extLst>
                    <a:ext uri="{9D8B030D-6E8A-4147-A177-3AD203B41FA5}">
                      <a16:colId xmlns:a16="http://schemas.microsoft.com/office/drawing/2014/main" xmlns="" val="20000"/>
                    </a:ext>
                  </a:extLst>
                </a:gridCol>
                <a:gridCol w="2564319">
                  <a:extLst>
                    <a:ext uri="{9D8B030D-6E8A-4147-A177-3AD203B41FA5}">
                      <a16:colId xmlns:a16="http://schemas.microsoft.com/office/drawing/2014/main" xmlns="" val="20001"/>
                    </a:ext>
                  </a:extLst>
                </a:gridCol>
                <a:gridCol w="4714652">
                  <a:extLst>
                    <a:ext uri="{9D8B030D-6E8A-4147-A177-3AD203B41FA5}">
                      <a16:colId xmlns:a16="http://schemas.microsoft.com/office/drawing/2014/main" xmlns="" val="20002"/>
                    </a:ext>
                  </a:extLst>
                </a:gridCol>
              </a:tblGrid>
              <a:tr h="570453">
                <a:tc>
                  <a:txBody>
                    <a:bodyPr/>
                    <a:lstStyle/>
                    <a:p>
                      <a:endParaRPr lang="en-US" dirty="0"/>
                    </a:p>
                  </a:txBody>
                  <a:tcPr/>
                </a:tc>
                <a:tc>
                  <a:txBody>
                    <a:bodyPr/>
                    <a:lstStyle/>
                    <a:p>
                      <a:pPr algn="ctr"/>
                      <a:r>
                        <a:rPr lang="en-US" sz="2400" b="1" dirty="0">
                          <a:solidFill>
                            <a:schemeClr val="tx1"/>
                          </a:solidFill>
                        </a:rPr>
                        <a:t>Tesseract</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1" dirty="0" err="1">
                          <a:solidFill>
                            <a:schemeClr val="tx1"/>
                          </a:solidFill>
                        </a:rPr>
                        <a:t>Tesseract_with_postprocessing</a:t>
                      </a:r>
                      <a:endParaRPr lang="en-US" sz="2400" b="1" dirty="0">
                        <a:solidFill>
                          <a:schemeClr val="tx1"/>
                        </a:solidFill>
                      </a:endParaRPr>
                    </a:p>
                  </a:txBody>
                  <a:tcPr/>
                </a:tc>
                <a:extLst>
                  <a:ext uri="{0D108BD9-81ED-4DB2-BD59-A6C34878D82A}">
                    <a16:rowId xmlns:a16="http://schemas.microsoft.com/office/drawing/2014/main" xmlns="" val="10000"/>
                  </a:ext>
                </a:extLst>
              </a:tr>
              <a:tr h="494836">
                <a:tc>
                  <a:txBody>
                    <a:bodyPr/>
                    <a:lstStyle/>
                    <a:p>
                      <a:pPr algn="ctr"/>
                      <a:r>
                        <a:rPr lang="en-US" sz="2000" b="1" dirty="0" err="1">
                          <a:solidFill>
                            <a:schemeClr val="tx1"/>
                          </a:solidFill>
                        </a:rPr>
                        <a:t>Word_wise_recall</a:t>
                      </a:r>
                      <a:endParaRPr lang="en-US" sz="2000" b="1" dirty="0">
                        <a:solidFill>
                          <a:schemeClr val="tx1"/>
                        </a:solidFill>
                      </a:endParaRPr>
                    </a:p>
                  </a:txBody>
                  <a:tcPr/>
                </a:tc>
                <a:tc>
                  <a:txBody>
                    <a:bodyPr/>
                    <a:lstStyle/>
                    <a:p>
                      <a:r>
                        <a:rPr lang="en-US" dirty="0"/>
                        <a:t>0.6345676</a:t>
                      </a:r>
                    </a:p>
                  </a:txBody>
                  <a:tcPr/>
                </a:tc>
                <a:tc>
                  <a:txBody>
                    <a:bodyPr/>
                    <a:lstStyle/>
                    <a:p>
                      <a:r>
                        <a:rPr lang="en-US" dirty="0"/>
                        <a:t>0.6789756</a:t>
                      </a:r>
                    </a:p>
                  </a:txBody>
                  <a:tcPr/>
                </a:tc>
                <a:extLst>
                  <a:ext uri="{0D108BD9-81ED-4DB2-BD59-A6C34878D82A}">
                    <a16:rowId xmlns:a16="http://schemas.microsoft.com/office/drawing/2014/main" xmlns="" val="10001"/>
                  </a:ext>
                </a:extLst>
              </a:tr>
              <a:tr h="798635">
                <a:tc>
                  <a:txBody>
                    <a:bodyPr/>
                    <a:lstStyle/>
                    <a:p>
                      <a:pPr algn="ctr"/>
                      <a:r>
                        <a:rPr lang="en-US" sz="2000" b="1" dirty="0" err="1">
                          <a:solidFill>
                            <a:schemeClr val="tx1"/>
                          </a:solidFill>
                        </a:rPr>
                        <a:t>Word_wise_precision</a:t>
                      </a:r>
                      <a:endParaRPr lang="en-US" sz="2000" b="1" dirty="0">
                        <a:solidFill>
                          <a:schemeClr val="tx1"/>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a:t>0.6550634</a:t>
                      </a:r>
                      <a:endParaRPr lang="en-US" dirty="0"/>
                    </a:p>
                    <a:p>
                      <a:endParaRPr lang="en-US" dirty="0"/>
                    </a:p>
                  </a:txBody>
                  <a:tcPr/>
                </a:tc>
                <a:tc>
                  <a:txBody>
                    <a:bodyPr/>
                    <a:lstStyle/>
                    <a:p>
                      <a:r>
                        <a:rPr lang="en-US" dirty="0"/>
                        <a:t>0.7389756</a:t>
                      </a:r>
                    </a:p>
                  </a:txBody>
                  <a:tcPr/>
                </a:tc>
                <a:extLst>
                  <a:ext uri="{0D108BD9-81ED-4DB2-BD59-A6C34878D82A}">
                    <a16:rowId xmlns:a16="http://schemas.microsoft.com/office/drawing/2014/main" xmlns="" val="10002"/>
                  </a:ext>
                </a:extLst>
              </a:tr>
              <a:tr h="494836">
                <a:tc>
                  <a:txBody>
                    <a:bodyPr/>
                    <a:lstStyle/>
                    <a:p>
                      <a:pPr algn="ctr"/>
                      <a:r>
                        <a:rPr lang="en-US" sz="2000" b="1" dirty="0" err="1">
                          <a:solidFill>
                            <a:schemeClr val="tx1"/>
                          </a:solidFill>
                        </a:rPr>
                        <a:t>Character_wise_recall</a:t>
                      </a:r>
                      <a:endParaRPr lang="en-US" sz="2000" b="1" dirty="0">
                        <a:solidFill>
                          <a:schemeClr val="tx1"/>
                        </a:solidFill>
                      </a:endParaRPr>
                    </a:p>
                  </a:txBody>
                  <a:tcPr/>
                </a:tc>
                <a:tc>
                  <a:txBody>
                    <a:bodyPr/>
                    <a:lstStyle/>
                    <a:p>
                      <a:r>
                        <a:rPr lang="en-US" dirty="0"/>
                        <a:t>0.8389456</a:t>
                      </a:r>
                    </a:p>
                  </a:txBody>
                  <a:tcPr/>
                </a:tc>
                <a:tc>
                  <a:txBody>
                    <a:bodyPr/>
                    <a:lstStyle/>
                    <a:p>
                      <a:r>
                        <a:rPr lang="en-US" dirty="0"/>
                        <a:t>0.8955689</a:t>
                      </a:r>
                    </a:p>
                  </a:txBody>
                  <a:tcPr/>
                </a:tc>
                <a:extLst>
                  <a:ext uri="{0D108BD9-81ED-4DB2-BD59-A6C34878D82A}">
                    <a16:rowId xmlns:a16="http://schemas.microsoft.com/office/drawing/2014/main" xmlns="" val="10003"/>
                  </a:ext>
                </a:extLst>
              </a:tr>
              <a:tr h="494836">
                <a:tc>
                  <a:txBody>
                    <a:bodyPr/>
                    <a:lstStyle/>
                    <a:p>
                      <a:pPr algn="ctr"/>
                      <a:r>
                        <a:rPr lang="en-US" sz="2000" b="1" dirty="0" err="1">
                          <a:solidFill>
                            <a:schemeClr val="tx1"/>
                          </a:solidFill>
                        </a:rPr>
                        <a:t>Character_wise_precision</a:t>
                      </a:r>
                      <a:endParaRPr lang="en-US" sz="2000" b="1" dirty="0">
                        <a:solidFill>
                          <a:schemeClr val="tx1"/>
                        </a:solidFill>
                      </a:endParaRPr>
                    </a:p>
                  </a:txBody>
                  <a:tcPr/>
                </a:tc>
                <a:tc>
                  <a:txBody>
                    <a:bodyPr/>
                    <a:lstStyle/>
                    <a:p>
                      <a:r>
                        <a:rPr lang="en-US" dirty="0"/>
                        <a:t>0.8456824</a:t>
                      </a:r>
                    </a:p>
                  </a:txBody>
                  <a:tcPr/>
                </a:tc>
                <a:tc>
                  <a:txBody>
                    <a:bodyPr/>
                    <a:lstStyle/>
                    <a:p>
                      <a:r>
                        <a:rPr lang="en-US" dirty="0"/>
                        <a:t>0.9235789</a:t>
                      </a:r>
                    </a:p>
                  </a:txBody>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1458412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algn="ctr" defTabSz="914400" eaLnBrk="1" fontAlgn="auto" latinLnBrk="0" hangingPunct="1">
              <a:lnSpc>
                <a:spcPct val="100000"/>
              </a:lnSpc>
              <a:spcBef>
                <a:spcPts val="0"/>
              </a:spcBef>
              <a:spcAft>
                <a:spcPts val="0"/>
              </a:spcAft>
              <a:buClrTx/>
              <a:buSzTx/>
              <a:buFontTx/>
              <a:buNone/>
              <a:tabLst/>
              <a:defRPr/>
            </a:pPr>
            <a:r>
              <a:rPr lang="en-US" sz="8000" dirty="0">
                <a:solidFill>
                  <a:schemeClr val="accent2"/>
                </a:solidFill>
              </a:rPr>
              <a:t>Q &amp; A</a:t>
            </a:r>
          </a:p>
        </p:txBody>
      </p:sp>
    </p:spTree>
    <p:extLst>
      <p:ext uri="{BB962C8B-B14F-4D97-AF65-F5344CB8AC3E}">
        <p14:creationId xmlns:p14="http://schemas.microsoft.com/office/powerpoint/2010/main" val="617841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solidFill>
                  <a:schemeClr val="tx1"/>
                </a:solidFill>
              </a:rPr>
              <a:t>Overview</a:t>
            </a:r>
          </a:p>
        </p:txBody>
      </p:sp>
      <p:sp>
        <p:nvSpPr>
          <p:cNvPr id="3" name="Content Placeholder 2"/>
          <p:cNvSpPr>
            <a:spLocks noGrp="1"/>
          </p:cNvSpPr>
          <p:nvPr>
            <p:ph idx="1"/>
          </p:nvPr>
        </p:nvSpPr>
        <p:spPr>
          <a:xfrm>
            <a:off x="677334" y="1676400"/>
            <a:ext cx="8596668" cy="4398829"/>
          </a:xfrm>
        </p:spPr>
        <p:txBody>
          <a:bodyPr>
            <a:normAutofit/>
          </a:bodyPr>
          <a:lstStyle/>
          <a:p>
            <a:pPr>
              <a:buFont typeface="Wingdings" charset="2"/>
              <a:buChar char="§"/>
            </a:pPr>
            <a:r>
              <a:rPr lang="en-US" sz="3600" dirty="0">
                <a:solidFill>
                  <a:schemeClr val="tx1"/>
                </a:solidFill>
              </a:rPr>
              <a:t>Task </a:t>
            </a:r>
          </a:p>
          <a:p>
            <a:pPr>
              <a:buFont typeface="Wingdings" charset="2"/>
              <a:buChar char="§"/>
            </a:pPr>
            <a:r>
              <a:rPr lang="en-US" sz="3600" dirty="0">
                <a:solidFill>
                  <a:schemeClr val="tx1"/>
                </a:solidFill>
              </a:rPr>
              <a:t>Error Detection</a:t>
            </a:r>
          </a:p>
          <a:p>
            <a:pPr>
              <a:buFont typeface="Wingdings" charset="2"/>
              <a:buChar char="§"/>
            </a:pPr>
            <a:r>
              <a:rPr lang="en-US" sz="3600" dirty="0">
                <a:solidFill>
                  <a:schemeClr val="tx1"/>
                </a:solidFill>
              </a:rPr>
              <a:t>Error Correction</a:t>
            </a:r>
          </a:p>
          <a:p>
            <a:pPr>
              <a:buFont typeface="Wingdings" charset="2"/>
              <a:buChar char="§"/>
            </a:pPr>
            <a:r>
              <a:rPr lang="en-US" sz="3600" dirty="0">
                <a:solidFill>
                  <a:schemeClr val="tx1"/>
                </a:solidFill>
              </a:rPr>
              <a:t>Performance Measure</a:t>
            </a:r>
          </a:p>
          <a:p>
            <a:pPr>
              <a:buFont typeface="Wingdings" charset="2"/>
              <a:buChar char="§"/>
            </a:pPr>
            <a:r>
              <a:rPr lang="en-US" sz="3600" dirty="0">
                <a:solidFill>
                  <a:schemeClr val="tx1"/>
                </a:solidFill>
              </a:rPr>
              <a:t>Limitation</a:t>
            </a:r>
          </a:p>
          <a:p>
            <a:endParaRPr lang="en-US" sz="4000" dirty="0"/>
          </a:p>
        </p:txBody>
      </p:sp>
    </p:spTree>
    <p:extLst>
      <p:ext uri="{BB962C8B-B14F-4D97-AF65-F5344CB8AC3E}">
        <p14:creationId xmlns:p14="http://schemas.microsoft.com/office/powerpoint/2010/main" val="1963244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rPr>
              <a:t/>
            </a:r>
            <a:br>
              <a:rPr lang="en-US" dirty="0">
                <a:solidFill>
                  <a:schemeClr val="tx1"/>
                </a:solidFill>
              </a:rPr>
            </a:br>
            <a:r>
              <a:rPr lang="en-US" sz="4400" b="1" dirty="0">
                <a:solidFill>
                  <a:schemeClr val="tx1"/>
                </a:solidFill>
              </a:rPr>
              <a:t>Task</a:t>
            </a:r>
            <a:endParaRPr lang="en-US" dirty="0"/>
          </a:p>
        </p:txBody>
      </p:sp>
      <p:sp>
        <p:nvSpPr>
          <p:cNvPr id="3" name="Content Placeholder 2"/>
          <p:cNvSpPr>
            <a:spLocks noGrp="1"/>
          </p:cNvSpPr>
          <p:nvPr>
            <p:ph idx="1"/>
          </p:nvPr>
        </p:nvSpPr>
        <p:spPr>
          <a:xfrm>
            <a:off x="677334" y="2160589"/>
            <a:ext cx="10671984" cy="3880773"/>
          </a:xfrm>
        </p:spPr>
        <p:txBody>
          <a:bodyPr>
            <a:normAutofit/>
          </a:bodyPr>
          <a:lstStyle/>
          <a:p>
            <a:pPr>
              <a:buFont typeface="Wingdings" charset="2"/>
              <a:buChar char="§"/>
            </a:pPr>
            <a:r>
              <a:rPr lang="en-US" sz="2400" dirty="0"/>
              <a:t>Ou</a:t>
            </a:r>
            <a:r>
              <a:rPr lang="en-US" sz="2800" dirty="0"/>
              <a:t>r task is to implement and evaluate an algorithm for OCR post-processing to enhance Tesseract OCR output</a:t>
            </a:r>
          </a:p>
          <a:p>
            <a:pPr>
              <a:buFont typeface="Wingdings" charset="2"/>
              <a:buChar char="§"/>
            </a:pPr>
            <a:r>
              <a:rPr lang="en-US" sz="2800" dirty="0"/>
              <a:t>Algorithm Sources: </a:t>
            </a:r>
          </a:p>
          <a:p>
            <a:pPr marL="0" indent="0">
              <a:buNone/>
            </a:pPr>
            <a:r>
              <a:rPr lang="en-US" sz="2400" dirty="0"/>
              <a:t>     1. Detecting Garbage in OCR Output on Historical Documents (D3)                                                                                                   </a:t>
            </a:r>
          </a:p>
          <a:p>
            <a:pPr marL="0" indent="0">
              <a:buNone/>
            </a:pPr>
            <a:r>
              <a:rPr lang="en-US" sz="2400" dirty="0"/>
              <a:t>     2. Context-Sensitive Error Correction (C5)              </a:t>
            </a:r>
          </a:p>
        </p:txBody>
      </p:sp>
    </p:spTree>
    <p:extLst>
      <p:ext uri="{BB962C8B-B14F-4D97-AF65-F5344CB8AC3E}">
        <p14:creationId xmlns:p14="http://schemas.microsoft.com/office/powerpoint/2010/main" val="1585555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05218"/>
            <a:ext cx="8596668" cy="1125182"/>
          </a:xfrm>
        </p:spPr>
        <p:txBody>
          <a:bodyPr>
            <a:normAutofit/>
          </a:bodyPr>
          <a:lstStyle/>
          <a:p>
            <a:r>
              <a:rPr lang="en-US" sz="4000" b="1" dirty="0">
                <a:solidFill>
                  <a:schemeClr val="tx1"/>
                </a:solidFill>
              </a:rPr>
              <a:t>SVM Error Detection</a:t>
            </a:r>
          </a:p>
        </p:txBody>
      </p:sp>
      <p:sp>
        <p:nvSpPr>
          <p:cNvPr id="3" name="Content Placeholder 2"/>
          <p:cNvSpPr>
            <a:spLocks noGrp="1"/>
          </p:cNvSpPr>
          <p:nvPr>
            <p:ph idx="1"/>
          </p:nvPr>
        </p:nvSpPr>
        <p:spPr>
          <a:xfrm>
            <a:off x="677333" y="1487607"/>
            <a:ext cx="10227733" cy="4553756"/>
          </a:xfrm>
        </p:spPr>
        <p:txBody>
          <a:bodyPr/>
          <a:lstStyle/>
          <a:p>
            <a:pPr>
              <a:buFont typeface="Wingdings" charset="2"/>
              <a:buChar char="§"/>
            </a:pPr>
            <a:endParaRPr lang="en-US" dirty="0"/>
          </a:p>
          <a:p>
            <a:pPr>
              <a:buFont typeface="Wingdings" charset="2"/>
              <a:buChar char="§"/>
            </a:pPr>
            <a:r>
              <a:rPr lang="en-US" sz="2400" dirty="0"/>
              <a:t>Extracted 13 features for every word in tesseract outputs </a:t>
            </a:r>
          </a:p>
          <a:p>
            <a:pPr marL="0" indent="0">
              <a:buNone/>
            </a:pPr>
            <a:r>
              <a:rPr lang="en-US" sz="2400" dirty="0"/>
              <a:t>     Most basic: length; number of vowels, consonants, special symbols,     upper/lower case, digits, consecutive same symbol, consecutive consonants; most frequent symbol; non-alphabetical symbols; </a:t>
            </a:r>
          </a:p>
          <a:p>
            <a:pPr marL="0" indent="0">
              <a:buNone/>
            </a:pPr>
            <a:r>
              <a:rPr lang="en-US" sz="2400" dirty="0"/>
              <a:t>     Bigram: calculate “naturalness” :    </a:t>
            </a:r>
          </a:p>
          <a:p>
            <a:pPr marL="0" indent="0">
              <a:buNone/>
            </a:pPr>
            <a:endParaRPr lang="en-US" sz="2400" dirty="0"/>
          </a:p>
          <a:p>
            <a:pPr marL="0" indent="0">
              <a:buNone/>
            </a:pPr>
            <a:endParaRPr lang="en-US" dirty="0"/>
          </a:p>
        </p:txBody>
      </p:sp>
      <p:pic>
        <p:nvPicPr>
          <p:cNvPr id="4" name="Google Shape;210;p22"/>
          <p:cNvPicPr preferRelativeResize="0"/>
          <p:nvPr/>
        </p:nvPicPr>
        <p:blipFill rotWithShape="1">
          <a:blip r:embed="rId3">
            <a:alphaModFix/>
          </a:blip>
          <a:srcRect l="10568" t="12878" r="8388" b="14033"/>
          <a:stretch/>
        </p:blipFill>
        <p:spPr>
          <a:xfrm>
            <a:off x="6055075" y="3877734"/>
            <a:ext cx="1429459" cy="812800"/>
          </a:xfrm>
          <a:prstGeom prst="rect">
            <a:avLst/>
          </a:prstGeom>
          <a:noFill/>
          <a:ln>
            <a:noFill/>
          </a:ln>
        </p:spPr>
      </p:pic>
    </p:spTree>
    <p:extLst>
      <p:ext uri="{BB962C8B-B14F-4D97-AF65-F5344CB8AC3E}">
        <p14:creationId xmlns:p14="http://schemas.microsoft.com/office/powerpoint/2010/main" val="963602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SVM Error Detection</a:t>
            </a:r>
            <a:endParaRPr lang="en-US" dirty="0"/>
          </a:p>
        </p:txBody>
      </p:sp>
      <p:sp>
        <p:nvSpPr>
          <p:cNvPr id="3" name="Content Placeholder 2"/>
          <p:cNvSpPr>
            <a:spLocks noGrp="1"/>
          </p:cNvSpPr>
          <p:nvPr>
            <p:ph idx="1"/>
          </p:nvPr>
        </p:nvSpPr>
        <p:spPr>
          <a:xfrm>
            <a:off x="677334" y="1930401"/>
            <a:ext cx="8596668" cy="4143046"/>
          </a:xfrm>
        </p:spPr>
        <p:txBody>
          <a:bodyPr/>
          <a:lstStyle/>
          <a:p>
            <a:pPr>
              <a:buFont typeface="Wingdings" charset="2"/>
              <a:buChar char="§"/>
            </a:pPr>
            <a:r>
              <a:rPr lang="en-US" dirty="0"/>
              <a:t>Result</a:t>
            </a:r>
          </a:p>
          <a:p>
            <a:pPr>
              <a:buFont typeface="Wingdings" charset="2"/>
              <a:buChar char="§"/>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8448" y="2304288"/>
            <a:ext cx="8023352" cy="2523744"/>
          </a:xfrm>
          <a:prstGeom prst="rect">
            <a:avLst/>
          </a:prstGeom>
        </p:spPr>
      </p:pic>
    </p:spTree>
    <p:extLst>
      <p:ext uri="{BB962C8B-B14F-4D97-AF65-F5344CB8AC3E}">
        <p14:creationId xmlns:p14="http://schemas.microsoft.com/office/powerpoint/2010/main" val="1560096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34144"/>
            <a:ext cx="9936878" cy="1323551"/>
          </a:xfrm>
        </p:spPr>
        <p:txBody>
          <a:bodyPr>
            <a:noAutofit/>
          </a:bodyPr>
          <a:lstStyle/>
          <a:p>
            <a:r>
              <a:rPr lang="en-US" sz="4000" b="1" dirty="0">
                <a:solidFill>
                  <a:schemeClr val="tx1"/>
                </a:solidFill>
              </a:rPr>
              <a:t>Topic Modeling For Error Correction</a:t>
            </a:r>
          </a:p>
        </p:txBody>
      </p:sp>
      <p:sp>
        <p:nvSpPr>
          <p:cNvPr id="3" name="Content Placeholder 2"/>
          <p:cNvSpPr>
            <a:spLocks noGrp="1"/>
          </p:cNvSpPr>
          <p:nvPr>
            <p:ph idx="1"/>
          </p:nvPr>
        </p:nvSpPr>
        <p:spPr>
          <a:xfrm>
            <a:off x="677334" y="1692323"/>
            <a:ext cx="8596668" cy="4362687"/>
          </a:xfrm>
        </p:spPr>
        <p:txBody>
          <a:bodyPr/>
          <a:lstStyle/>
          <a:p>
            <a:pPr>
              <a:buFont typeface="Wingdings" charset="2"/>
              <a:buChar char="§"/>
            </a:pPr>
            <a:r>
              <a:rPr lang="en-US" sz="2800" b="1" dirty="0">
                <a:solidFill>
                  <a:schemeClr val="tx1"/>
                </a:solidFill>
              </a:rPr>
              <a:t>Error Correction Algorithm </a:t>
            </a:r>
          </a:p>
        </p:txBody>
      </p:sp>
      <p:graphicFrame>
        <p:nvGraphicFramePr>
          <p:cNvPr id="6" name="Diagram 5"/>
          <p:cNvGraphicFramePr/>
          <p:nvPr>
            <p:extLst>
              <p:ext uri="{D42A27DB-BD31-4B8C-83A1-F6EECF244321}">
                <p14:modId xmlns:p14="http://schemas.microsoft.com/office/powerpoint/2010/main" val="1670252395"/>
              </p:ext>
            </p:extLst>
          </p:nvPr>
        </p:nvGraphicFramePr>
        <p:xfrm>
          <a:off x="1419367" y="2101755"/>
          <a:ext cx="6987654" cy="37667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803627" y="5341277"/>
            <a:ext cx="2959081" cy="637084"/>
          </a:xfrm>
          <a:prstGeom prst="rect">
            <a:avLst/>
          </a:prstGeom>
        </p:spPr>
      </p:pic>
      <p:pic>
        <p:nvPicPr>
          <p:cNvPr id="10" name="Picture 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75668" y="3279122"/>
            <a:ext cx="2205567" cy="594544"/>
          </a:xfrm>
          <a:prstGeom prst="rect">
            <a:avLst/>
          </a:prstGeom>
        </p:spPr>
      </p:pic>
    </p:spTree>
    <p:extLst>
      <p:ext uri="{BB962C8B-B14F-4D97-AF65-F5344CB8AC3E}">
        <p14:creationId xmlns:p14="http://schemas.microsoft.com/office/powerpoint/2010/main" val="160108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chemeClr val="tx1"/>
                </a:solidFill>
              </a:rPr>
              <a:t>Error Correction</a:t>
            </a:r>
          </a:p>
        </p:txBody>
      </p:sp>
      <p:sp>
        <p:nvSpPr>
          <p:cNvPr id="3" name="Content Placeholder 2"/>
          <p:cNvSpPr>
            <a:spLocks noGrp="1"/>
          </p:cNvSpPr>
          <p:nvPr>
            <p:ph idx="1"/>
          </p:nvPr>
        </p:nvSpPr>
        <p:spPr>
          <a:xfrm>
            <a:off x="661032" y="1685723"/>
            <a:ext cx="8596668" cy="4373927"/>
          </a:xfrm>
        </p:spPr>
        <p:txBody>
          <a:bodyPr>
            <a:normAutofit/>
          </a:bodyPr>
          <a:lstStyle/>
          <a:p>
            <a:pPr>
              <a:buFont typeface="Wingdings" charset="2"/>
              <a:buChar char="§"/>
            </a:pPr>
            <a:r>
              <a:rPr lang="en-US" sz="2400" b="1" dirty="0">
                <a:solidFill>
                  <a:schemeClr val="tx1"/>
                </a:solidFill>
              </a:rPr>
              <a:t>The candidate list is generated by applying Substitution Transformation</a:t>
            </a:r>
          </a:p>
          <a:p>
            <a:pPr lvl="0">
              <a:buFont typeface="Wingdings" charset="2"/>
              <a:buChar char="§"/>
            </a:pPr>
            <a:r>
              <a:rPr lang="en-GB" sz="2400" b="1" dirty="0">
                <a:solidFill>
                  <a:schemeClr val="tx1"/>
                </a:solidFill>
              </a:rPr>
              <a:t>Confusion matric</a:t>
            </a:r>
            <a:r>
              <a:rPr lang="zh-CN" altLang="en-US" sz="2400" b="1" dirty="0">
                <a:solidFill>
                  <a:schemeClr val="tx1"/>
                </a:solidFill>
              </a:rPr>
              <a:t> </a:t>
            </a:r>
            <a:r>
              <a:rPr lang="en-US" altLang="zh-CN" sz="2400" b="1" dirty="0">
                <a:solidFill>
                  <a:schemeClr val="tx1"/>
                </a:solidFill>
              </a:rPr>
              <a:t>( calculate </a:t>
            </a:r>
            <a:r>
              <a:rPr lang="en-US" sz="2400" b="1" dirty="0" err="1">
                <a:solidFill>
                  <a:schemeClr val="tx1"/>
                </a:solidFill>
                <a:sym typeface="Arial"/>
              </a:rPr>
              <a:t>Pr</a:t>
            </a:r>
            <a:r>
              <a:rPr lang="en-US" sz="2400" b="1" dirty="0">
                <a:solidFill>
                  <a:schemeClr val="tx1"/>
                </a:solidFill>
                <a:sym typeface="Arial"/>
              </a:rPr>
              <a:t>(</a:t>
            </a:r>
            <a:r>
              <a:rPr lang="en-US" sz="2400" b="1" dirty="0" err="1">
                <a:solidFill>
                  <a:schemeClr val="tx1"/>
                </a:solidFill>
                <a:sym typeface="Arial"/>
              </a:rPr>
              <a:t>l</a:t>
            </a:r>
            <a:r>
              <a:rPr lang="en-US" sz="2400" b="1" baseline="-25000" dirty="0" err="1">
                <a:solidFill>
                  <a:schemeClr val="tx1"/>
                </a:solidFill>
                <a:sym typeface="Arial"/>
              </a:rPr>
              <a:t>j</a:t>
            </a:r>
            <a:r>
              <a:rPr lang="en-US" sz="2400" b="1" baseline="30000" dirty="0" err="1">
                <a:solidFill>
                  <a:schemeClr val="tx1"/>
                </a:solidFill>
                <a:sym typeface="Arial"/>
              </a:rPr>
              <a:t>f</a:t>
            </a:r>
            <a:r>
              <a:rPr lang="en-US" sz="2400" b="1" dirty="0">
                <a:solidFill>
                  <a:schemeClr val="tx1"/>
                </a:solidFill>
                <a:sym typeface="Arial"/>
              </a:rPr>
              <a:t> |</a:t>
            </a:r>
            <a:r>
              <a:rPr lang="en-US" sz="2400" b="1" dirty="0" err="1">
                <a:solidFill>
                  <a:schemeClr val="tx1"/>
                </a:solidFill>
                <a:sym typeface="Arial"/>
              </a:rPr>
              <a:t>l</a:t>
            </a:r>
            <a:r>
              <a:rPr lang="en-US" sz="2400" b="1" baseline="-25000" dirty="0" err="1">
                <a:solidFill>
                  <a:schemeClr val="tx1"/>
                </a:solidFill>
                <a:sym typeface="Arial"/>
              </a:rPr>
              <a:t>j</a:t>
            </a:r>
            <a:r>
              <a:rPr lang="en-US" sz="2400" b="1" baseline="30000" dirty="0" err="1">
                <a:solidFill>
                  <a:schemeClr val="tx1"/>
                </a:solidFill>
                <a:sym typeface="Arial"/>
              </a:rPr>
              <a:t>s</a:t>
            </a:r>
            <a:r>
              <a:rPr lang="en-US" sz="2400" b="1" dirty="0">
                <a:solidFill>
                  <a:schemeClr val="tx1"/>
                </a:solidFill>
                <a:sym typeface="Arial"/>
              </a:rPr>
              <a:t>) )</a:t>
            </a:r>
          </a:p>
          <a:p>
            <a:pPr>
              <a:buFont typeface="Wingdings" charset="2"/>
              <a:buChar char="§"/>
            </a:pPr>
            <a:endParaRPr lang="en-GB" sz="2400" b="1" dirty="0">
              <a:solidFill>
                <a:schemeClr val="tx1"/>
              </a:solidFill>
            </a:endParaRPr>
          </a:p>
          <a:p>
            <a:pPr>
              <a:buFont typeface="Wingdings" charset="2"/>
              <a:buChar char="§"/>
            </a:pPr>
            <a:endParaRPr lang="en-US" sz="2400" b="1" dirty="0">
              <a:solidFill>
                <a:schemeClr val="tx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6172" y="3166945"/>
            <a:ext cx="4388403" cy="2771137"/>
          </a:xfrm>
          <a:prstGeom prst="rect">
            <a:avLst/>
          </a:prstGeom>
        </p:spPr>
      </p:pic>
    </p:spTree>
    <p:extLst>
      <p:ext uri="{BB962C8B-B14F-4D97-AF65-F5344CB8AC3E}">
        <p14:creationId xmlns:p14="http://schemas.microsoft.com/office/powerpoint/2010/main" val="1717559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58801"/>
            <a:ext cx="8596668" cy="762000"/>
          </a:xfrm>
        </p:spPr>
        <p:txBody>
          <a:bodyPr>
            <a:normAutofit/>
          </a:bodyPr>
          <a:lstStyle/>
          <a:p>
            <a:r>
              <a:rPr lang="en-US" sz="4000" b="1" dirty="0">
                <a:solidFill>
                  <a:schemeClr val="tx1"/>
                </a:solidFill>
              </a:rPr>
              <a:t>Limitation</a:t>
            </a:r>
          </a:p>
        </p:txBody>
      </p:sp>
      <p:sp>
        <p:nvSpPr>
          <p:cNvPr id="3" name="Content Placeholder 2"/>
          <p:cNvSpPr>
            <a:spLocks noGrp="1"/>
          </p:cNvSpPr>
          <p:nvPr>
            <p:ph idx="1"/>
          </p:nvPr>
        </p:nvSpPr>
        <p:spPr>
          <a:xfrm>
            <a:off x="677334" y="1320801"/>
            <a:ext cx="8596668" cy="4876799"/>
          </a:xfrm>
        </p:spPr>
        <p:txBody>
          <a:bodyPr/>
          <a:lstStyle/>
          <a:p>
            <a:pPr>
              <a:buFont typeface="Wingdings" charset="2"/>
              <a:buChar char="§"/>
            </a:pPr>
            <a:r>
              <a:rPr lang="en-US" sz="2000" dirty="0">
                <a:solidFill>
                  <a:schemeClr val="tx1"/>
                </a:solidFill>
              </a:rPr>
              <a:t>We do not know undetected word errors.</a:t>
            </a:r>
          </a:p>
          <a:p>
            <a:pPr>
              <a:buFont typeface="Wingdings" charset="2"/>
              <a:buChar char="§"/>
            </a:pPr>
            <a:r>
              <a:rPr lang="en-US" sz="2000" dirty="0">
                <a:solidFill>
                  <a:schemeClr val="tx1"/>
                </a:solidFill>
              </a:rPr>
              <a:t>We can only replace detected word error with the same length of post-corrected words in ground truth.</a:t>
            </a:r>
          </a:p>
          <a:p>
            <a:pPr>
              <a:buFont typeface="Wingdings" charset="2"/>
              <a:buChar char="§"/>
            </a:pPr>
            <a:r>
              <a:rPr lang="en-US" sz="2000" dirty="0">
                <a:solidFill>
                  <a:schemeClr val="tx1"/>
                </a:solidFill>
              </a:rPr>
              <a:t>We only consider the substitution transformation, do not think of Deletion, Insertion, Reversal situation.</a:t>
            </a:r>
          </a:p>
          <a:p>
            <a:pPr>
              <a:buFont typeface="Wingdings" charset="2"/>
              <a:buChar char="§"/>
            </a:pPr>
            <a:endParaRPr lang="en-US" sz="2000" dirty="0">
              <a:solidFill>
                <a:schemeClr val="tx1"/>
              </a:solidFill>
            </a:endParaRPr>
          </a:p>
          <a:p>
            <a:pPr>
              <a:buFont typeface="Wingdings" charset="2"/>
              <a:buChar char="§"/>
            </a:pPr>
            <a:endParaRPr lang="en-US" sz="2000" dirty="0">
              <a:solidFill>
                <a:schemeClr val="tx1"/>
              </a:solidFill>
            </a:endParaRPr>
          </a:p>
          <a:p>
            <a:pPr>
              <a:buFont typeface="Wingdings" charset="2"/>
              <a:buChar char="§"/>
            </a:pPr>
            <a:endParaRPr lang="en-US" sz="2000" dirty="0">
              <a:solidFill>
                <a:schemeClr val="tx1"/>
              </a:solidFill>
            </a:endParaRPr>
          </a:p>
          <a:p>
            <a:pPr>
              <a:buFont typeface="Wingdings" charset="2"/>
              <a:buChar char="§"/>
            </a:pPr>
            <a:r>
              <a:rPr lang="en-US" sz="2000" dirty="0">
                <a:solidFill>
                  <a:schemeClr val="tx1"/>
                </a:solidFill>
              </a:rPr>
              <a:t> The correct words in dictionary was considered as wrong words, but our model can return the same word. </a:t>
            </a:r>
            <a:endParaRPr lang="en-US" sz="3200" dirty="0">
              <a:solidFill>
                <a:schemeClr val="tx1"/>
              </a:solidFill>
            </a:endParaRPr>
          </a:p>
          <a:p>
            <a:pPr>
              <a:buFont typeface="Wingdings" charset="2"/>
              <a:buChar char="§"/>
            </a:pPr>
            <a:endParaRPr lang="en-US" sz="3200" dirty="0"/>
          </a:p>
          <a:p>
            <a:pPr>
              <a:buFont typeface="Wingdings" charset="2"/>
              <a:buChar char="§"/>
            </a:pPr>
            <a:endParaRPr lang="en-US" sz="3200" dirty="0"/>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2667" y="2946399"/>
            <a:ext cx="1736821" cy="126234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72668" y="4970740"/>
            <a:ext cx="1736820" cy="1226860"/>
          </a:xfrm>
          <a:prstGeom prst="rect">
            <a:avLst/>
          </a:prstGeom>
        </p:spPr>
      </p:pic>
    </p:spTree>
    <p:extLst>
      <p:ext uri="{BB962C8B-B14F-4D97-AF65-F5344CB8AC3E}">
        <p14:creationId xmlns:p14="http://schemas.microsoft.com/office/powerpoint/2010/main" val="680824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chemeClr val="tx1"/>
                </a:solidFill>
              </a:rPr>
              <a:t>Summary</a:t>
            </a:r>
          </a:p>
        </p:txBody>
      </p:sp>
      <p:sp>
        <p:nvSpPr>
          <p:cNvPr id="4" name="Rounded Rectangle 3"/>
          <p:cNvSpPr/>
          <p:nvPr/>
        </p:nvSpPr>
        <p:spPr>
          <a:xfrm>
            <a:off x="5064456" y="603344"/>
            <a:ext cx="3028666" cy="808441"/>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Tessearct</a:t>
            </a:r>
            <a:r>
              <a:rPr lang="en-US" b="1" dirty="0">
                <a:solidFill>
                  <a:schemeClr val="tx1"/>
                </a:solidFill>
              </a:rPr>
              <a:t> OCR output</a:t>
            </a:r>
          </a:p>
        </p:txBody>
      </p:sp>
      <p:cxnSp>
        <p:nvCxnSpPr>
          <p:cNvPr id="10" name="Straight Arrow Connector 9"/>
          <p:cNvCxnSpPr/>
          <p:nvPr/>
        </p:nvCxnSpPr>
        <p:spPr>
          <a:xfrm flipH="1">
            <a:off x="4572791" y="1411785"/>
            <a:ext cx="1541406" cy="62533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6974006" y="1418041"/>
            <a:ext cx="1476801" cy="63964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6" name="Content Placeholder 15"/>
          <p:cNvSpPr>
            <a:spLocks noGrp="1"/>
          </p:cNvSpPr>
          <p:nvPr>
            <p:ph idx="1"/>
          </p:nvPr>
        </p:nvSpPr>
        <p:spPr>
          <a:xfrm>
            <a:off x="2308745" y="2155777"/>
            <a:ext cx="2998361" cy="818865"/>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Detected Word Error</a:t>
            </a:r>
          </a:p>
        </p:txBody>
      </p:sp>
      <p:sp>
        <p:nvSpPr>
          <p:cNvPr id="17" name="Content Placeholder 15"/>
          <p:cNvSpPr txBox="1">
            <a:spLocks/>
          </p:cNvSpPr>
          <p:nvPr/>
        </p:nvSpPr>
        <p:spPr>
          <a:xfrm>
            <a:off x="7440706" y="2184968"/>
            <a:ext cx="3518447" cy="789674"/>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lt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lt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lt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9pPr>
          </a:lstStyle>
          <a:p>
            <a:r>
              <a:rPr lang="en-US" b="1" dirty="0">
                <a:solidFill>
                  <a:schemeClr val="tx1"/>
                </a:solidFill>
              </a:rPr>
              <a:t>Undetected Word Error</a:t>
            </a:r>
          </a:p>
        </p:txBody>
      </p:sp>
      <p:sp>
        <p:nvSpPr>
          <p:cNvPr id="18" name="Content Placeholder 15"/>
          <p:cNvSpPr txBox="1">
            <a:spLocks/>
          </p:cNvSpPr>
          <p:nvPr/>
        </p:nvSpPr>
        <p:spPr>
          <a:xfrm>
            <a:off x="4361598" y="3400368"/>
            <a:ext cx="3341425" cy="841991"/>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lt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lt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lt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9pPr>
          </a:lstStyle>
          <a:p>
            <a:r>
              <a:rPr lang="en-US" b="1" dirty="0">
                <a:solidFill>
                  <a:schemeClr val="tx1"/>
                </a:solidFill>
              </a:rPr>
              <a:t>Uncorrectable Words</a:t>
            </a:r>
          </a:p>
        </p:txBody>
      </p:sp>
      <p:cxnSp>
        <p:nvCxnSpPr>
          <p:cNvPr id="20" name="Straight Arrow Connector 19"/>
          <p:cNvCxnSpPr/>
          <p:nvPr/>
        </p:nvCxnSpPr>
        <p:spPr>
          <a:xfrm flipH="1">
            <a:off x="2548149" y="2974642"/>
            <a:ext cx="863791" cy="37796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4002205" y="2975398"/>
            <a:ext cx="1062251" cy="37721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5" name="Content Placeholder 15"/>
          <p:cNvSpPr txBox="1">
            <a:spLocks/>
          </p:cNvSpPr>
          <p:nvPr/>
        </p:nvSpPr>
        <p:spPr>
          <a:xfrm>
            <a:off x="1193829" y="3381993"/>
            <a:ext cx="2709431" cy="818865"/>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lt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lt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lt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9pPr>
          </a:lstStyle>
          <a:p>
            <a:r>
              <a:rPr lang="en-US" b="1" dirty="0">
                <a:solidFill>
                  <a:schemeClr val="tx1"/>
                </a:solidFill>
              </a:rPr>
              <a:t>Correctable Words</a:t>
            </a:r>
          </a:p>
        </p:txBody>
      </p:sp>
      <p:graphicFrame>
        <p:nvGraphicFramePr>
          <p:cNvPr id="28" name="Diagram 27"/>
          <p:cNvGraphicFramePr/>
          <p:nvPr>
            <p:extLst>
              <p:ext uri="{D42A27DB-BD31-4B8C-83A1-F6EECF244321}">
                <p14:modId xmlns:p14="http://schemas.microsoft.com/office/powerpoint/2010/main" val="1162901602"/>
              </p:ext>
            </p:extLst>
          </p:nvPr>
        </p:nvGraphicFramePr>
        <p:xfrm>
          <a:off x="7738279" y="3229210"/>
          <a:ext cx="2450123" cy="11517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29" name="Straight Arrow Connector 28"/>
          <p:cNvCxnSpPr/>
          <p:nvPr/>
        </p:nvCxnSpPr>
        <p:spPr>
          <a:xfrm flipV="1">
            <a:off x="7738278" y="3782705"/>
            <a:ext cx="354844" cy="872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1444954" y="4230240"/>
            <a:ext cx="863791" cy="37796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a:off x="3527207" y="4242359"/>
            <a:ext cx="7764" cy="54479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4" name="Content Placeholder 15"/>
          <p:cNvSpPr txBox="1">
            <a:spLocks/>
          </p:cNvSpPr>
          <p:nvPr/>
        </p:nvSpPr>
        <p:spPr>
          <a:xfrm>
            <a:off x="177422" y="4646686"/>
            <a:ext cx="2688608" cy="662294"/>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lt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lt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lt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 </a:t>
            </a:r>
            <a:r>
              <a:rPr lang="en-US" b="1" dirty="0">
                <a:solidFill>
                  <a:schemeClr val="tx1"/>
                </a:solidFill>
              </a:rPr>
              <a:t>Right</a:t>
            </a:r>
            <a:r>
              <a:rPr lang="en-US" b="1" dirty="0"/>
              <a:t> </a:t>
            </a:r>
            <a:r>
              <a:rPr lang="en-US" b="1" dirty="0">
                <a:solidFill>
                  <a:schemeClr val="tx1"/>
                </a:solidFill>
              </a:rPr>
              <a:t>(</a:t>
            </a:r>
            <a:r>
              <a:rPr lang="en-US" b="1" dirty="0" err="1">
                <a:solidFill>
                  <a:schemeClr val="tx1"/>
                </a:solidFill>
              </a:rPr>
              <a:t>Stopwords,etc</a:t>
            </a:r>
            <a:r>
              <a:rPr lang="en-US" b="1" dirty="0">
                <a:solidFill>
                  <a:schemeClr val="tx1"/>
                </a:solidFill>
              </a:rPr>
              <a:t>)</a:t>
            </a:r>
          </a:p>
        </p:txBody>
      </p:sp>
      <p:sp>
        <p:nvSpPr>
          <p:cNvPr id="45" name="Content Placeholder 15"/>
          <p:cNvSpPr txBox="1">
            <a:spLocks/>
          </p:cNvSpPr>
          <p:nvPr/>
        </p:nvSpPr>
        <p:spPr>
          <a:xfrm>
            <a:off x="4657499" y="4587459"/>
            <a:ext cx="2700838" cy="662294"/>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lt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lt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lt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dirty="0"/>
              <a:t> </a:t>
            </a:r>
            <a:r>
              <a:rPr lang="en-US" b="1" dirty="0">
                <a:solidFill>
                  <a:schemeClr val="tx1"/>
                </a:solidFill>
              </a:rPr>
              <a:t>Wrong</a:t>
            </a:r>
          </a:p>
        </p:txBody>
      </p:sp>
      <p:cxnSp>
        <p:nvCxnSpPr>
          <p:cNvPr id="46" name="Straight Arrow Connector 45"/>
          <p:cNvCxnSpPr/>
          <p:nvPr/>
        </p:nvCxnSpPr>
        <p:spPr>
          <a:xfrm>
            <a:off x="3807925" y="4218584"/>
            <a:ext cx="849574" cy="36887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0" name="Rounded Rectangle 49"/>
          <p:cNvSpPr/>
          <p:nvPr/>
        </p:nvSpPr>
        <p:spPr>
          <a:xfrm>
            <a:off x="3015958" y="4787152"/>
            <a:ext cx="1556833" cy="19184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Fail to give correction</a:t>
            </a:r>
          </a:p>
        </p:txBody>
      </p:sp>
    </p:spTree>
    <p:extLst>
      <p:ext uri="{BB962C8B-B14F-4D97-AF65-F5344CB8AC3E}">
        <p14:creationId xmlns:p14="http://schemas.microsoft.com/office/powerpoint/2010/main" val="73110092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548</TotalTime>
  <Words>785</Words>
  <Application>Microsoft Macintosh PowerPoint</Application>
  <PresentationFormat>Widescreen</PresentationFormat>
  <Paragraphs>96</Paragraphs>
  <Slides>11</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Calibri</vt:lpstr>
      <vt:lpstr>DengXian</vt:lpstr>
      <vt:lpstr>Trebuchet MS</vt:lpstr>
      <vt:lpstr>Wingdings</vt:lpstr>
      <vt:lpstr>Wingdings 3</vt:lpstr>
      <vt:lpstr>华文新魏</vt:lpstr>
      <vt:lpstr>Arial</vt:lpstr>
      <vt:lpstr>Facet</vt:lpstr>
      <vt:lpstr>Optical Character Recognition (OCR)</vt:lpstr>
      <vt:lpstr>Overview</vt:lpstr>
      <vt:lpstr> Task</vt:lpstr>
      <vt:lpstr>SVM Error Detection</vt:lpstr>
      <vt:lpstr>SVM Error Detection</vt:lpstr>
      <vt:lpstr>Topic Modeling For Error Correction</vt:lpstr>
      <vt:lpstr>Error Correction</vt:lpstr>
      <vt:lpstr>Limitation</vt:lpstr>
      <vt:lpstr>Summary</vt:lpstr>
      <vt:lpstr>Performance Measure</vt:lpstr>
      <vt:lpstr>Thank you!!!!</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Optical character recognition (OCR)</dc:title>
  <dc:creator>Shi, Yiming</dc:creator>
  <cp:lastModifiedBy>Shi, Yiming</cp:lastModifiedBy>
  <cp:revision>53</cp:revision>
  <dcterms:created xsi:type="dcterms:W3CDTF">2018-11-28T23:42:43Z</dcterms:created>
  <dcterms:modified xsi:type="dcterms:W3CDTF">2018-11-29T17:56:21Z</dcterms:modified>
</cp:coreProperties>
</file>