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35" autoAdjust="0"/>
  </p:normalViewPr>
  <p:slideViewPr>
    <p:cSldViewPr snapToGrid="0">
      <p:cViewPr varScale="1">
        <p:scale>
          <a:sx n="85" d="100"/>
          <a:sy n="85" d="100"/>
        </p:scale>
        <p:origin x="774" y="84"/>
      </p:cViewPr>
      <p:guideLst/>
    </p:cSldViewPr>
  </p:slideViewPr>
  <p:outlineViewPr>
    <p:cViewPr>
      <p:scale>
        <a:sx n="33" d="100"/>
        <a:sy n="33" d="100"/>
      </p:scale>
      <p:origin x="0" y="-146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E31FBB-2555-4F64-B6CE-2274FC089F63}"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22A63-77A1-41AC-81F7-DA8A01B11CD1}" type="slidenum">
              <a:rPr lang="en-US" smtClean="0"/>
              <a:t>‹#›</a:t>
            </a:fld>
            <a:endParaRPr lang="en-US"/>
          </a:p>
        </p:txBody>
      </p:sp>
    </p:spTree>
    <p:extLst>
      <p:ext uri="{BB962C8B-B14F-4D97-AF65-F5344CB8AC3E}">
        <p14:creationId xmlns:p14="http://schemas.microsoft.com/office/powerpoint/2010/main" val="36802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a:t>
            </a:fld>
            <a:endParaRPr lang="en-US"/>
          </a:p>
        </p:txBody>
      </p:sp>
    </p:spTree>
    <p:extLst>
      <p:ext uri="{BB962C8B-B14F-4D97-AF65-F5344CB8AC3E}">
        <p14:creationId xmlns:p14="http://schemas.microsoft.com/office/powerpoint/2010/main" val="12765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10</a:t>
            </a:fld>
            <a:endParaRPr lang="en-US"/>
          </a:p>
        </p:txBody>
      </p:sp>
    </p:spTree>
    <p:extLst>
      <p:ext uri="{BB962C8B-B14F-4D97-AF65-F5344CB8AC3E}">
        <p14:creationId xmlns:p14="http://schemas.microsoft.com/office/powerpoint/2010/main" val="154222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11</a:t>
            </a:fld>
            <a:endParaRPr lang="en-US"/>
          </a:p>
        </p:txBody>
      </p:sp>
    </p:spTree>
    <p:extLst>
      <p:ext uri="{BB962C8B-B14F-4D97-AF65-F5344CB8AC3E}">
        <p14:creationId xmlns:p14="http://schemas.microsoft.com/office/powerpoint/2010/main" val="411356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more of an upper-bound on the required storage space as well, as for trigrams and quadrigrams (and higher), the arrays are so sparse that it may be more efficient to simply create a list of the nonzero entries.</a:t>
            </a:r>
          </a:p>
        </p:txBody>
      </p:sp>
      <p:sp>
        <p:nvSpPr>
          <p:cNvPr id="4" name="Slide Number Placeholder 3"/>
          <p:cNvSpPr>
            <a:spLocks noGrp="1"/>
          </p:cNvSpPr>
          <p:nvPr>
            <p:ph type="sldNum" sz="quarter" idx="5"/>
          </p:nvPr>
        </p:nvSpPr>
        <p:spPr/>
        <p:txBody>
          <a:bodyPr/>
          <a:lstStyle/>
          <a:p>
            <a:fld id="{13122A63-77A1-41AC-81F7-DA8A01B11CD1}" type="slidenum">
              <a:rPr lang="en-US" smtClean="0"/>
              <a:t>12</a:t>
            </a:fld>
            <a:endParaRPr lang="en-US"/>
          </a:p>
        </p:txBody>
      </p:sp>
    </p:spTree>
    <p:extLst>
      <p:ext uri="{BB962C8B-B14F-4D97-AF65-F5344CB8AC3E}">
        <p14:creationId xmlns:p14="http://schemas.microsoft.com/office/powerpoint/2010/main" val="73686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13</a:t>
            </a:fld>
            <a:endParaRPr lang="en-US"/>
          </a:p>
        </p:txBody>
      </p:sp>
    </p:spTree>
    <p:extLst>
      <p:ext uri="{BB962C8B-B14F-4D97-AF65-F5344CB8AC3E}">
        <p14:creationId xmlns:p14="http://schemas.microsoft.com/office/powerpoint/2010/main" val="125653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14</a:t>
            </a:fld>
            <a:endParaRPr lang="en-US"/>
          </a:p>
        </p:txBody>
      </p:sp>
    </p:spTree>
    <p:extLst>
      <p:ext uri="{BB962C8B-B14F-4D97-AF65-F5344CB8AC3E}">
        <p14:creationId xmlns:p14="http://schemas.microsoft.com/office/powerpoint/2010/main" val="2936043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15</a:t>
            </a:fld>
            <a:endParaRPr lang="en-US"/>
          </a:p>
        </p:txBody>
      </p:sp>
    </p:spTree>
    <p:extLst>
      <p:ext uri="{BB962C8B-B14F-4D97-AF65-F5344CB8AC3E}">
        <p14:creationId xmlns:p14="http://schemas.microsoft.com/office/powerpoint/2010/main" val="1874058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16</a:t>
            </a:fld>
            <a:endParaRPr lang="en-US"/>
          </a:p>
        </p:txBody>
      </p:sp>
    </p:spTree>
    <p:extLst>
      <p:ext uri="{BB962C8B-B14F-4D97-AF65-F5344CB8AC3E}">
        <p14:creationId xmlns:p14="http://schemas.microsoft.com/office/powerpoint/2010/main" val="50663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C-1 paper also makes note of the fact that the algorithm could be improved if it had, for example, confusion matrices detailing what the most common erroneous character substitutions were, because it can modify the positional binary n-grams to compensate. However, the downside of doing this is a loss of standardization across all possible OCR algorithms.</a:t>
            </a:r>
          </a:p>
        </p:txBody>
      </p:sp>
      <p:sp>
        <p:nvSpPr>
          <p:cNvPr id="4" name="Slide Number Placeholder 3"/>
          <p:cNvSpPr>
            <a:spLocks noGrp="1"/>
          </p:cNvSpPr>
          <p:nvPr>
            <p:ph type="sldNum" sz="quarter" idx="5"/>
          </p:nvPr>
        </p:nvSpPr>
        <p:spPr/>
        <p:txBody>
          <a:bodyPr/>
          <a:lstStyle/>
          <a:p>
            <a:fld id="{13122A63-77A1-41AC-81F7-DA8A01B11CD1}" type="slidenum">
              <a:rPr lang="en-US" smtClean="0"/>
              <a:t>17</a:t>
            </a:fld>
            <a:endParaRPr lang="en-US"/>
          </a:p>
        </p:txBody>
      </p:sp>
    </p:spTree>
    <p:extLst>
      <p:ext uri="{BB962C8B-B14F-4D97-AF65-F5344CB8AC3E}">
        <p14:creationId xmlns:p14="http://schemas.microsoft.com/office/powerpoint/2010/main" val="1846645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here are kinda strange, so I’m not sure how accurate the metrics are here. I do believe that word-wise metrics being in the neighborhood of 60% is accurate, but character-wise metrics may not be so accurate (and we were having issues getting them for the pre-processed data).</a:t>
            </a:r>
          </a:p>
        </p:txBody>
      </p:sp>
      <p:sp>
        <p:nvSpPr>
          <p:cNvPr id="4" name="Slide Number Placeholder 3"/>
          <p:cNvSpPr>
            <a:spLocks noGrp="1"/>
          </p:cNvSpPr>
          <p:nvPr>
            <p:ph type="sldNum" sz="quarter" idx="5"/>
          </p:nvPr>
        </p:nvSpPr>
        <p:spPr/>
        <p:txBody>
          <a:bodyPr/>
          <a:lstStyle/>
          <a:p>
            <a:fld id="{13122A63-77A1-41AC-81F7-DA8A01B11CD1}" type="slidenum">
              <a:rPr lang="en-US" smtClean="0"/>
              <a:t>18</a:t>
            </a:fld>
            <a:endParaRPr lang="en-US"/>
          </a:p>
        </p:txBody>
      </p:sp>
    </p:spTree>
    <p:extLst>
      <p:ext uri="{BB962C8B-B14F-4D97-AF65-F5344CB8AC3E}">
        <p14:creationId xmlns:p14="http://schemas.microsoft.com/office/powerpoint/2010/main" val="3654624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19</a:t>
            </a:fld>
            <a:endParaRPr lang="en-US"/>
          </a:p>
        </p:txBody>
      </p:sp>
    </p:spTree>
    <p:extLst>
      <p:ext uri="{BB962C8B-B14F-4D97-AF65-F5344CB8AC3E}">
        <p14:creationId xmlns:p14="http://schemas.microsoft.com/office/powerpoint/2010/main" val="324675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2</a:t>
            </a:fld>
            <a:endParaRPr lang="en-US"/>
          </a:p>
        </p:txBody>
      </p:sp>
    </p:spTree>
    <p:extLst>
      <p:ext uri="{BB962C8B-B14F-4D97-AF65-F5344CB8AC3E}">
        <p14:creationId xmlns:p14="http://schemas.microsoft.com/office/powerpoint/2010/main" val="19360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steps are excluded here, like how the ground truth and Tesseract tokens were compared to each other to create training labels on which strings were correct or not. In the D-3 paper, these were separated out from the data set. </a:t>
            </a:r>
          </a:p>
        </p:txBody>
      </p:sp>
      <p:sp>
        <p:nvSpPr>
          <p:cNvPr id="4" name="Slide Number Placeholder 3"/>
          <p:cNvSpPr>
            <a:spLocks noGrp="1"/>
          </p:cNvSpPr>
          <p:nvPr>
            <p:ph type="sldNum" sz="quarter" idx="5"/>
          </p:nvPr>
        </p:nvSpPr>
        <p:spPr/>
        <p:txBody>
          <a:bodyPr/>
          <a:lstStyle/>
          <a:p>
            <a:fld id="{13122A63-77A1-41AC-81F7-DA8A01B11CD1}" type="slidenum">
              <a:rPr lang="en-US" smtClean="0"/>
              <a:t>3</a:t>
            </a:fld>
            <a:endParaRPr lang="en-US"/>
          </a:p>
        </p:txBody>
      </p:sp>
    </p:spTree>
    <p:extLst>
      <p:ext uri="{BB962C8B-B14F-4D97-AF65-F5344CB8AC3E}">
        <p14:creationId xmlns:p14="http://schemas.microsoft.com/office/powerpoint/2010/main" val="251960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features were decided on through manual (by-hand) analysis of patterns within the garbage and not-garbage strings (essentially, trial and error). They mentioned measuring things like the average lengths of strings in both groups which evidently did not make the cut for the final feature list. We did not speculate as to any additional features that might be of use for our particular corpus; doing so might have improved results.</a:t>
            </a:r>
          </a:p>
        </p:txBody>
      </p:sp>
      <p:sp>
        <p:nvSpPr>
          <p:cNvPr id="4" name="Slide Number Placeholder 3"/>
          <p:cNvSpPr>
            <a:spLocks noGrp="1"/>
          </p:cNvSpPr>
          <p:nvPr>
            <p:ph type="sldNum" sz="quarter" idx="5"/>
          </p:nvPr>
        </p:nvSpPr>
        <p:spPr/>
        <p:txBody>
          <a:bodyPr/>
          <a:lstStyle/>
          <a:p>
            <a:fld id="{13122A63-77A1-41AC-81F7-DA8A01B11CD1}" type="slidenum">
              <a:rPr lang="en-US" smtClean="0"/>
              <a:t>4</a:t>
            </a:fld>
            <a:endParaRPr lang="en-US"/>
          </a:p>
        </p:txBody>
      </p:sp>
    </p:spTree>
    <p:extLst>
      <p:ext uri="{BB962C8B-B14F-4D97-AF65-F5344CB8AC3E}">
        <p14:creationId xmlns:p14="http://schemas.microsoft.com/office/powerpoint/2010/main" val="84508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5</a:t>
            </a:fld>
            <a:endParaRPr lang="en-US"/>
          </a:p>
        </p:txBody>
      </p:sp>
    </p:spTree>
    <p:extLst>
      <p:ext uri="{BB962C8B-B14F-4D97-AF65-F5344CB8AC3E}">
        <p14:creationId xmlns:p14="http://schemas.microsoft.com/office/powerpoint/2010/main" val="342375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average garbage token had a bigram score of 5.3 while the average non-garbage token had a bigram score of 17.4.</a:t>
            </a:r>
          </a:p>
        </p:txBody>
      </p:sp>
      <p:sp>
        <p:nvSpPr>
          <p:cNvPr id="4" name="Slide Number Placeholder 3"/>
          <p:cNvSpPr>
            <a:spLocks noGrp="1"/>
          </p:cNvSpPr>
          <p:nvPr>
            <p:ph type="sldNum" sz="quarter" idx="5"/>
          </p:nvPr>
        </p:nvSpPr>
        <p:spPr/>
        <p:txBody>
          <a:bodyPr/>
          <a:lstStyle/>
          <a:p>
            <a:fld id="{13122A63-77A1-41AC-81F7-DA8A01B11CD1}" type="slidenum">
              <a:rPr lang="en-US" smtClean="0"/>
              <a:t>6</a:t>
            </a:fld>
            <a:endParaRPr lang="en-US"/>
          </a:p>
        </p:txBody>
      </p:sp>
    </p:spTree>
    <p:extLst>
      <p:ext uri="{BB962C8B-B14F-4D97-AF65-F5344CB8AC3E}">
        <p14:creationId xmlns:p14="http://schemas.microsoft.com/office/powerpoint/2010/main" val="316649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7</a:t>
            </a:fld>
            <a:endParaRPr lang="en-US"/>
          </a:p>
        </p:txBody>
      </p:sp>
    </p:spTree>
    <p:extLst>
      <p:ext uri="{BB962C8B-B14F-4D97-AF65-F5344CB8AC3E}">
        <p14:creationId xmlns:p14="http://schemas.microsoft.com/office/powerpoint/2010/main" val="129413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Levenshtein distance is measured between a token and some external dictionary or lexicon of accepted terms, perhaps taken from the ground truth data. This is the reason behind why Levenshtein distance is the culprit of significant speed reductions in the evaluation of error detection.</a:t>
            </a:r>
          </a:p>
        </p:txBody>
      </p:sp>
      <p:sp>
        <p:nvSpPr>
          <p:cNvPr id="4" name="Slide Number Placeholder 3"/>
          <p:cNvSpPr>
            <a:spLocks noGrp="1"/>
          </p:cNvSpPr>
          <p:nvPr>
            <p:ph type="sldNum" sz="quarter" idx="5"/>
          </p:nvPr>
        </p:nvSpPr>
        <p:spPr/>
        <p:txBody>
          <a:bodyPr/>
          <a:lstStyle/>
          <a:p>
            <a:fld id="{13122A63-77A1-41AC-81F7-DA8A01B11CD1}" type="slidenum">
              <a:rPr lang="en-US" smtClean="0"/>
              <a:t>8</a:t>
            </a:fld>
            <a:endParaRPr lang="en-US"/>
          </a:p>
        </p:txBody>
      </p:sp>
    </p:spTree>
    <p:extLst>
      <p:ext uri="{BB962C8B-B14F-4D97-AF65-F5344CB8AC3E}">
        <p14:creationId xmlns:p14="http://schemas.microsoft.com/office/powerpoint/2010/main" val="96594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24,000 tokens were correctly classified, compared to about 8,500 incorrect classifications. This gives us 80% average precision and recall. Precision is defined as the ratio of correctly classified tokens to the total number of tokens predicted as a particular category. Recall is the ratio of correctly classified tokens to the total number of tokens that actually belong to a particular category. Our model has higher precision and recall for not-garbage tokens, which is good news (and also not too surprising, given that the data is likely imbalanced). F1 score is the harmonic mean of precision and recall. The D-3 algorithm without Levenshtein distance has precision higher by 8 points but recall higher by only 1 point.</a:t>
            </a:r>
          </a:p>
        </p:txBody>
      </p:sp>
      <p:sp>
        <p:nvSpPr>
          <p:cNvPr id="4" name="Slide Number Placeholder 3"/>
          <p:cNvSpPr>
            <a:spLocks noGrp="1"/>
          </p:cNvSpPr>
          <p:nvPr>
            <p:ph type="sldNum" sz="quarter" idx="5"/>
          </p:nvPr>
        </p:nvSpPr>
        <p:spPr/>
        <p:txBody>
          <a:bodyPr/>
          <a:lstStyle/>
          <a:p>
            <a:fld id="{13122A63-77A1-41AC-81F7-DA8A01B11CD1}" type="slidenum">
              <a:rPr lang="en-US" smtClean="0"/>
              <a:t>9</a:t>
            </a:fld>
            <a:endParaRPr lang="en-US"/>
          </a:p>
        </p:txBody>
      </p:sp>
    </p:spTree>
    <p:extLst>
      <p:ext uri="{BB962C8B-B14F-4D97-AF65-F5344CB8AC3E}">
        <p14:creationId xmlns:p14="http://schemas.microsoft.com/office/powerpoint/2010/main" val="18093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89138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315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75508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886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30769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2941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46849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51596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42695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79652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F3A7E-ABE6-4DCD-B189-D746202C11A7}"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07073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1123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F3A7E-ABE6-4DCD-B189-D746202C11A7}"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6287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F3A7E-ABE6-4DCD-B189-D746202C11A7}"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697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3A7E-ABE6-4DCD-B189-D746202C11A7}"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9392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1080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90449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9F3A7E-ABE6-4DCD-B189-D746202C11A7}" type="datetimeFigureOut">
              <a:rPr lang="en-US" smtClean="0"/>
              <a:t>11/29/2018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097279-51E1-4233-A9C0-E172C87D42C8}" type="slidenum">
              <a:rPr lang="en-US" smtClean="0"/>
              <a:t>‹#›</a:t>
            </a:fld>
            <a:endParaRPr lang="en-US"/>
          </a:p>
        </p:txBody>
      </p:sp>
    </p:spTree>
    <p:extLst>
      <p:ext uri="{BB962C8B-B14F-4D97-AF65-F5344CB8AC3E}">
        <p14:creationId xmlns:p14="http://schemas.microsoft.com/office/powerpoint/2010/main" val="1227651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1DE1-6493-48C0-B7DD-CFCB2225DB39}"/>
              </a:ext>
            </a:extLst>
          </p:cNvPr>
          <p:cNvSpPr>
            <a:spLocks noGrp="1"/>
          </p:cNvSpPr>
          <p:nvPr>
            <p:ph type="ctrTitle"/>
          </p:nvPr>
        </p:nvSpPr>
        <p:spPr/>
        <p:txBody>
          <a:bodyPr/>
          <a:lstStyle/>
          <a:p>
            <a:r>
              <a:rPr lang="en-US" dirty="0"/>
              <a:t>Applied Data Science</a:t>
            </a:r>
            <a:br>
              <a:rPr lang="en-US" dirty="0"/>
            </a:br>
            <a:r>
              <a:rPr lang="en-US" dirty="0"/>
              <a:t>Project 4</a:t>
            </a:r>
            <a:br>
              <a:rPr lang="en-US" dirty="0"/>
            </a:br>
            <a:r>
              <a:rPr lang="en-US" dirty="0"/>
              <a:t>Section 2, Group 3</a:t>
            </a:r>
          </a:p>
        </p:txBody>
      </p:sp>
      <p:sp>
        <p:nvSpPr>
          <p:cNvPr id="3" name="Subtitle 2">
            <a:extLst>
              <a:ext uri="{FF2B5EF4-FFF2-40B4-BE49-F238E27FC236}">
                <a16:creationId xmlns:a16="http://schemas.microsoft.com/office/drawing/2014/main" id="{E9104761-9AF2-437D-A841-9EC13EEAAA14}"/>
              </a:ext>
            </a:extLst>
          </p:cNvPr>
          <p:cNvSpPr>
            <a:spLocks noGrp="1"/>
          </p:cNvSpPr>
          <p:nvPr>
            <p:ph type="subTitle" idx="1"/>
          </p:nvPr>
        </p:nvSpPr>
        <p:spPr/>
        <p:txBody>
          <a:bodyPr/>
          <a:lstStyle/>
          <a:p>
            <a:r>
              <a:rPr lang="en-US" dirty="0"/>
              <a:t>Papers: D-3, C-1</a:t>
            </a:r>
          </a:p>
          <a:p>
            <a:r>
              <a:rPr lang="en-US" dirty="0"/>
              <a:t>Samuel Kolins (sk3655), Sheng Wang (sw3224), Colleen Wang (yw3177), </a:t>
            </a:r>
            <a:r>
              <a:rPr lang="en-US" dirty="0" err="1"/>
              <a:t>Jiaxi</a:t>
            </a:r>
            <a:r>
              <a:rPr lang="en-US" dirty="0"/>
              <a:t> Wu (jw3588), </a:t>
            </a:r>
            <a:r>
              <a:rPr lang="en-US" dirty="0" err="1"/>
              <a:t>Wanyi</a:t>
            </a:r>
            <a:r>
              <a:rPr lang="en-US" dirty="0"/>
              <a:t> Zheng (wz2409)</a:t>
            </a:r>
          </a:p>
        </p:txBody>
      </p:sp>
    </p:spTree>
    <p:extLst>
      <p:ext uri="{BB962C8B-B14F-4D97-AF65-F5344CB8AC3E}">
        <p14:creationId xmlns:p14="http://schemas.microsoft.com/office/powerpoint/2010/main" val="817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3EE20-A648-4A40-9AA8-6F32C65077F4}"/>
                  </a:ext>
                </a:extLst>
              </p:cNvPr>
              <p:cNvSpPr>
                <a:spLocks noGrp="1"/>
              </p:cNvSpPr>
              <p:nvPr>
                <p:ph idx="1"/>
              </p:nvPr>
            </p:nvSpPr>
            <p:spPr>
              <a:xfrm>
                <a:off x="913795" y="1286933"/>
                <a:ext cx="10353762" cy="4899378"/>
              </a:xfrm>
            </p:spPr>
            <p:txBody>
              <a:bodyPr>
                <a:normAutofit lnSpcReduction="10000"/>
              </a:bodyPr>
              <a:lstStyle/>
              <a:p>
                <a:r>
                  <a:rPr lang="en-US" dirty="0"/>
                  <a:t>The correctly classified not-garbage tokens are funneled to the error correction algorithm for attempts at being corrected.</a:t>
                </a:r>
              </a:p>
              <a:p>
                <a:r>
                  <a:rPr lang="en-US" dirty="0"/>
                  <a:t>Typically, error correction algorithms use either a </a:t>
                </a:r>
                <a:r>
                  <a:rPr lang="en-US" dirty="0">
                    <a:solidFill>
                      <a:schemeClr val="accent3"/>
                    </a:solidFill>
                  </a:rPr>
                  <a:t>dictionary-based algorithm</a:t>
                </a:r>
                <a:r>
                  <a:rPr lang="en-US" dirty="0"/>
                  <a:t> or matrices of </a:t>
                </a:r>
                <a:r>
                  <a:rPr lang="en-US" dirty="0">
                    <a:solidFill>
                      <a:schemeClr val="accent3"/>
                    </a:solidFill>
                  </a:rPr>
                  <a:t>precise </a:t>
                </a:r>
                <a14:m>
                  <m:oMath xmlns:m="http://schemas.openxmlformats.org/officeDocument/2006/math">
                    <m:r>
                      <a:rPr lang="en-US" i="1">
                        <a:solidFill>
                          <a:schemeClr val="accent3"/>
                        </a:solidFill>
                        <a:latin typeface="Cambria Math" panose="02040503050406030204" pitchFamily="18" charset="0"/>
                      </a:rPr>
                      <m:t>𝑛</m:t>
                    </m:r>
                  </m:oMath>
                </a14:m>
                <a:r>
                  <a:rPr lang="en-US" dirty="0">
                    <a:solidFill>
                      <a:schemeClr val="accent3"/>
                    </a:solidFill>
                  </a:rPr>
                  <a:t>-gram probabilities</a:t>
                </a:r>
                <a:r>
                  <a:rPr lang="en-US" dirty="0"/>
                  <a:t> to make their corrections.</a:t>
                </a:r>
              </a:p>
              <a:p>
                <a:pPr lvl="1"/>
                <a:r>
                  <a:rPr lang="en-US" dirty="0"/>
                  <a:t>In the former case, each token is compared to a dictionary. If it matches, the token is considered correct. If not, it is corrected to whatever the closest dictionary word is (perhaps using Levenshtein distance). It’s possible that there is no singular best word choice, in which case the token is flagged as an uncorrected error.</a:t>
                </a:r>
              </a:p>
              <a:p>
                <a:pPr lvl="1"/>
                <a:r>
                  <a:rPr lang="en-US" dirty="0"/>
                  <a:t>The latter case uses </a:t>
                </a:r>
                <a14:m>
                  <m:oMath xmlns:m="http://schemas.openxmlformats.org/officeDocument/2006/math">
                    <m:r>
                      <a:rPr lang="en-US" b="0" i="1" smtClean="0">
                        <a:latin typeface="Cambria Math" panose="02040503050406030204" pitchFamily="18" charset="0"/>
                      </a:rPr>
                      <m:t>𝑛</m:t>
                    </m:r>
                  </m:oMath>
                </a14:m>
                <a:r>
                  <a:rPr lang="en-US" dirty="0"/>
                  <a:t>-gram probabilities to decide where the errors are and corrects them to the most probable </a:t>
                </a:r>
                <a14:m>
                  <m:oMath xmlns:m="http://schemas.openxmlformats.org/officeDocument/2006/math">
                    <m:r>
                      <a:rPr lang="en-US" b="0" i="1" smtClean="0">
                        <a:latin typeface="Cambria Math" panose="02040503050406030204" pitchFamily="18" charset="0"/>
                      </a:rPr>
                      <m:t>𝑛</m:t>
                    </m:r>
                  </m:oMath>
                </a14:m>
                <a:r>
                  <a:rPr lang="en-US" dirty="0"/>
                  <a:t>-gram available (perhaps also under the condition that the fewest character substitutions are made).</a:t>
                </a:r>
              </a:p>
              <a:p>
                <a:r>
                  <a:rPr lang="en-US" dirty="0"/>
                  <a:t>Ideally, all detected errors at the </a:t>
                </a:r>
                <a14:m>
                  <m:oMath xmlns:m="http://schemas.openxmlformats.org/officeDocument/2006/math">
                    <m:r>
                      <a:rPr lang="en-US" b="0" i="1" smtClean="0">
                        <a:latin typeface="Cambria Math" panose="02040503050406030204" pitchFamily="18" charset="0"/>
                      </a:rPr>
                      <m:t>𝑛</m:t>
                    </m:r>
                  </m:oMath>
                </a14:m>
                <a:r>
                  <a:rPr lang="en-US" dirty="0"/>
                  <a:t>-gram level are corrected, but this almost never happens. Minimizing false negatives (undetected, uncorrected errors) is best then.</a:t>
                </a:r>
              </a:p>
            </p:txBody>
          </p:sp>
        </mc:Choice>
        <mc:Fallback xmlns="">
          <p:sp>
            <p:nvSpPr>
              <p:cNvPr id="3" name="Content Placeholder 2">
                <a:extLst>
                  <a:ext uri="{FF2B5EF4-FFF2-40B4-BE49-F238E27FC236}">
                    <a16:creationId xmlns:a16="http://schemas.microsoft.com/office/drawing/2014/main" id="{B953EE20-A648-4A40-9AA8-6F32C65077F4}"/>
                  </a:ext>
                </a:extLst>
              </p:cNvPr>
              <p:cNvSpPr>
                <a:spLocks noGrp="1" noRot="1" noChangeAspect="1" noMove="1" noResize="1" noEditPoints="1" noAdjustHandles="1" noChangeArrowheads="1" noChangeShapeType="1" noTextEdit="1"/>
              </p:cNvSpPr>
              <p:nvPr>
                <p:ph idx="1"/>
              </p:nvPr>
            </p:nvSpPr>
            <p:spPr>
              <a:xfrm>
                <a:off x="913795" y="1286933"/>
                <a:ext cx="10353762" cy="4899378"/>
              </a:xfrm>
              <a:blipFill>
                <a:blip r:embed="rId3"/>
                <a:stretch>
                  <a:fillRect l="-648" t="-746"/>
                </a:stretch>
              </a:blipFill>
            </p:spPr>
            <p:txBody>
              <a:bodyPr/>
              <a:lstStyle/>
              <a:p>
                <a:r>
                  <a:rPr lang="en-US">
                    <a:noFill/>
                  </a:rPr>
                  <a:t> </a:t>
                </a:r>
              </a:p>
            </p:txBody>
          </p:sp>
        </mc:Fallback>
      </mc:AlternateContent>
    </p:spTree>
    <p:extLst>
      <p:ext uri="{BB962C8B-B14F-4D97-AF65-F5344CB8AC3E}">
        <p14:creationId xmlns:p14="http://schemas.microsoft.com/office/powerpoint/2010/main" val="26697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3FD8-1037-46A0-898B-D82246B81D45}"/>
              </a:ext>
            </a:extLst>
          </p:cNvPr>
          <p:cNvSpPr>
            <a:spLocks noGrp="1"/>
          </p:cNvSpPr>
          <p:nvPr>
            <p:ph type="title"/>
          </p:nvPr>
        </p:nvSpPr>
        <p:spPr/>
        <p:txBody>
          <a:bodyPr/>
          <a:lstStyle/>
          <a:p>
            <a:r>
              <a:rPr lang="en-US" dirty="0"/>
              <a:t>Positional Binary N-Grams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883FDA-6171-4D69-A244-2DBDDC9FEBFE}"/>
                  </a:ext>
                </a:extLst>
              </p:cNvPr>
              <p:cNvSpPr>
                <a:spLocks noGrp="1"/>
              </p:cNvSpPr>
              <p:nvPr>
                <p:ph idx="1"/>
              </p:nvPr>
            </p:nvSpPr>
            <p:spPr/>
            <p:txBody>
              <a:bodyPr>
                <a:normAutofit lnSpcReduction="10000"/>
              </a:bodyPr>
              <a:lstStyle/>
              <a:p>
                <a:r>
                  <a:rPr lang="en-US" dirty="0"/>
                  <a:t>The problem with the previous two methods is that they both require a great deal of computation time and storage space. To minimize these issues at only a small cost to overall performance, we will be using </a:t>
                </a:r>
                <a:r>
                  <a:rPr lang="en-US" b="1" dirty="0">
                    <a:solidFill>
                      <a:schemeClr val="accent1"/>
                    </a:solidFill>
                  </a:rPr>
                  <a:t>positional binary </a:t>
                </a:r>
                <a14:m>
                  <m:oMath xmlns:m="http://schemas.openxmlformats.org/officeDocument/2006/math">
                    <m:r>
                      <a:rPr lang="en-US" b="1" i="1" smtClean="0">
                        <a:solidFill>
                          <a:schemeClr val="accent1"/>
                        </a:solidFill>
                        <a:latin typeface="Cambria Math" panose="02040503050406030204" pitchFamily="18" charset="0"/>
                      </a:rPr>
                      <m:t>𝒏</m:t>
                    </m:r>
                  </m:oMath>
                </a14:m>
                <a:r>
                  <a:rPr lang="en-US" b="1" dirty="0">
                    <a:solidFill>
                      <a:schemeClr val="accent1"/>
                    </a:solidFill>
                  </a:rPr>
                  <a:t>-grams</a:t>
                </a:r>
                <a:r>
                  <a:rPr lang="en-US" dirty="0"/>
                  <a:t>.</a:t>
                </a:r>
              </a:p>
              <a:p>
                <a:r>
                  <a:rPr lang="en-US" dirty="0"/>
                  <a:t>Rather than record the precise probability of an </a:t>
                </a:r>
                <a14:m>
                  <m:oMath xmlns:m="http://schemas.openxmlformats.org/officeDocument/2006/math">
                    <m:r>
                      <a:rPr lang="en-US" b="0" i="1" smtClean="0">
                        <a:latin typeface="Cambria Math" panose="02040503050406030204" pitchFamily="18" charset="0"/>
                      </a:rPr>
                      <m:t>𝑛</m:t>
                    </m:r>
                  </m:oMath>
                </a14:m>
                <a:r>
                  <a:rPr lang="en-US" dirty="0"/>
                  <a:t>-gram appearing, we can instead simply record a </a:t>
                </a:r>
                <a14:m>
                  <m:oMath xmlns:m="http://schemas.openxmlformats.org/officeDocument/2006/math">
                    <m:r>
                      <a:rPr lang="en-US" b="0" i="1" smtClean="0">
                        <a:latin typeface="Cambria Math" panose="02040503050406030204" pitchFamily="18" charset="0"/>
                      </a:rPr>
                      <m:t>1</m:t>
                    </m:r>
                  </m:oMath>
                </a14:m>
                <a:r>
                  <a:rPr lang="en-US" dirty="0"/>
                  <a:t> if the probability of the </a:t>
                </a:r>
                <a14:m>
                  <m:oMath xmlns:m="http://schemas.openxmlformats.org/officeDocument/2006/math">
                    <m:r>
                      <a:rPr lang="en-US" b="0" i="1" smtClean="0">
                        <a:latin typeface="Cambria Math" panose="02040503050406030204" pitchFamily="18" charset="0"/>
                      </a:rPr>
                      <m:t>𝑛</m:t>
                    </m:r>
                  </m:oMath>
                </a14:m>
                <a:r>
                  <a:rPr lang="en-US" dirty="0"/>
                  <a:t>-gram appearing is non-zero and </a:t>
                </a:r>
                <a14:m>
                  <m:oMath xmlns:m="http://schemas.openxmlformats.org/officeDocument/2006/math">
                    <m:r>
                      <a:rPr lang="en-US" b="0" i="1" smtClean="0">
                        <a:latin typeface="Cambria Math" panose="02040503050406030204" pitchFamily="18" charset="0"/>
                      </a:rPr>
                      <m:t>0</m:t>
                    </m:r>
                  </m:oMath>
                </a14:m>
                <a:r>
                  <a:rPr lang="en-US" dirty="0"/>
                  <a:t> otherwise. Each entry in the positional binary </a:t>
                </a:r>
                <a14:m>
                  <m:oMath xmlns:m="http://schemas.openxmlformats.org/officeDocument/2006/math">
                    <m:r>
                      <a:rPr lang="en-US" i="1">
                        <a:latin typeface="Cambria Math" panose="02040503050406030204" pitchFamily="18" charset="0"/>
                      </a:rPr>
                      <m:t>𝑛</m:t>
                    </m:r>
                  </m:oMath>
                </a14:m>
                <a:r>
                  <a:rPr lang="en-US" dirty="0"/>
                  <a:t>-gram then only requires a single bit of storage.</a:t>
                </a:r>
              </a:p>
              <a:p>
                <a:r>
                  <a:rPr lang="en-US" dirty="0"/>
                  <a:t>Most of these arrays (matrices if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r>
                  <a:rPr lang="en-US" dirty="0"/>
                  <a:t>) are extremely sparse; according to the C-1 paper, only 40 percent of the 676 English letter pairs appear consecutively in any word.</a:t>
                </a:r>
              </a:p>
            </p:txBody>
          </p:sp>
        </mc:Choice>
        <mc:Fallback xmlns="">
          <p:sp>
            <p:nvSpPr>
              <p:cNvPr id="3" name="Content Placeholder 2">
                <a:extLst>
                  <a:ext uri="{FF2B5EF4-FFF2-40B4-BE49-F238E27FC236}">
                    <a16:creationId xmlns:a16="http://schemas.microsoft.com/office/drawing/2014/main" id="{31883FDA-6171-4D69-A244-2DBDDC9FEBFE}"/>
                  </a:ext>
                </a:extLst>
              </p:cNvPr>
              <p:cNvSpPr>
                <a:spLocks noGrp="1" noRot="1" noChangeAspect="1" noMove="1" noResize="1" noEditPoints="1" noAdjustHandles="1" noChangeArrowheads="1" noChangeShapeType="1" noTextEdit="1"/>
              </p:cNvSpPr>
              <p:nvPr>
                <p:ph idx="1"/>
              </p:nvPr>
            </p:nvSpPr>
            <p:spPr>
              <a:blipFill>
                <a:blip r:embed="rId3"/>
                <a:stretch>
                  <a:fillRect l="-648" t="-990" b="-3300"/>
                </a:stretch>
              </a:blipFill>
            </p:spPr>
            <p:txBody>
              <a:bodyPr/>
              <a:lstStyle/>
              <a:p>
                <a:r>
                  <a:rPr lang="en-US">
                    <a:noFill/>
                  </a:rPr>
                  <a:t> </a:t>
                </a:r>
              </a:p>
            </p:txBody>
          </p:sp>
        </mc:Fallback>
      </mc:AlternateContent>
    </p:spTree>
    <p:extLst>
      <p:ext uri="{BB962C8B-B14F-4D97-AF65-F5344CB8AC3E}">
        <p14:creationId xmlns:p14="http://schemas.microsoft.com/office/powerpoint/2010/main" val="306243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F8C7-0F14-44DE-80B5-BEA981BDB6A8}"/>
              </a:ext>
            </a:extLst>
          </p:cNvPr>
          <p:cNvSpPr>
            <a:spLocks noGrp="1"/>
          </p:cNvSpPr>
          <p:nvPr>
            <p:ph type="title"/>
          </p:nvPr>
        </p:nvSpPr>
        <p:spPr/>
        <p:txBody>
          <a:bodyPr/>
          <a:lstStyle/>
          <a:p>
            <a:r>
              <a:rPr lang="en-US" dirty="0"/>
              <a:t>Positional Binary N-Grams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02FD7-3839-4D01-A63B-DCFB6755D19D}"/>
                  </a:ext>
                </a:extLst>
              </p:cNvPr>
              <p:cNvSpPr>
                <a:spLocks noGrp="1"/>
              </p:cNvSpPr>
              <p:nvPr>
                <p:ph idx="1"/>
              </p:nvPr>
            </p:nvSpPr>
            <p:spPr/>
            <p:txBody>
              <a:bodyPr/>
              <a:lstStyle/>
              <a:p>
                <a:r>
                  <a:rPr lang="en-US" dirty="0"/>
                  <a:t>The “positional” part refers to the fact that we will need a different array for each set of positions. For a word of length </a:t>
                </a:r>
                <a14:m>
                  <m:oMath xmlns:m="http://schemas.openxmlformats.org/officeDocument/2006/math">
                    <m:r>
                      <a:rPr lang="en-US" b="0" i="1" smtClean="0">
                        <a:latin typeface="Cambria Math" panose="02040503050406030204" pitchFamily="18" charset="0"/>
                      </a:rPr>
                      <m:t>𝑙</m:t>
                    </m:r>
                  </m:oMath>
                </a14:m>
                <a:r>
                  <a:rPr lang="en-US" dirty="0"/>
                  <a:t>, this translates to </a:t>
                </a:r>
                <a14:m>
                  <m:oMath xmlns:m="http://schemas.openxmlformats.org/officeDocument/2006/math">
                    <m:d>
                      <m:dPr>
                        <m:ctrlPr>
                          <a:rPr lang="en-US" i="1" smtClean="0">
                            <a:solidFill>
                              <a:schemeClr val="accent1"/>
                            </a:solidFill>
                            <a:latin typeface="Cambria Math" panose="02040503050406030204" pitchFamily="18" charset="0"/>
                          </a:rPr>
                        </m:ctrlPr>
                      </m:dPr>
                      <m:e>
                        <m:m>
                          <m:mPr>
                            <m:mcs>
                              <m:mc>
                                <m:mcPr>
                                  <m:count m:val="1"/>
                                  <m:mcJc m:val="center"/>
                                </m:mcPr>
                              </m:mc>
                            </m:mcs>
                            <m:ctrlPr>
                              <a:rPr lang="en-US" i="1" smtClean="0">
                                <a:solidFill>
                                  <a:schemeClr val="accent1"/>
                                </a:solidFill>
                                <a:latin typeface="Cambria Math" panose="02040503050406030204" pitchFamily="18" charset="0"/>
                              </a:rPr>
                            </m:ctrlPr>
                          </m:mPr>
                          <m:mr>
                            <m:e>
                              <m:r>
                                <m:rPr>
                                  <m:brk m:alnAt="7"/>
                                </m:rPr>
                                <a:rPr lang="en-US" b="0" i="1" smtClean="0">
                                  <a:solidFill>
                                    <a:schemeClr val="accent1"/>
                                  </a:solidFill>
                                  <a:latin typeface="Cambria Math" panose="02040503050406030204" pitchFamily="18" charset="0"/>
                                </a:rPr>
                                <m:t>𝑙</m:t>
                              </m:r>
                            </m:e>
                          </m:mr>
                          <m:mr>
                            <m:e>
                              <m:r>
                                <a:rPr lang="en-US" b="0" i="1" smtClean="0">
                                  <a:solidFill>
                                    <a:schemeClr val="accent1"/>
                                  </a:solidFill>
                                  <a:latin typeface="Cambria Math" panose="02040503050406030204" pitchFamily="18" charset="0"/>
                                </a:rPr>
                                <m:t>𝑛</m:t>
                              </m:r>
                            </m:e>
                          </m:mr>
                        </m:m>
                      </m:e>
                    </m:d>
                  </m:oMath>
                </a14:m>
                <a:r>
                  <a:rPr lang="en-US" dirty="0"/>
                  <a:t> total positional binary arrays.</a:t>
                </a:r>
              </a:p>
              <a:p>
                <a:r>
                  <a:rPr lang="en-US" dirty="0"/>
                  <a:t>Each array has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26</m:t>
                        </m:r>
                      </m:e>
                      <m:sup>
                        <m:r>
                          <a:rPr lang="en-US" b="0" i="1" smtClean="0">
                            <a:latin typeface="Cambria Math" panose="02040503050406030204" pitchFamily="18" charset="0"/>
                          </a:rPr>
                          <m:t>𝑛</m:t>
                        </m:r>
                      </m:sup>
                    </m:sSup>
                  </m:oMath>
                </a14:m>
                <a:r>
                  <a:rPr lang="en-US" dirty="0"/>
                  <a:t> entries in it, meaning the total number of bits needed is </a:t>
                </a:r>
                <a14:m>
                  <m:oMath xmlns:m="http://schemas.openxmlformats.org/officeDocument/2006/math">
                    <m:d>
                      <m:dPr>
                        <m:ctrlPr>
                          <a:rPr lang="en-US" i="1">
                            <a:solidFill>
                              <a:schemeClr val="accent1"/>
                            </a:solidFill>
                            <a:latin typeface="Cambria Math" panose="02040503050406030204" pitchFamily="18" charset="0"/>
                          </a:rPr>
                        </m:ctrlPr>
                      </m:dPr>
                      <m:e>
                        <m:m>
                          <m:mPr>
                            <m:mcs>
                              <m:mc>
                                <m:mcPr>
                                  <m:count m:val="1"/>
                                  <m:mcJc m:val="center"/>
                                </m:mcPr>
                              </m:mc>
                            </m:mcs>
                            <m:ctrlPr>
                              <a:rPr lang="en-US" i="1">
                                <a:solidFill>
                                  <a:schemeClr val="accent1"/>
                                </a:solidFill>
                                <a:latin typeface="Cambria Math" panose="02040503050406030204" pitchFamily="18" charset="0"/>
                              </a:rPr>
                            </m:ctrlPr>
                          </m:mPr>
                          <m:mr>
                            <m:e>
                              <m:r>
                                <m:rPr>
                                  <m:brk m:alnAt="7"/>
                                </m:rPr>
                                <a:rPr lang="en-US" i="1">
                                  <a:solidFill>
                                    <a:schemeClr val="accent1"/>
                                  </a:solidFill>
                                  <a:latin typeface="Cambria Math" panose="02040503050406030204" pitchFamily="18" charset="0"/>
                                </a:rPr>
                                <m:t>𝑙</m:t>
                              </m:r>
                            </m:e>
                          </m:mr>
                          <m:mr>
                            <m:e>
                              <m:r>
                                <a:rPr lang="en-US" i="1">
                                  <a:solidFill>
                                    <a:schemeClr val="accent1"/>
                                  </a:solidFill>
                                  <a:latin typeface="Cambria Math" panose="02040503050406030204" pitchFamily="18" charset="0"/>
                                </a:rPr>
                                <m:t>𝑛</m:t>
                              </m:r>
                            </m:e>
                          </m:mr>
                        </m:m>
                      </m:e>
                    </m:d>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26</m:t>
                        </m:r>
                      </m:e>
                      <m:sup>
                        <m:r>
                          <a:rPr lang="en-US" b="0" i="1" smtClean="0">
                            <a:solidFill>
                              <a:schemeClr val="accent1"/>
                            </a:solidFill>
                            <a:latin typeface="Cambria Math" panose="02040503050406030204" pitchFamily="18" charset="0"/>
                          </a:rPr>
                          <m:t>𝑛</m:t>
                        </m:r>
                      </m:sup>
                    </m:sSup>
                  </m:oMath>
                </a14:m>
                <a:r>
                  <a:rPr lang="en-US" dirty="0"/>
                  <a:t>.</a:t>
                </a:r>
              </a:p>
              <a:p>
                <a:r>
                  <a:rPr lang="en-US" dirty="0"/>
                  <a:t>For six-letter words, positional binary trigrams only require </a:t>
                </a:r>
                <a14:m>
                  <m:oMath xmlns:m="http://schemas.openxmlformats.org/officeDocument/2006/math">
                    <m:r>
                      <a:rPr lang="en-US" b="0" i="1" smtClean="0">
                        <a:latin typeface="Cambria Math" panose="02040503050406030204" pitchFamily="18" charset="0"/>
                      </a:rPr>
                      <m:t>351,520</m:t>
                    </m:r>
                  </m:oMath>
                </a14:m>
                <a:r>
                  <a:rPr lang="en-US" dirty="0"/>
                  <a:t> bits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44</m:t>
                    </m:r>
                  </m:oMath>
                </a14:m>
                <a:r>
                  <a:rPr lang="en-US" dirty="0"/>
                  <a:t> KB) of storage!</a:t>
                </a:r>
              </a:p>
              <a:p>
                <a:r>
                  <a:rPr lang="en-US" dirty="0"/>
                  <a:t>These arrays also can be read-only since the algorithm we used never modifies them, so computation requires even less RAM than normal positional </a:t>
                </a:r>
                <a14:m>
                  <m:oMath xmlns:m="http://schemas.openxmlformats.org/officeDocument/2006/math">
                    <m:r>
                      <a:rPr lang="en-US" i="1">
                        <a:latin typeface="Cambria Math" panose="02040503050406030204" pitchFamily="18" charset="0"/>
                      </a:rPr>
                      <m:t>𝑛</m:t>
                    </m:r>
                  </m:oMath>
                </a14:m>
                <a:r>
                  <a:rPr lang="en-US" dirty="0"/>
                  <a:t>-grams would.</a:t>
                </a:r>
              </a:p>
            </p:txBody>
          </p:sp>
        </mc:Choice>
        <mc:Fallback xmlns="">
          <p:sp>
            <p:nvSpPr>
              <p:cNvPr id="3" name="Content Placeholder 2">
                <a:extLst>
                  <a:ext uri="{FF2B5EF4-FFF2-40B4-BE49-F238E27FC236}">
                    <a16:creationId xmlns:a16="http://schemas.microsoft.com/office/drawing/2014/main" id="{6DC02FD7-3839-4D01-A63B-DCFB6755D19D}"/>
                  </a:ext>
                </a:extLst>
              </p:cNvPr>
              <p:cNvSpPr>
                <a:spLocks noGrp="1" noRot="1" noChangeAspect="1" noMove="1" noResize="1" noEditPoints="1" noAdjustHandles="1" noChangeArrowheads="1" noChangeShapeType="1" noTextEdit="1"/>
              </p:cNvSpPr>
              <p:nvPr>
                <p:ph idx="1"/>
              </p:nvPr>
            </p:nvSpPr>
            <p:spPr>
              <a:blipFill>
                <a:blip r:embed="rId3"/>
                <a:stretch>
                  <a:fillRect l="-648" t="-330" r="-1413"/>
                </a:stretch>
              </a:blipFill>
            </p:spPr>
            <p:txBody>
              <a:bodyPr/>
              <a:lstStyle/>
              <a:p>
                <a:r>
                  <a:rPr lang="en-US">
                    <a:noFill/>
                  </a:rPr>
                  <a:t> </a:t>
                </a:r>
              </a:p>
            </p:txBody>
          </p:sp>
        </mc:Fallback>
      </mc:AlternateContent>
    </p:spTree>
    <p:extLst>
      <p:ext uri="{BB962C8B-B14F-4D97-AF65-F5344CB8AC3E}">
        <p14:creationId xmlns:p14="http://schemas.microsoft.com/office/powerpoint/2010/main" val="270808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BF6A-E385-4BBE-9007-26B7CCF22863}"/>
              </a:ext>
            </a:extLst>
          </p:cNvPr>
          <p:cNvSpPr>
            <a:spLocks noGrp="1"/>
          </p:cNvSpPr>
          <p:nvPr>
            <p:ph type="title"/>
          </p:nvPr>
        </p:nvSpPr>
        <p:spPr/>
        <p:txBody>
          <a:bodyPr/>
          <a:lstStyle/>
          <a:p>
            <a:r>
              <a:rPr lang="en-US" dirty="0"/>
              <a:t>A Word of Caution!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EFFCA9-00C7-4FF7-934B-8E9A373C1472}"/>
                  </a:ext>
                </a:extLst>
              </p:cNvPr>
              <p:cNvSpPr>
                <a:spLocks noGrp="1"/>
              </p:cNvSpPr>
              <p:nvPr>
                <p:ph idx="1"/>
              </p:nvPr>
            </p:nvSpPr>
            <p:spPr/>
            <p:txBody>
              <a:bodyPr/>
              <a:lstStyle/>
              <a:p>
                <a:r>
                  <a:rPr lang="en-US" dirty="0"/>
                  <a:t>If a comparison analysis finds that the token contains an </a:t>
                </a:r>
                <a14:m>
                  <m:oMath xmlns:m="http://schemas.openxmlformats.org/officeDocument/2006/math">
                    <m:r>
                      <a:rPr lang="en-US" i="1">
                        <a:latin typeface="Cambria Math" panose="02040503050406030204" pitchFamily="18" charset="0"/>
                      </a:rPr>
                      <m:t>𝑛</m:t>
                    </m:r>
                  </m:oMath>
                </a14:m>
                <a:r>
                  <a:rPr lang="en-US" dirty="0"/>
                  <a:t>-gram with a zero entry in the corresponding positional binary array, then we can conclude an error has occurred.</a:t>
                </a:r>
              </a:p>
              <a:p>
                <a:r>
                  <a:rPr lang="en-US" dirty="0"/>
                  <a:t>But </a:t>
                </a:r>
                <a:r>
                  <a:rPr lang="en-US" i="1" dirty="0">
                    <a:solidFill>
                      <a:schemeClr val="accent5"/>
                    </a:solidFill>
                  </a:rPr>
                  <a:t>the converse is not necessarily true!</a:t>
                </a:r>
                <a:endParaRPr lang="en-US" dirty="0">
                  <a:solidFill>
                    <a:schemeClr val="accent5"/>
                  </a:solidFill>
                </a:endParaRPr>
              </a:p>
              <a:p>
                <a:r>
                  <a:rPr lang="en-US" dirty="0"/>
                  <a:t>For example, consider the garbage word </a:t>
                </a:r>
                <a:r>
                  <a:rPr lang="en-US" b="1" dirty="0"/>
                  <a:t>SUT</a:t>
                </a:r>
                <a:r>
                  <a:rPr lang="en-US" dirty="0"/>
                  <a:t>. If our corpus is the English dictionary, each of the positional binary bigrams (</a:t>
                </a:r>
                <a:r>
                  <a:rPr lang="en-US" b="1" dirty="0"/>
                  <a:t>SU_</a:t>
                </a:r>
                <a:r>
                  <a:rPr lang="en-US" dirty="0"/>
                  <a:t>, </a:t>
                </a:r>
                <a:r>
                  <a:rPr lang="en-US" b="1" dirty="0"/>
                  <a:t>S_T</a:t>
                </a:r>
                <a:r>
                  <a:rPr lang="en-US" dirty="0"/>
                  <a:t>, </a:t>
                </a:r>
                <a:r>
                  <a:rPr lang="en-US" b="1" dirty="0"/>
                  <a:t>_UT</a:t>
                </a:r>
                <a:r>
                  <a:rPr lang="en-US" dirty="0"/>
                  <a:t>) are non-zero entries because of the words </a:t>
                </a:r>
                <a:r>
                  <a:rPr lang="en-US" b="1" dirty="0"/>
                  <a:t>SUN</a:t>
                </a:r>
                <a:r>
                  <a:rPr lang="en-US" dirty="0"/>
                  <a:t>, </a:t>
                </a:r>
                <a:r>
                  <a:rPr lang="en-US" b="1" dirty="0"/>
                  <a:t>SAT</a:t>
                </a:r>
                <a:r>
                  <a:rPr lang="en-US" dirty="0"/>
                  <a:t>, and </a:t>
                </a:r>
                <a:r>
                  <a:rPr lang="en-US" b="1" dirty="0"/>
                  <a:t>CUT</a:t>
                </a:r>
                <a:r>
                  <a:rPr lang="en-US" dirty="0"/>
                  <a:t> respectively. We could, however, use a positional binary trigram (on 3-letter words) to detect </a:t>
                </a:r>
                <a:r>
                  <a:rPr lang="en-US" b="1" dirty="0"/>
                  <a:t>SUT</a:t>
                </a:r>
                <a:r>
                  <a:rPr lang="en-US" dirty="0"/>
                  <a:t>. A dictionary would be more efficient in this case though.</a:t>
                </a:r>
              </a:p>
            </p:txBody>
          </p:sp>
        </mc:Choice>
        <mc:Fallback xmlns="">
          <p:sp>
            <p:nvSpPr>
              <p:cNvPr id="3" name="Content Placeholder 2">
                <a:extLst>
                  <a:ext uri="{FF2B5EF4-FFF2-40B4-BE49-F238E27FC236}">
                    <a16:creationId xmlns:a16="http://schemas.microsoft.com/office/drawing/2014/main" id="{3CEFFCA9-00C7-4FF7-934B-8E9A373C1472}"/>
                  </a:ext>
                </a:extLst>
              </p:cNvPr>
              <p:cNvSpPr>
                <a:spLocks noGrp="1" noRot="1" noChangeAspect="1" noMove="1" noResize="1" noEditPoints="1" noAdjustHandles="1" noChangeArrowheads="1" noChangeShapeType="1" noTextEdit="1"/>
              </p:cNvSpPr>
              <p:nvPr>
                <p:ph idx="1"/>
              </p:nvPr>
            </p:nvSpPr>
            <p:spPr>
              <a:blipFill>
                <a:blip r:embed="rId3"/>
                <a:stretch>
                  <a:fillRect l="-648" t="-330" r="-1355" b="-1485"/>
                </a:stretch>
              </a:blipFill>
            </p:spPr>
            <p:txBody>
              <a:bodyPr/>
              <a:lstStyle/>
              <a:p>
                <a:r>
                  <a:rPr lang="en-US">
                    <a:noFill/>
                  </a:rPr>
                  <a:t> </a:t>
                </a:r>
              </a:p>
            </p:txBody>
          </p:sp>
        </mc:Fallback>
      </mc:AlternateContent>
    </p:spTree>
    <p:extLst>
      <p:ext uri="{BB962C8B-B14F-4D97-AF65-F5344CB8AC3E}">
        <p14:creationId xmlns:p14="http://schemas.microsoft.com/office/powerpoint/2010/main" val="270072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B27A-FC55-43C9-815D-46B6AD411752}"/>
              </a:ext>
            </a:extLst>
          </p:cNvPr>
          <p:cNvSpPr>
            <a:spLocks noGrp="1"/>
          </p:cNvSpPr>
          <p:nvPr>
            <p:ph type="title"/>
          </p:nvPr>
        </p:nvSpPr>
        <p:spPr/>
        <p:txBody>
          <a:bodyPr/>
          <a:lstStyle/>
          <a:p>
            <a:r>
              <a:rPr lang="en-US" dirty="0"/>
              <a:t>Finding &amp; Fixing Errors</a:t>
            </a:r>
          </a:p>
        </p:txBody>
      </p:sp>
      <p:sp>
        <p:nvSpPr>
          <p:cNvPr id="3" name="Content Placeholder 2">
            <a:extLst>
              <a:ext uri="{FF2B5EF4-FFF2-40B4-BE49-F238E27FC236}">
                <a16:creationId xmlns:a16="http://schemas.microsoft.com/office/drawing/2014/main" id="{8568E1F9-0D81-419D-8A7A-86B885ED76FC}"/>
              </a:ext>
            </a:extLst>
          </p:cNvPr>
          <p:cNvSpPr>
            <a:spLocks noGrp="1"/>
          </p:cNvSpPr>
          <p:nvPr>
            <p:ph idx="1"/>
          </p:nvPr>
        </p:nvSpPr>
        <p:spPr/>
        <p:txBody>
          <a:bodyPr/>
          <a:lstStyle/>
          <a:p>
            <a:r>
              <a:rPr lang="en-US" dirty="0"/>
              <a:t>Suppose we want to use positional binary trigrams to find errors in a six-letter word. We will assume that there are no more than two errors in a word we wish to correct; anything more than that is too complicated to correct and is not attempted by our algorithm.</a:t>
            </a:r>
          </a:p>
          <a:p>
            <a:r>
              <a:rPr lang="en-US" dirty="0"/>
              <a:t>We first wish to return the list of positional trigrams that return an error. Suppose that list looks like this (in table form):</a:t>
            </a:r>
          </a:p>
        </p:txBody>
      </p:sp>
      <p:graphicFrame>
        <p:nvGraphicFramePr>
          <p:cNvPr id="4" name="Table 3">
            <a:extLst>
              <a:ext uri="{FF2B5EF4-FFF2-40B4-BE49-F238E27FC236}">
                <a16:creationId xmlns:a16="http://schemas.microsoft.com/office/drawing/2014/main" id="{77CBE8DE-7D00-4D5E-9F28-6F87FBC071AC}"/>
              </a:ext>
            </a:extLst>
          </p:cNvPr>
          <p:cNvGraphicFramePr>
            <a:graphicFrameLocks noGrp="1"/>
          </p:cNvGraphicFramePr>
          <p:nvPr>
            <p:extLst>
              <p:ext uri="{D42A27DB-BD31-4B8C-83A1-F6EECF244321}">
                <p14:modId xmlns:p14="http://schemas.microsoft.com/office/powerpoint/2010/main" val="4095378897"/>
              </p:ext>
            </p:extLst>
          </p:nvPr>
        </p:nvGraphicFramePr>
        <p:xfrm>
          <a:off x="2026674" y="486410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635763919"/>
                    </a:ext>
                  </a:extLst>
                </a:gridCol>
                <a:gridCol w="1354667">
                  <a:extLst>
                    <a:ext uri="{9D8B030D-6E8A-4147-A177-3AD203B41FA5}">
                      <a16:colId xmlns:a16="http://schemas.microsoft.com/office/drawing/2014/main" val="1807447328"/>
                    </a:ext>
                  </a:extLst>
                </a:gridCol>
                <a:gridCol w="1354667">
                  <a:extLst>
                    <a:ext uri="{9D8B030D-6E8A-4147-A177-3AD203B41FA5}">
                      <a16:colId xmlns:a16="http://schemas.microsoft.com/office/drawing/2014/main" val="847621165"/>
                    </a:ext>
                  </a:extLst>
                </a:gridCol>
                <a:gridCol w="1354667">
                  <a:extLst>
                    <a:ext uri="{9D8B030D-6E8A-4147-A177-3AD203B41FA5}">
                      <a16:colId xmlns:a16="http://schemas.microsoft.com/office/drawing/2014/main" val="2269252268"/>
                    </a:ext>
                  </a:extLst>
                </a:gridCol>
                <a:gridCol w="1354667">
                  <a:extLst>
                    <a:ext uri="{9D8B030D-6E8A-4147-A177-3AD203B41FA5}">
                      <a16:colId xmlns:a16="http://schemas.microsoft.com/office/drawing/2014/main" val="3665798009"/>
                    </a:ext>
                  </a:extLst>
                </a:gridCol>
                <a:gridCol w="1354667">
                  <a:extLst>
                    <a:ext uri="{9D8B030D-6E8A-4147-A177-3AD203B41FA5}">
                      <a16:colId xmlns:a16="http://schemas.microsoft.com/office/drawing/2014/main" val="408384522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2424701053"/>
                  </a:ext>
                </a:extLst>
              </a:tr>
              <a:tr h="370840">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13861389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36277137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a:p>
                  </a:txBody>
                  <a:tcPr/>
                </a:tc>
                <a:extLst>
                  <a:ext uri="{0D108BD9-81ED-4DB2-BD59-A6C34878D82A}">
                    <a16:rowId xmlns:a16="http://schemas.microsoft.com/office/drawing/2014/main" val="2473569715"/>
                  </a:ext>
                </a:extLst>
              </a:tr>
              <a:tr h="370840">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443406048"/>
                  </a:ext>
                </a:extLst>
              </a:tr>
            </a:tbl>
          </a:graphicData>
        </a:graphic>
      </p:graphicFrame>
    </p:spTree>
    <p:extLst>
      <p:ext uri="{BB962C8B-B14F-4D97-AF65-F5344CB8AC3E}">
        <p14:creationId xmlns:p14="http://schemas.microsoft.com/office/powerpoint/2010/main" val="185973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B27A-FC55-43C9-815D-46B6AD411752}"/>
              </a:ext>
            </a:extLst>
          </p:cNvPr>
          <p:cNvSpPr>
            <a:spLocks noGrp="1"/>
          </p:cNvSpPr>
          <p:nvPr>
            <p:ph type="title"/>
          </p:nvPr>
        </p:nvSpPr>
        <p:spPr/>
        <p:txBody>
          <a:bodyPr/>
          <a:lstStyle/>
          <a:p>
            <a:r>
              <a:rPr lang="en-US" dirty="0"/>
              <a:t>Finding &amp; Fixing Errors</a:t>
            </a:r>
          </a:p>
        </p:txBody>
      </p:sp>
      <p:sp>
        <p:nvSpPr>
          <p:cNvPr id="3" name="Content Placeholder 2">
            <a:extLst>
              <a:ext uri="{FF2B5EF4-FFF2-40B4-BE49-F238E27FC236}">
                <a16:creationId xmlns:a16="http://schemas.microsoft.com/office/drawing/2014/main" id="{8568E1F9-0D81-419D-8A7A-86B885ED76FC}"/>
              </a:ext>
            </a:extLst>
          </p:cNvPr>
          <p:cNvSpPr>
            <a:spLocks noGrp="1"/>
          </p:cNvSpPr>
          <p:nvPr>
            <p:ph idx="1"/>
          </p:nvPr>
        </p:nvSpPr>
        <p:spPr/>
        <p:txBody>
          <a:bodyPr/>
          <a:lstStyle/>
          <a:p>
            <a:r>
              <a:rPr lang="en-US" dirty="0"/>
              <a:t>If there is only one error, it must be in all of the listed trigrams. Therefore, in this case, the singular error must be in position </a:t>
            </a:r>
            <a:r>
              <a:rPr lang="en-US" dirty="0">
                <a:solidFill>
                  <a:schemeClr val="accent1"/>
                </a:solidFill>
              </a:rPr>
              <a:t>(1)</a:t>
            </a:r>
            <a:r>
              <a:rPr lang="en-US" dirty="0"/>
              <a:t>.</a:t>
            </a:r>
          </a:p>
          <a:p>
            <a:r>
              <a:rPr lang="en-US" dirty="0"/>
              <a:t>However, there could be </a:t>
            </a:r>
            <a:r>
              <a:rPr lang="en-US" u="sng" dirty="0"/>
              <a:t>two</a:t>
            </a:r>
            <a:r>
              <a:rPr lang="en-US" dirty="0"/>
              <a:t> errors. To determine this, we check to see that, if we take the union of just two columns (and discard the rest), there is an X in each row. Therefore, in addition to </a:t>
            </a:r>
            <a:r>
              <a:rPr lang="en-US" dirty="0">
                <a:solidFill>
                  <a:schemeClr val="accent1"/>
                </a:solidFill>
              </a:rPr>
              <a:t>(1, #)</a:t>
            </a:r>
            <a:r>
              <a:rPr lang="en-US" dirty="0"/>
              <a:t> where # is a wild card, the error positions could also be </a:t>
            </a:r>
            <a:r>
              <a:rPr lang="en-US" dirty="0">
                <a:solidFill>
                  <a:schemeClr val="accent1"/>
                </a:solidFill>
              </a:rPr>
              <a:t>(3, 4)</a:t>
            </a:r>
            <a:r>
              <a:rPr lang="en-US" dirty="0"/>
              <a:t> or </a:t>
            </a:r>
            <a:r>
              <a:rPr lang="en-US" dirty="0">
                <a:solidFill>
                  <a:schemeClr val="accent1"/>
                </a:solidFill>
              </a:rPr>
              <a:t>(3, 5)</a:t>
            </a:r>
            <a:r>
              <a:rPr lang="en-US" dirty="0"/>
              <a:t>.</a:t>
            </a:r>
          </a:p>
        </p:txBody>
      </p:sp>
      <p:graphicFrame>
        <p:nvGraphicFramePr>
          <p:cNvPr id="4" name="Table 3">
            <a:extLst>
              <a:ext uri="{FF2B5EF4-FFF2-40B4-BE49-F238E27FC236}">
                <a16:creationId xmlns:a16="http://schemas.microsoft.com/office/drawing/2014/main" id="{77CBE8DE-7D00-4D5E-9F28-6F87FBC071AC}"/>
              </a:ext>
            </a:extLst>
          </p:cNvPr>
          <p:cNvGraphicFramePr>
            <a:graphicFrameLocks noGrp="1"/>
          </p:cNvGraphicFramePr>
          <p:nvPr/>
        </p:nvGraphicFramePr>
        <p:xfrm>
          <a:off x="2026674" y="486410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635763919"/>
                    </a:ext>
                  </a:extLst>
                </a:gridCol>
                <a:gridCol w="1354667">
                  <a:extLst>
                    <a:ext uri="{9D8B030D-6E8A-4147-A177-3AD203B41FA5}">
                      <a16:colId xmlns:a16="http://schemas.microsoft.com/office/drawing/2014/main" val="1807447328"/>
                    </a:ext>
                  </a:extLst>
                </a:gridCol>
                <a:gridCol w="1354667">
                  <a:extLst>
                    <a:ext uri="{9D8B030D-6E8A-4147-A177-3AD203B41FA5}">
                      <a16:colId xmlns:a16="http://schemas.microsoft.com/office/drawing/2014/main" val="847621165"/>
                    </a:ext>
                  </a:extLst>
                </a:gridCol>
                <a:gridCol w="1354667">
                  <a:extLst>
                    <a:ext uri="{9D8B030D-6E8A-4147-A177-3AD203B41FA5}">
                      <a16:colId xmlns:a16="http://schemas.microsoft.com/office/drawing/2014/main" val="2269252268"/>
                    </a:ext>
                  </a:extLst>
                </a:gridCol>
                <a:gridCol w="1354667">
                  <a:extLst>
                    <a:ext uri="{9D8B030D-6E8A-4147-A177-3AD203B41FA5}">
                      <a16:colId xmlns:a16="http://schemas.microsoft.com/office/drawing/2014/main" val="3665798009"/>
                    </a:ext>
                  </a:extLst>
                </a:gridCol>
                <a:gridCol w="1354667">
                  <a:extLst>
                    <a:ext uri="{9D8B030D-6E8A-4147-A177-3AD203B41FA5}">
                      <a16:colId xmlns:a16="http://schemas.microsoft.com/office/drawing/2014/main" val="408384522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2424701053"/>
                  </a:ext>
                </a:extLst>
              </a:tr>
              <a:tr h="370840">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13861389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362771372"/>
                  </a:ext>
                </a:extLst>
              </a:tr>
              <a:tr h="370840">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a:p>
                  </a:txBody>
                  <a:tcPr/>
                </a:tc>
                <a:extLst>
                  <a:ext uri="{0D108BD9-81ED-4DB2-BD59-A6C34878D82A}">
                    <a16:rowId xmlns:a16="http://schemas.microsoft.com/office/drawing/2014/main" val="2473569715"/>
                  </a:ext>
                </a:extLst>
              </a:tr>
              <a:tr h="370840">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443406048"/>
                  </a:ext>
                </a:extLst>
              </a:tr>
            </a:tbl>
          </a:graphicData>
        </a:graphic>
      </p:graphicFrame>
    </p:spTree>
    <p:extLst>
      <p:ext uri="{BB962C8B-B14F-4D97-AF65-F5344CB8AC3E}">
        <p14:creationId xmlns:p14="http://schemas.microsoft.com/office/powerpoint/2010/main" val="14800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19C4-8872-463A-BCD9-B560BB08B32D}"/>
              </a:ext>
            </a:extLst>
          </p:cNvPr>
          <p:cNvSpPr>
            <a:spLocks noGrp="1"/>
          </p:cNvSpPr>
          <p:nvPr>
            <p:ph type="title"/>
          </p:nvPr>
        </p:nvSpPr>
        <p:spPr/>
        <p:txBody>
          <a:bodyPr/>
          <a:lstStyle/>
          <a:p>
            <a:r>
              <a:rPr lang="en-US" dirty="0"/>
              <a:t>Finding &amp; Fixing Errors</a:t>
            </a:r>
          </a:p>
        </p:txBody>
      </p:sp>
      <p:sp>
        <p:nvSpPr>
          <p:cNvPr id="3" name="Content Placeholder 2">
            <a:extLst>
              <a:ext uri="{FF2B5EF4-FFF2-40B4-BE49-F238E27FC236}">
                <a16:creationId xmlns:a16="http://schemas.microsoft.com/office/drawing/2014/main" id="{55C6A549-18DD-448A-BB2E-DC1C0CF516A7}"/>
              </a:ext>
            </a:extLst>
          </p:cNvPr>
          <p:cNvSpPr>
            <a:spLocks noGrp="1"/>
          </p:cNvSpPr>
          <p:nvPr>
            <p:ph idx="1"/>
          </p:nvPr>
        </p:nvSpPr>
        <p:spPr/>
        <p:txBody>
          <a:bodyPr>
            <a:normAutofit lnSpcReduction="10000"/>
          </a:bodyPr>
          <a:lstStyle/>
          <a:p>
            <a:r>
              <a:rPr lang="en-US" dirty="0"/>
              <a:t>Here’s a more complicated example:</a:t>
            </a:r>
          </a:p>
          <a:p>
            <a:endParaRPr lang="en-US" dirty="0"/>
          </a:p>
          <a:p>
            <a:endParaRPr lang="en-US" dirty="0"/>
          </a:p>
          <a:p>
            <a:endParaRPr lang="en-US" dirty="0"/>
          </a:p>
          <a:p>
            <a:endParaRPr lang="en-US" dirty="0"/>
          </a:p>
          <a:p>
            <a:endParaRPr lang="en-US" dirty="0"/>
          </a:p>
          <a:p>
            <a:endParaRPr lang="en-US" dirty="0"/>
          </a:p>
          <a:p>
            <a:r>
              <a:rPr lang="en-US" dirty="0"/>
              <a:t>The only possibility (for two or fewer errors) is </a:t>
            </a:r>
            <a:r>
              <a:rPr lang="en-US" dirty="0">
                <a:solidFill>
                  <a:schemeClr val="accent1"/>
                </a:solidFill>
              </a:rPr>
              <a:t>(2, 5)</a:t>
            </a:r>
            <a:r>
              <a:rPr lang="en-US" dirty="0"/>
              <a:t>.</a:t>
            </a:r>
          </a:p>
        </p:txBody>
      </p:sp>
      <p:graphicFrame>
        <p:nvGraphicFramePr>
          <p:cNvPr id="4" name="Table 3">
            <a:extLst>
              <a:ext uri="{FF2B5EF4-FFF2-40B4-BE49-F238E27FC236}">
                <a16:creationId xmlns:a16="http://schemas.microsoft.com/office/drawing/2014/main" id="{8FA88C27-06DE-4C4C-968C-0E4BA3D08166}"/>
              </a:ext>
            </a:extLst>
          </p:cNvPr>
          <p:cNvGraphicFramePr>
            <a:graphicFrameLocks noGrp="1"/>
          </p:cNvGraphicFramePr>
          <p:nvPr>
            <p:extLst>
              <p:ext uri="{D42A27DB-BD31-4B8C-83A1-F6EECF244321}">
                <p14:modId xmlns:p14="http://schemas.microsoft.com/office/powerpoint/2010/main" val="3413109527"/>
              </p:ext>
            </p:extLst>
          </p:nvPr>
        </p:nvGraphicFramePr>
        <p:xfrm>
          <a:off x="2026674" y="2645692"/>
          <a:ext cx="8128002" cy="25958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238567587"/>
                    </a:ext>
                  </a:extLst>
                </a:gridCol>
                <a:gridCol w="1354667">
                  <a:extLst>
                    <a:ext uri="{9D8B030D-6E8A-4147-A177-3AD203B41FA5}">
                      <a16:colId xmlns:a16="http://schemas.microsoft.com/office/drawing/2014/main" val="2730788462"/>
                    </a:ext>
                  </a:extLst>
                </a:gridCol>
                <a:gridCol w="1354667">
                  <a:extLst>
                    <a:ext uri="{9D8B030D-6E8A-4147-A177-3AD203B41FA5}">
                      <a16:colId xmlns:a16="http://schemas.microsoft.com/office/drawing/2014/main" val="1988603501"/>
                    </a:ext>
                  </a:extLst>
                </a:gridCol>
                <a:gridCol w="1354667">
                  <a:extLst>
                    <a:ext uri="{9D8B030D-6E8A-4147-A177-3AD203B41FA5}">
                      <a16:colId xmlns:a16="http://schemas.microsoft.com/office/drawing/2014/main" val="2346998402"/>
                    </a:ext>
                  </a:extLst>
                </a:gridCol>
                <a:gridCol w="1354667">
                  <a:extLst>
                    <a:ext uri="{9D8B030D-6E8A-4147-A177-3AD203B41FA5}">
                      <a16:colId xmlns:a16="http://schemas.microsoft.com/office/drawing/2014/main" val="3097339179"/>
                    </a:ext>
                  </a:extLst>
                </a:gridCol>
                <a:gridCol w="1354667">
                  <a:extLst>
                    <a:ext uri="{9D8B030D-6E8A-4147-A177-3AD203B41FA5}">
                      <a16:colId xmlns:a16="http://schemas.microsoft.com/office/drawing/2014/main" val="32566428"/>
                    </a:ext>
                  </a:extLst>
                </a:gridCol>
              </a:tblGrid>
              <a:tr h="370840">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tc>
                  <a:txBody>
                    <a:bodyPr/>
                    <a:lstStyle/>
                    <a:p>
                      <a:pPr algn="ctr"/>
                      <a:r>
                        <a:rPr lang="en-US" b="1" dirty="0"/>
                        <a:t>5</a:t>
                      </a:r>
                    </a:p>
                  </a:txBody>
                  <a:tcPr/>
                </a:tc>
                <a:tc>
                  <a:txBody>
                    <a:bodyPr/>
                    <a:lstStyle/>
                    <a:p>
                      <a:pPr algn="ctr"/>
                      <a:r>
                        <a:rPr lang="en-US" b="1" dirty="0"/>
                        <a:t>6</a:t>
                      </a:r>
                    </a:p>
                  </a:txBody>
                  <a:tcPr/>
                </a:tc>
                <a:extLst>
                  <a:ext uri="{0D108BD9-81ED-4DB2-BD59-A6C34878D82A}">
                    <a16:rowId xmlns:a16="http://schemas.microsoft.com/office/drawing/2014/main" val="3242855718"/>
                  </a:ext>
                </a:extLst>
              </a:tr>
              <a:tr h="370840">
                <a:tc>
                  <a:txBody>
                    <a:bodyPr/>
                    <a:lstStyle/>
                    <a:p>
                      <a:pPr algn="ctr"/>
                      <a:r>
                        <a:rPr lang="en-US" b="0" dirty="0"/>
                        <a:t>X</a:t>
                      </a:r>
                    </a:p>
                  </a:txBody>
                  <a:tcPr/>
                </a:tc>
                <a:tc>
                  <a:txBody>
                    <a:bodyPr/>
                    <a:lstStyle/>
                    <a:p>
                      <a:pPr algn="ctr"/>
                      <a:r>
                        <a:rPr lang="en-US" b="0" dirty="0"/>
                        <a:t>X</a:t>
                      </a:r>
                    </a:p>
                  </a:txBody>
                  <a:tcPr/>
                </a:tc>
                <a:tc>
                  <a:txBody>
                    <a:bodyPr/>
                    <a:lstStyle/>
                    <a:p>
                      <a:pPr algn="ctr"/>
                      <a:endParaRPr lang="en-US" b="0" dirty="0"/>
                    </a:p>
                  </a:txBody>
                  <a:tcPr/>
                </a:tc>
                <a:tc>
                  <a:txBody>
                    <a:bodyPr/>
                    <a:lstStyle/>
                    <a:p>
                      <a:pPr algn="ctr"/>
                      <a:r>
                        <a:rPr lang="en-US" b="0" dirty="0"/>
                        <a:t>X</a:t>
                      </a:r>
                    </a:p>
                  </a:txBody>
                  <a:tcPr/>
                </a:tc>
                <a:tc>
                  <a:txBody>
                    <a:bodyPr/>
                    <a:lstStyle/>
                    <a:p>
                      <a:pPr algn="ctr"/>
                      <a:endParaRPr lang="en-US" b="0"/>
                    </a:p>
                  </a:txBody>
                  <a:tcPr/>
                </a:tc>
                <a:tc>
                  <a:txBody>
                    <a:bodyPr/>
                    <a:lstStyle/>
                    <a:p>
                      <a:pPr algn="ctr"/>
                      <a:endParaRPr lang="en-US" b="0"/>
                    </a:p>
                  </a:txBody>
                  <a:tcPr/>
                </a:tc>
                <a:extLst>
                  <a:ext uri="{0D108BD9-81ED-4DB2-BD59-A6C34878D82A}">
                    <a16:rowId xmlns:a16="http://schemas.microsoft.com/office/drawing/2014/main" val="713216845"/>
                  </a:ext>
                </a:extLst>
              </a:tr>
              <a:tr h="370840">
                <a:tc>
                  <a:txBody>
                    <a:bodyPr/>
                    <a:lstStyle/>
                    <a:p>
                      <a:pPr algn="ctr"/>
                      <a:r>
                        <a:rPr lang="en-US" b="0" dirty="0"/>
                        <a:t>X</a:t>
                      </a:r>
                    </a:p>
                  </a:txBody>
                  <a:tcPr/>
                </a:tc>
                <a:tc>
                  <a:txBody>
                    <a:bodyPr/>
                    <a:lstStyle/>
                    <a:p>
                      <a:pPr algn="ctr"/>
                      <a:endParaRPr lang="en-US" b="0" dirty="0"/>
                    </a:p>
                  </a:txBody>
                  <a:tcPr/>
                </a:tc>
                <a:tc>
                  <a:txBody>
                    <a:bodyPr/>
                    <a:lstStyle/>
                    <a:p>
                      <a:pPr algn="ctr"/>
                      <a:r>
                        <a:rPr lang="en-US" b="0" dirty="0"/>
                        <a:t>X</a:t>
                      </a:r>
                    </a:p>
                  </a:txBody>
                  <a:tcPr/>
                </a:tc>
                <a:tc>
                  <a:txBody>
                    <a:bodyPr/>
                    <a:lstStyle/>
                    <a:p>
                      <a:pPr algn="ctr"/>
                      <a:endParaRPr lang="en-US" b="0" dirty="0"/>
                    </a:p>
                  </a:txBody>
                  <a:tcPr/>
                </a:tc>
                <a:tc>
                  <a:txBody>
                    <a:bodyPr/>
                    <a:lstStyle/>
                    <a:p>
                      <a:pPr algn="ctr"/>
                      <a:r>
                        <a:rPr lang="en-US" b="0" dirty="0"/>
                        <a:t>X</a:t>
                      </a:r>
                    </a:p>
                  </a:txBody>
                  <a:tcPr/>
                </a:tc>
                <a:tc>
                  <a:txBody>
                    <a:bodyPr/>
                    <a:lstStyle/>
                    <a:p>
                      <a:pPr algn="ctr"/>
                      <a:endParaRPr lang="en-US" b="0"/>
                    </a:p>
                  </a:txBody>
                  <a:tcPr/>
                </a:tc>
                <a:extLst>
                  <a:ext uri="{0D108BD9-81ED-4DB2-BD59-A6C34878D82A}">
                    <a16:rowId xmlns:a16="http://schemas.microsoft.com/office/drawing/2014/main" val="1174058145"/>
                  </a:ext>
                </a:extLst>
              </a:tr>
              <a:tr h="370840">
                <a:tc>
                  <a:txBody>
                    <a:bodyPr/>
                    <a:lstStyle/>
                    <a:p>
                      <a:pPr algn="ctr"/>
                      <a:r>
                        <a:rPr lang="en-US" b="0" dirty="0"/>
                        <a:t>X</a:t>
                      </a:r>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r>
                        <a:rPr lang="en-US" b="0" dirty="0"/>
                        <a:t>X</a:t>
                      </a:r>
                    </a:p>
                  </a:txBody>
                  <a:tcPr/>
                </a:tc>
                <a:tc>
                  <a:txBody>
                    <a:bodyPr/>
                    <a:lstStyle/>
                    <a:p>
                      <a:pPr algn="ctr"/>
                      <a:r>
                        <a:rPr lang="en-US" b="0" dirty="0"/>
                        <a:t>X</a:t>
                      </a:r>
                    </a:p>
                  </a:txBody>
                  <a:tcPr/>
                </a:tc>
                <a:extLst>
                  <a:ext uri="{0D108BD9-81ED-4DB2-BD59-A6C34878D82A}">
                    <a16:rowId xmlns:a16="http://schemas.microsoft.com/office/drawing/2014/main" val="342377129"/>
                  </a:ext>
                </a:extLst>
              </a:tr>
              <a:tr h="370840">
                <a:tc>
                  <a:txBody>
                    <a:bodyPr/>
                    <a:lstStyle/>
                    <a:p>
                      <a:pPr algn="ctr"/>
                      <a:endParaRPr lang="en-US" b="0"/>
                    </a:p>
                  </a:txBody>
                  <a:tcPr/>
                </a:tc>
                <a:tc>
                  <a:txBody>
                    <a:bodyPr/>
                    <a:lstStyle/>
                    <a:p>
                      <a:pPr algn="ctr"/>
                      <a:r>
                        <a:rPr lang="en-US" b="0" dirty="0"/>
                        <a:t>X</a:t>
                      </a:r>
                    </a:p>
                  </a:txBody>
                  <a:tcPr/>
                </a:tc>
                <a:tc>
                  <a:txBody>
                    <a:bodyPr/>
                    <a:lstStyle/>
                    <a:p>
                      <a:pPr algn="ctr"/>
                      <a:r>
                        <a:rPr lang="en-US" b="0" dirty="0"/>
                        <a:t>X</a:t>
                      </a:r>
                    </a:p>
                  </a:txBody>
                  <a:tcPr/>
                </a:tc>
                <a:tc>
                  <a:txBody>
                    <a:bodyPr/>
                    <a:lstStyle/>
                    <a:p>
                      <a:pPr algn="ctr"/>
                      <a:endParaRPr lang="en-US" b="0" dirty="0"/>
                    </a:p>
                  </a:txBody>
                  <a:tcPr/>
                </a:tc>
                <a:tc>
                  <a:txBody>
                    <a:bodyPr/>
                    <a:lstStyle/>
                    <a:p>
                      <a:pPr algn="ctr"/>
                      <a:endParaRPr lang="en-US" b="0" dirty="0"/>
                    </a:p>
                  </a:txBody>
                  <a:tcPr/>
                </a:tc>
                <a:tc>
                  <a:txBody>
                    <a:bodyPr/>
                    <a:lstStyle/>
                    <a:p>
                      <a:pPr algn="ctr"/>
                      <a:r>
                        <a:rPr lang="en-US" b="0" dirty="0"/>
                        <a:t>X</a:t>
                      </a:r>
                    </a:p>
                  </a:txBody>
                  <a:tcPr/>
                </a:tc>
                <a:extLst>
                  <a:ext uri="{0D108BD9-81ED-4DB2-BD59-A6C34878D82A}">
                    <a16:rowId xmlns:a16="http://schemas.microsoft.com/office/drawing/2014/main" val="1767931048"/>
                  </a:ext>
                </a:extLst>
              </a:tr>
              <a:tr h="370840">
                <a:tc>
                  <a:txBody>
                    <a:bodyPr/>
                    <a:lstStyle/>
                    <a:p>
                      <a:pPr algn="ctr"/>
                      <a:endParaRPr lang="en-US" b="0"/>
                    </a:p>
                  </a:txBody>
                  <a:tcPr/>
                </a:tc>
                <a:tc>
                  <a:txBody>
                    <a:bodyPr/>
                    <a:lstStyle/>
                    <a:p>
                      <a:pPr algn="ctr"/>
                      <a:endParaRPr lang="en-US" b="0"/>
                    </a:p>
                  </a:txBody>
                  <a:tcPr/>
                </a:tc>
                <a:tc>
                  <a:txBody>
                    <a:bodyPr/>
                    <a:lstStyle/>
                    <a:p>
                      <a:pPr algn="ctr"/>
                      <a:r>
                        <a:rPr lang="en-US" b="0" dirty="0"/>
                        <a:t>X</a:t>
                      </a:r>
                    </a:p>
                  </a:txBody>
                  <a:tcPr/>
                </a:tc>
                <a:tc>
                  <a:txBody>
                    <a:bodyPr/>
                    <a:lstStyle/>
                    <a:p>
                      <a:pPr algn="ctr"/>
                      <a:r>
                        <a:rPr lang="en-US" b="0" dirty="0"/>
                        <a:t>X</a:t>
                      </a:r>
                    </a:p>
                  </a:txBody>
                  <a:tcPr/>
                </a:tc>
                <a:tc>
                  <a:txBody>
                    <a:bodyPr/>
                    <a:lstStyle/>
                    <a:p>
                      <a:pPr algn="ctr"/>
                      <a:r>
                        <a:rPr lang="en-US" b="0" dirty="0"/>
                        <a:t>X</a:t>
                      </a:r>
                    </a:p>
                  </a:txBody>
                  <a:tcPr/>
                </a:tc>
                <a:tc>
                  <a:txBody>
                    <a:bodyPr/>
                    <a:lstStyle/>
                    <a:p>
                      <a:pPr algn="ctr"/>
                      <a:endParaRPr lang="en-US" b="0" dirty="0"/>
                    </a:p>
                  </a:txBody>
                  <a:tcPr/>
                </a:tc>
                <a:extLst>
                  <a:ext uri="{0D108BD9-81ED-4DB2-BD59-A6C34878D82A}">
                    <a16:rowId xmlns:a16="http://schemas.microsoft.com/office/drawing/2014/main" val="843693184"/>
                  </a:ext>
                </a:extLst>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a:t>X</a:t>
                      </a:r>
                    </a:p>
                  </a:txBody>
                  <a:tcPr/>
                </a:tc>
                <a:tc>
                  <a:txBody>
                    <a:bodyPr/>
                    <a:lstStyle/>
                    <a:p>
                      <a:pPr algn="ctr"/>
                      <a:r>
                        <a:rPr lang="en-US" b="0" dirty="0"/>
                        <a:t>X</a:t>
                      </a:r>
                    </a:p>
                  </a:txBody>
                  <a:tcPr/>
                </a:tc>
                <a:tc>
                  <a:txBody>
                    <a:bodyPr/>
                    <a:lstStyle/>
                    <a:p>
                      <a:pPr algn="ctr"/>
                      <a:r>
                        <a:rPr lang="en-US" b="0" dirty="0"/>
                        <a:t>X</a:t>
                      </a:r>
                    </a:p>
                  </a:txBody>
                  <a:tcPr/>
                </a:tc>
                <a:extLst>
                  <a:ext uri="{0D108BD9-81ED-4DB2-BD59-A6C34878D82A}">
                    <a16:rowId xmlns:a16="http://schemas.microsoft.com/office/drawing/2014/main" val="2250187628"/>
                  </a:ext>
                </a:extLst>
              </a:tr>
            </a:tbl>
          </a:graphicData>
        </a:graphic>
      </p:graphicFrame>
    </p:spTree>
    <p:extLst>
      <p:ext uri="{BB962C8B-B14F-4D97-AF65-F5344CB8AC3E}">
        <p14:creationId xmlns:p14="http://schemas.microsoft.com/office/powerpoint/2010/main" val="292921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647E-FB20-46E7-981F-51316B96DDB9}"/>
              </a:ext>
            </a:extLst>
          </p:cNvPr>
          <p:cNvSpPr>
            <a:spLocks noGrp="1"/>
          </p:cNvSpPr>
          <p:nvPr>
            <p:ph type="title"/>
          </p:nvPr>
        </p:nvSpPr>
        <p:spPr>
          <a:xfrm>
            <a:off x="913795" y="135467"/>
            <a:ext cx="10353761" cy="1326321"/>
          </a:xfrm>
        </p:spPr>
        <p:txBody>
          <a:bodyPr/>
          <a:lstStyle/>
          <a:p>
            <a:r>
              <a:rPr lang="en-US" dirty="0"/>
              <a:t>Finding &amp; Fixing Errors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85485F-22FC-4316-A93F-3F60B7834A0D}"/>
                  </a:ext>
                </a:extLst>
              </p:cNvPr>
              <p:cNvSpPr>
                <a:spLocks noGrp="1"/>
              </p:cNvSpPr>
              <p:nvPr>
                <p:ph idx="1"/>
              </p:nvPr>
            </p:nvSpPr>
            <p:spPr>
              <a:xfrm>
                <a:off x="913795" y="1461788"/>
                <a:ext cx="10353761" cy="4995456"/>
              </a:xfrm>
            </p:spPr>
            <p:txBody>
              <a:bodyPr>
                <a:normAutofit/>
              </a:bodyPr>
              <a:lstStyle/>
              <a:p>
                <a:r>
                  <a:rPr lang="en-US" dirty="0"/>
                  <a:t>Once the candidate error positions are determined, the algorithm runs through all the possible allowable alternatives (using the same positional binary </a:t>
                </a:r>
                <a14:m>
                  <m:oMath xmlns:m="http://schemas.openxmlformats.org/officeDocument/2006/math">
                    <m:r>
                      <a:rPr lang="en-US" b="0" i="1" smtClean="0">
                        <a:latin typeface="Cambria Math" panose="02040503050406030204" pitchFamily="18" charset="0"/>
                      </a:rPr>
                      <m:t>𝑛</m:t>
                    </m:r>
                  </m:oMath>
                </a14:m>
                <a:r>
                  <a:rPr lang="en-US" dirty="0"/>
                  <a:t>-grams to determine what is legal) and makes a correction if there is a single viable choice. If not, the error is flagged but remains uncorrected.</a:t>
                </a:r>
              </a:p>
              <a:p>
                <a:r>
                  <a:rPr lang="en-US" dirty="0"/>
                  <a:t>Compared to the dictionary algorithm, this results in many more uncorrected </a:t>
                </a:r>
                <a:r>
                  <a:rPr lang="en-US" i="1" dirty="0"/>
                  <a:t>flagged</a:t>
                </a:r>
                <a:r>
                  <a:rPr lang="en-US" dirty="0"/>
                  <a:t> errors, but the number of </a:t>
                </a:r>
                <a:r>
                  <a:rPr lang="en-US" i="1" dirty="0"/>
                  <a:t>unflagged</a:t>
                </a:r>
                <a:r>
                  <a:rPr lang="en-US" dirty="0"/>
                  <a:t> uncorrected errors (false negatives) is about the same, which is enough to make the computational efficiencies worthwhile.</a:t>
                </a:r>
              </a:p>
              <a:p>
                <a:r>
                  <a:rPr lang="en-US" dirty="0"/>
                  <a:t>It’s possible that the algorithm cannot precisely determine what the correct error position is (if there’s only one error and only bigrams are used). In this case, we can check the possible corrections anyway to see if only one correction between the two locations is viable; if so, we make that correction. This is called </a:t>
                </a:r>
                <a:r>
                  <a:rPr lang="en-US" b="1" i="1" dirty="0">
                    <a:solidFill>
                      <a:schemeClr val="accent1"/>
                    </a:solidFill>
                  </a:rPr>
                  <a:t>positional determination by elimination</a:t>
                </a:r>
                <a:r>
                  <a:rPr lang="en-US" dirty="0"/>
                  <a:t>.</a:t>
                </a:r>
              </a:p>
            </p:txBody>
          </p:sp>
        </mc:Choice>
        <mc:Fallback xmlns="">
          <p:sp>
            <p:nvSpPr>
              <p:cNvPr id="3" name="Content Placeholder 2">
                <a:extLst>
                  <a:ext uri="{FF2B5EF4-FFF2-40B4-BE49-F238E27FC236}">
                    <a16:creationId xmlns:a16="http://schemas.microsoft.com/office/drawing/2014/main" id="{E385485F-22FC-4316-A93F-3F60B7834A0D}"/>
                  </a:ext>
                </a:extLst>
              </p:cNvPr>
              <p:cNvSpPr>
                <a:spLocks noGrp="1" noRot="1" noChangeAspect="1" noMove="1" noResize="1" noEditPoints="1" noAdjustHandles="1" noChangeArrowheads="1" noChangeShapeType="1" noTextEdit="1"/>
              </p:cNvSpPr>
              <p:nvPr>
                <p:ph idx="1"/>
              </p:nvPr>
            </p:nvSpPr>
            <p:spPr>
              <a:xfrm>
                <a:off x="913795" y="1461788"/>
                <a:ext cx="10353761" cy="4995456"/>
              </a:xfrm>
              <a:blipFill>
                <a:blip r:embed="rId3"/>
                <a:stretch>
                  <a:fillRect l="-648" t="-244" r="-412"/>
                </a:stretch>
              </a:blipFill>
            </p:spPr>
            <p:txBody>
              <a:bodyPr/>
              <a:lstStyle/>
              <a:p>
                <a:r>
                  <a:rPr lang="en-US">
                    <a:noFill/>
                  </a:rPr>
                  <a:t> </a:t>
                </a:r>
              </a:p>
            </p:txBody>
          </p:sp>
        </mc:Fallback>
      </mc:AlternateContent>
    </p:spTree>
    <p:extLst>
      <p:ext uri="{BB962C8B-B14F-4D97-AF65-F5344CB8AC3E}">
        <p14:creationId xmlns:p14="http://schemas.microsoft.com/office/powerpoint/2010/main" val="97272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5D73-9736-4F75-BD2D-20AA44B8500F}"/>
              </a:ext>
            </a:extLst>
          </p:cNvPr>
          <p:cNvSpPr>
            <a:spLocks noGrp="1"/>
          </p:cNvSpPr>
          <p:nvPr>
            <p:ph type="title"/>
          </p:nvPr>
        </p:nvSpPr>
        <p:spPr/>
        <p:txBody>
          <a:bodyPr/>
          <a:lstStyle/>
          <a:p>
            <a:r>
              <a:rPr lang="en-US" dirty="0"/>
              <a:t>Correction Performance</a:t>
            </a:r>
          </a:p>
        </p:txBody>
      </p:sp>
      <p:graphicFrame>
        <p:nvGraphicFramePr>
          <p:cNvPr id="7" name="Content Placeholder 6">
            <a:extLst>
              <a:ext uri="{FF2B5EF4-FFF2-40B4-BE49-F238E27FC236}">
                <a16:creationId xmlns:a16="http://schemas.microsoft.com/office/drawing/2014/main" id="{C6D43480-EB69-4546-9091-4AE0E286A025}"/>
              </a:ext>
            </a:extLst>
          </p:cNvPr>
          <p:cNvGraphicFramePr>
            <a:graphicFrameLocks noGrp="1"/>
          </p:cNvGraphicFramePr>
          <p:nvPr>
            <p:ph idx="1"/>
            <p:extLst>
              <p:ext uri="{D42A27DB-BD31-4B8C-83A1-F6EECF244321}">
                <p14:modId xmlns:p14="http://schemas.microsoft.com/office/powerpoint/2010/main" val="276413581"/>
              </p:ext>
            </p:extLst>
          </p:nvPr>
        </p:nvGraphicFramePr>
        <p:xfrm>
          <a:off x="914400" y="2095500"/>
          <a:ext cx="10353675" cy="212344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379330079"/>
                    </a:ext>
                  </a:extLst>
                </a:gridCol>
                <a:gridCol w="3451225">
                  <a:extLst>
                    <a:ext uri="{9D8B030D-6E8A-4147-A177-3AD203B41FA5}">
                      <a16:colId xmlns:a16="http://schemas.microsoft.com/office/drawing/2014/main" val="4105455082"/>
                    </a:ext>
                  </a:extLst>
                </a:gridCol>
                <a:gridCol w="3451225">
                  <a:extLst>
                    <a:ext uri="{9D8B030D-6E8A-4147-A177-3AD203B41FA5}">
                      <a16:colId xmlns:a16="http://schemas.microsoft.com/office/drawing/2014/main" val="2821873249"/>
                    </a:ext>
                  </a:extLst>
                </a:gridCol>
              </a:tblGrid>
              <a:tr h="370840">
                <a:tc>
                  <a:txBody>
                    <a:bodyPr/>
                    <a:lstStyle/>
                    <a:p>
                      <a:pPr algn="ctr"/>
                      <a:endParaRPr lang="en-US" dirty="0"/>
                    </a:p>
                  </a:txBody>
                  <a:tcPr/>
                </a:tc>
                <a:tc>
                  <a:txBody>
                    <a:bodyPr/>
                    <a:lstStyle/>
                    <a:p>
                      <a:pPr algn="ctr"/>
                      <a:r>
                        <a:rPr lang="en-US" dirty="0"/>
                        <a:t>Tesseract</a:t>
                      </a:r>
                    </a:p>
                  </a:txBody>
                  <a:tcPr/>
                </a:tc>
                <a:tc>
                  <a:txBody>
                    <a:bodyPr/>
                    <a:lstStyle/>
                    <a:p>
                      <a:pPr algn="ctr"/>
                      <a:r>
                        <a:rPr lang="en-US" dirty="0"/>
                        <a:t>Tesseract w/ post-processing</a:t>
                      </a:r>
                    </a:p>
                  </a:txBody>
                  <a:tcPr/>
                </a:tc>
                <a:extLst>
                  <a:ext uri="{0D108BD9-81ED-4DB2-BD59-A6C34878D82A}">
                    <a16:rowId xmlns:a16="http://schemas.microsoft.com/office/drawing/2014/main" val="1906510504"/>
                  </a:ext>
                </a:extLst>
              </a:tr>
              <a:tr h="370840">
                <a:tc>
                  <a:txBody>
                    <a:bodyPr/>
                    <a:lstStyle/>
                    <a:p>
                      <a:pPr algn="ctr"/>
                      <a:r>
                        <a:rPr lang="en-US" dirty="0"/>
                        <a:t>Word-wise recall</a:t>
                      </a:r>
                    </a:p>
                  </a:txBody>
                  <a:tcPr/>
                </a:tc>
                <a:tc>
                  <a:txBody>
                    <a:bodyPr/>
                    <a:lstStyle/>
                    <a:p>
                      <a:pPr algn="ctr"/>
                      <a:r>
                        <a:rPr lang="en-US" dirty="0"/>
                        <a:t>60.4%</a:t>
                      </a:r>
                    </a:p>
                  </a:txBody>
                  <a:tcPr/>
                </a:tc>
                <a:tc>
                  <a:txBody>
                    <a:bodyPr/>
                    <a:lstStyle/>
                    <a:p>
                      <a:pPr algn="ctr"/>
                      <a:r>
                        <a:rPr lang="en-US" dirty="0"/>
                        <a:t>63.7%</a:t>
                      </a:r>
                    </a:p>
                  </a:txBody>
                  <a:tcPr/>
                </a:tc>
                <a:extLst>
                  <a:ext uri="{0D108BD9-81ED-4DB2-BD59-A6C34878D82A}">
                    <a16:rowId xmlns:a16="http://schemas.microsoft.com/office/drawing/2014/main" val="352517406"/>
                  </a:ext>
                </a:extLst>
              </a:tr>
              <a:tr h="370840">
                <a:tc>
                  <a:txBody>
                    <a:bodyPr/>
                    <a:lstStyle/>
                    <a:p>
                      <a:pPr algn="ctr"/>
                      <a:r>
                        <a:rPr lang="en-US" dirty="0"/>
                        <a:t>Word-wise precision</a:t>
                      </a:r>
                    </a:p>
                  </a:txBody>
                  <a:tcPr/>
                </a:tc>
                <a:tc>
                  <a:txBody>
                    <a:bodyPr/>
                    <a:lstStyle/>
                    <a:p>
                      <a:pPr algn="ctr"/>
                      <a:r>
                        <a:rPr lang="en-US" dirty="0"/>
                        <a:t>60.4%</a:t>
                      </a:r>
                    </a:p>
                  </a:txBody>
                  <a:tcPr/>
                </a:tc>
                <a:tc>
                  <a:txBody>
                    <a:bodyPr/>
                    <a:lstStyle/>
                    <a:p>
                      <a:pPr algn="ctr"/>
                      <a:r>
                        <a:rPr lang="en-US" dirty="0"/>
                        <a:t>63.7%</a:t>
                      </a:r>
                    </a:p>
                  </a:txBody>
                  <a:tcPr/>
                </a:tc>
                <a:extLst>
                  <a:ext uri="{0D108BD9-81ED-4DB2-BD59-A6C34878D82A}">
                    <a16:rowId xmlns:a16="http://schemas.microsoft.com/office/drawing/2014/main" val="4125528537"/>
                  </a:ext>
                </a:extLst>
              </a:tr>
              <a:tr h="370840">
                <a:tc>
                  <a:txBody>
                    <a:bodyPr/>
                    <a:lstStyle/>
                    <a:p>
                      <a:pPr algn="ctr"/>
                      <a:r>
                        <a:rPr lang="en-US" dirty="0"/>
                        <a:t>Character-wise recall</a:t>
                      </a:r>
                    </a:p>
                  </a:txBody>
                  <a:tcPr/>
                </a:tc>
                <a:tc>
                  <a:txBody>
                    <a:bodyPr/>
                    <a:lstStyle/>
                    <a:p>
                      <a:pPr algn="ctr"/>
                      <a:r>
                        <a:rPr lang="en-US" dirty="0"/>
                        <a:t>?</a:t>
                      </a:r>
                    </a:p>
                  </a:txBody>
                  <a:tcPr/>
                </a:tc>
                <a:tc>
                  <a:txBody>
                    <a:bodyPr/>
                    <a:lstStyle/>
                    <a:p>
                      <a:pPr algn="ctr"/>
                      <a:r>
                        <a:rPr lang="en-US" dirty="0"/>
                        <a:t>96.6%</a:t>
                      </a:r>
                    </a:p>
                  </a:txBody>
                  <a:tcPr/>
                </a:tc>
                <a:extLst>
                  <a:ext uri="{0D108BD9-81ED-4DB2-BD59-A6C34878D82A}">
                    <a16:rowId xmlns:a16="http://schemas.microsoft.com/office/drawing/2014/main" val="3319337898"/>
                  </a:ext>
                </a:extLst>
              </a:tr>
              <a:tr h="370840">
                <a:tc>
                  <a:txBody>
                    <a:bodyPr/>
                    <a:lstStyle/>
                    <a:p>
                      <a:pPr algn="ctr"/>
                      <a:r>
                        <a:rPr lang="en-US" dirty="0"/>
                        <a:t>Character-wise precision</a:t>
                      </a:r>
                    </a:p>
                  </a:txBody>
                  <a:tcPr/>
                </a:tc>
                <a:tc>
                  <a:txBody>
                    <a:bodyPr/>
                    <a:lstStyle/>
                    <a:p>
                      <a:pPr algn="ctr"/>
                      <a:r>
                        <a:rPr lang="en-US" dirty="0"/>
                        <a:t>?</a:t>
                      </a:r>
                    </a:p>
                  </a:txBody>
                  <a:tcPr/>
                </a:tc>
                <a:tc>
                  <a:txBody>
                    <a:bodyPr/>
                    <a:lstStyle/>
                    <a:p>
                      <a:pPr algn="ctr"/>
                      <a:r>
                        <a:rPr lang="en-US" dirty="0"/>
                        <a:t>93.4%</a:t>
                      </a:r>
                    </a:p>
                  </a:txBody>
                  <a:tcPr/>
                </a:tc>
                <a:extLst>
                  <a:ext uri="{0D108BD9-81ED-4DB2-BD59-A6C34878D82A}">
                    <a16:rowId xmlns:a16="http://schemas.microsoft.com/office/drawing/2014/main" val="1452885995"/>
                  </a:ext>
                </a:extLst>
              </a:tr>
            </a:tbl>
          </a:graphicData>
        </a:graphic>
      </p:graphicFrame>
    </p:spTree>
    <p:extLst>
      <p:ext uri="{BB962C8B-B14F-4D97-AF65-F5344CB8AC3E}">
        <p14:creationId xmlns:p14="http://schemas.microsoft.com/office/powerpoint/2010/main" val="119137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372B2F-CACA-42BB-A747-77D0AAC79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903" y="744311"/>
            <a:ext cx="10783412" cy="5406118"/>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0" cap="sq">
            <a:solidFill>
              <a:schemeClr val="accent3"/>
            </a:solidFill>
            <a:miter lim="800000"/>
          </a:ln>
          <a:effectLst/>
          <a:scene3d>
            <a:camera prst="orthographicFront"/>
            <a:lightRig rig="twoPt" dir="t">
              <a:rot lat="0" lon="0" rev="72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311828-E0E9-43DD-81AC-CFD55A34D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335" y="824745"/>
            <a:ext cx="10622545" cy="524525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403405C-0113-4026-8FAB-C05CA945E9DF}"/>
              </a:ext>
            </a:extLst>
          </p:cNvPr>
          <p:cNvSpPr>
            <a:spLocks noGrp="1"/>
          </p:cNvSpPr>
          <p:nvPr>
            <p:ph type="title"/>
          </p:nvPr>
        </p:nvSpPr>
        <p:spPr>
          <a:xfrm>
            <a:off x="1595269" y="1122363"/>
            <a:ext cx="9001462" cy="2910264"/>
          </a:xfrm>
        </p:spPr>
        <p:txBody>
          <a:bodyPr vert="horz" lIns="91440" tIns="45720" rIns="91440" bIns="45720" rtlCol="0" anchor="b">
            <a:normAutofit/>
          </a:bodyPr>
          <a:lstStyle/>
          <a:p>
            <a:r>
              <a:rPr lang="en-US" sz="6000">
                <a:solidFill>
                  <a:srgbClr val="FFFFFF"/>
                </a:solidFill>
              </a:rPr>
              <a:t>THANKS For Listening!</a:t>
            </a:r>
          </a:p>
        </p:txBody>
      </p:sp>
    </p:spTree>
    <p:extLst>
      <p:ext uri="{BB962C8B-B14F-4D97-AF65-F5344CB8AC3E}">
        <p14:creationId xmlns:p14="http://schemas.microsoft.com/office/powerpoint/2010/main" val="4578630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60B4-A6FD-47C8-A4B1-BA15D47C3908}"/>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4620B51A-A627-4DDE-AC5F-9C989855BAE3}"/>
              </a:ext>
            </a:extLst>
          </p:cNvPr>
          <p:cNvSpPr>
            <a:spLocks noGrp="1"/>
          </p:cNvSpPr>
          <p:nvPr>
            <p:ph idx="1"/>
          </p:nvPr>
        </p:nvSpPr>
        <p:spPr/>
        <p:txBody>
          <a:bodyPr>
            <a:normAutofit/>
          </a:bodyPr>
          <a:lstStyle/>
          <a:p>
            <a:r>
              <a:rPr lang="en-US" sz="2400" dirty="0"/>
              <a:t>Inputs</a:t>
            </a:r>
          </a:p>
          <a:p>
            <a:pPr lvl="1"/>
            <a:r>
              <a:rPr lang="en-US" sz="2000" dirty="0"/>
              <a:t>Ground truth text: 100 text files of varying lengths (usually thousands of words or more)</a:t>
            </a:r>
          </a:p>
          <a:p>
            <a:pPr lvl="1"/>
            <a:r>
              <a:rPr lang="en-US" sz="2000" dirty="0"/>
              <a:t>Output from the </a:t>
            </a:r>
            <a:r>
              <a:rPr lang="en-US" sz="2000" b="1" dirty="0">
                <a:solidFill>
                  <a:schemeClr val="accent3"/>
                </a:solidFill>
              </a:rPr>
              <a:t>Tesseract</a:t>
            </a:r>
            <a:r>
              <a:rPr lang="en-US" sz="2000" dirty="0"/>
              <a:t> OCR algorithm, all of its mistakes intact</a:t>
            </a:r>
          </a:p>
          <a:p>
            <a:r>
              <a:rPr lang="en-US" sz="2400" b="1" dirty="0"/>
              <a:t>Goal</a:t>
            </a:r>
            <a:r>
              <a:rPr lang="en-US" sz="2400" dirty="0"/>
              <a:t>: Run Tesseract output through two algorithms, </a:t>
            </a:r>
            <a:r>
              <a:rPr lang="en-US" sz="2400" i="1" dirty="0">
                <a:solidFill>
                  <a:schemeClr val="accent6"/>
                </a:solidFill>
              </a:rPr>
              <a:t>error detection</a:t>
            </a:r>
            <a:r>
              <a:rPr lang="en-US" sz="2400" dirty="0"/>
              <a:t> and </a:t>
            </a:r>
            <a:r>
              <a:rPr lang="en-US" sz="2400" i="1" dirty="0">
                <a:solidFill>
                  <a:schemeClr val="accent6"/>
                </a:solidFill>
              </a:rPr>
              <a:t>error correction</a:t>
            </a:r>
            <a:r>
              <a:rPr lang="en-US" sz="2400" dirty="0"/>
              <a:t>, in order to detect and restore errors to more closely match to the ground truth text.</a:t>
            </a:r>
          </a:p>
          <a:p>
            <a:pPr lvl="1"/>
            <a:r>
              <a:rPr lang="en-US" sz="2000" dirty="0"/>
              <a:t>Devise or use an evaluation metric to record performance of the algorithms.</a:t>
            </a:r>
          </a:p>
        </p:txBody>
      </p:sp>
    </p:spTree>
    <p:extLst>
      <p:ext uri="{BB962C8B-B14F-4D97-AF65-F5344CB8AC3E}">
        <p14:creationId xmlns:p14="http://schemas.microsoft.com/office/powerpoint/2010/main" val="76391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693C-7B27-4026-9E2B-5DCC8BA423CF}"/>
              </a:ext>
            </a:extLst>
          </p:cNvPr>
          <p:cNvSpPr>
            <a:spLocks noGrp="1"/>
          </p:cNvSpPr>
          <p:nvPr>
            <p:ph type="title"/>
          </p:nvPr>
        </p:nvSpPr>
        <p:spPr/>
        <p:txBody>
          <a:bodyPr/>
          <a:lstStyle/>
          <a:p>
            <a:r>
              <a:rPr lang="en-US" dirty="0"/>
              <a:t>ERROR Detection (D-3)</a:t>
            </a:r>
          </a:p>
        </p:txBody>
      </p:sp>
      <p:sp>
        <p:nvSpPr>
          <p:cNvPr id="3" name="Content Placeholder 2">
            <a:extLst>
              <a:ext uri="{FF2B5EF4-FFF2-40B4-BE49-F238E27FC236}">
                <a16:creationId xmlns:a16="http://schemas.microsoft.com/office/drawing/2014/main" id="{D7C43365-6D61-48F6-90B5-65A18712F15D}"/>
              </a:ext>
            </a:extLst>
          </p:cNvPr>
          <p:cNvSpPr>
            <a:spLocks noGrp="1"/>
          </p:cNvSpPr>
          <p:nvPr>
            <p:ph idx="1"/>
          </p:nvPr>
        </p:nvSpPr>
        <p:spPr/>
        <p:txBody>
          <a:bodyPr/>
          <a:lstStyle/>
          <a:p>
            <a:r>
              <a:rPr lang="en-US" dirty="0"/>
              <a:t>Error detection is a </a:t>
            </a:r>
            <a:r>
              <a:rPr lang="en-US" dirty="0">
                <a:solidFill>
                  <a:schemeClr val="accent3"/>
                </a:solidFill>
              </a:rPr>
              <a:t>binary classification problem</a:t>
            </a:r>
            <a:r>
              <a:rPr lang="en-US" dirty="0"/>
              <a:t>. That is, we wish to determine which tokens are </a:t>
            </a:r>
            <a:r>
              <a:rPr lang="en-US" dirty="0">
                <a:solidFill>
                  <a:schemeClr val="accent6"/>
                </a:solidFill>
              </a:rPr>
              <a:t>garbage</a:t>
            </a:r>
            <a:r>
              <a:rPr lang="en-US" dirty="0"/>
              <a:t> and </a:t>
            </a:r>
            <a:r>
              <a:rPr lang="en-US" dirty="0">
                <a:solidFill>
                  <a:schemeClr val="accent6"/>
                </a:solidFill>
              </a:rPr>
              <a:t>not garbage</a:t>
            </a:r>
            <a:r>
              <a:rPr lang="en-US" dirty="0"/>
              <a:t>.</a:t>
            </a:r>
          </a:p>
          <a:p>
            <a:pPr lvl="1"/>
            <a:r>
              <a:rPr lang="en-US" dirty="0">
                <a:solidFill>
                  <a:schemeClr val="accent6"/>
                </a:solidFill>
              </a:rPr>
              <a:t>Garbage</a:t>
            </a:r>
            <a:r>
              <a:rPr lang="en-US" dirty="0"/>
              <a:t>: tokens with enough errors as to be rendered indecipherable to those who can read English (example: “mdf5tb;/v”)</a:t>
            </a:r>
          </a:p>
          <a:p>
            <a:pPr lvl="1"/>
            <a:r>
              <a:rPr lang="en-US" dirty="0">
                <a:solidFill>
                  <a:schemeClr val="accent6"/>
                </a:solidFill>
              </a:rPr>
              <a:t>Not garbage</a:t>
            </a:r>
            <a:r>
              <a:rPr lang="en-US" dirty="0"/>
              <a:t>: tokens that might be </a:t>
            </a:r>
            <a:r>
              <a:rPr lang="en-US" i="1" dirty="0"/>
              <a:t>incorrect</a:t>
            </a:r>
            <a:r>
              <a:rPr lang="en-US" dirty="0"/>
              <a:t>, but potentially correctable into a valid English word or phrase (example: “Cplumvia Umiwrsity”)</a:t>
            </a:r>
          </a:p>
          <a:p>
            <a:pPr lvl="1"/>
            <a:r>
              <a:rPr lang="en-US" dirty="0"/>
              <a:t>Correct tokens are obviously not garbage</a:t>
            </a:r>
          </a:p>
          <a:p>
            <a:r>
              <a:rPr lang="en-US" dirty="0"/>
              <a:t>To solve this problem, we created a </a:t>
            </a:r>
            <a:r>
              <a:rPr lang="en-US" dirty="0">
                <a:solidFill>
                  <a:schemeClr val="accent2"/>
                </a:solidFill>
              </a:rPr>
              <a:t>feature list</a:t>
            </a:r>
            <a:r>
              <a:rPr lang="en-US" dirty="0"/>
              <a:t> based on the paper and ran them through a </a:t>
            </a:r>
            <a:r>
              <a:rPr lang="en-US" dirty="0">
                <a:solidFill>
                  <a:schemeClr val="accent2"/>
                </a:solidFill>
              </a:rPr>
              <a:t>support vector machine</a:t>
            </a:r>
            <a:r>
              <a:rPr lang="en-US" dirty="0"/>
              <a:t> (SVM).</a:t>
            </a:r>
          </a:p>
        </p:txBody>
      </p:sp>
    </p:spTree>
    <p:extLst>
      <p:ext uri="{BB962C8B-B14F-4D97-AF65-F5344CB8AC3E}">
        <p14:creationId xmlns:p14="http://schemas.microsoft.com/office/powerpoint/2010/main" val="22439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69B3-2E0C-4ADF-BC01-02886AAEC9E7}"/>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A65C2-48AB-428C-BFC2-3CB3D3753E8D}"/>
                  </a:ext>
                </a:extLst>
              </p:cNvPr>
              <p:cNvSpPr>
                <a:spLocks noGrp="1"/>
              </p:cNvSpPr>
              <p:nvPr>
                <p:ph idx="1"/>
              </p:nvPr>
            </p:nvSpPr>
            <p:spPr/>
            <p:txBody>
              <a:bodyPr/>
              <a:lstStyle/>
              <a:p>
                <a:pPr marL="457200" indent="-457200">
                  <a:buFont typeface="+mj-lt"/>
                  <a:buAutoNum type="arabicPeriod"/>
                </a:pPr>
                <a:r>
                  <a:rPr lang="en-US" dirty="0"/>
                  <a:t>The length </a:t>
                </a:r>
                <a14:m>
                  <m:oMath xmlns:m="http://schemas.openxmlformats.org/officeDocument/2006/math">
                    <m:r>
                      <a:rPr lang="en-US" b="0" i="1" smtClean="0">
                        <a:solidFill>
                          <a:schemeClr val="accent6"/>
                        </a:solidFill>
                        <a:latin typeface="Cambria Math" panose="02040503050406030204" pitchFamily="18" charset="0"/>
                      </a:rPr>
                      <m:t>𝑙</m:t>
                    </m:r>
                  </m:oMath>
                </a14:m>
                <a:r>
                  <a:rPr lang="en-US" dirty="0"/>
                  <a:t> of the input string (token).</a:t>
                </a:r>
              </a:p>
              <a:p>
                <a:pPr marL="457200" indent="-457200">
                  <a:buFont typeface="+mj-lt"/>
                  <a:buAutoNum type="arabicPeriod"/>
                </a:pPr>
                <a:r>
                  <a:rPr lang="en-US" dirty="0"/>
                  <a:t>The number of vowels </a:t>
                </a:r>
                <a14:m>
                  <m:oMath xmlns:m="http://schemas.openxmlformats.org/officeDocument/2006/math">
                    <m:r>
                      <a:rPr lang="en-US" b="0" i="1" smtClean="0">
                        <a:solidFill>
                          <a:schemeClr val="accent6"/>
                        </a:solidFill>
                        <a:latin typeface="Cambria Math" panose="02040503050406030204" pitchFamily="18" charset="0"/>
                      </a:rPr>
                      <m:t>𝑣</m:t>
                    </m:r>
                  </m:oMath>
                </a14:m>
                <a:r>
                  <a:rPr lang="en-US" dirty="0"/>
                  <a:t> and consonants </a:t>
                </a:r>
                <a14:m>
                  <m:oMath xmlns:m="http://schemas.openxmlformats.org/officeDocument/2006/math">
                    <m:r>
                      <a:rPr lang="en-US" b="0" i="1" smtClean="0">
                        <a:solidFill>
                          <a:schemeClr val="accent6"/>
                        </a:solidFill>
                        <a:latin typeface="Cambria Math" panose="02040503050406030204" pitchFamily="18" charset="0"/>
                      </a:rPr>
                      <m:t>𝑐</m:t>
                    </m:r>
                  </m:oMath>
                </a14:m>
                <a:r>
                  <a:rPr lang="en-US" dirty="0"/>
                  <a:t> in the token, as well as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𝑐</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𝑐</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m:t>
                        </m:r>
                      </m:e>
                    </m:d>
                  </m:oMath>
                </a14:m>
                <a:r>
                  <a:rPr lang="en-US" dirty="0"/>
                  <a:t>.</a:t>
                </a:r>
              </a:p>
              <a:p>
                <a:pPr marL="457200" indent="-457200">
                  <a:buFont typeface="+mj-lt"/>
                  <a:buAutoNum type="arabicPeriod"/>
                </a:pPr>
                <a:r>
                  <a:rPr lang="en-US" dirty="0"/>
                  <a:t>The number of special non-alphanumeric symbols </a:t>
                </a:r>
                <a14:m>
                  <m:oMath xmlns:m="http://schemas.openxmlformats.org/officeDocument/2006/math">
                    <m:r>
                      <a:rPr lang="en-US" b="0" i="1" smtClean="0">
                        <a:solidFill>
                          <a:schemeClr val="accent6"/>
                        </a:solidFill>
                        <a:latin typeface="Cambria Math" panose="02040503050406030204" pitchFamily="18" charset="0"/>
                      </a:rPr>
                      <m:t>𝑠</m:t>
                    </m:r>
                  </m:oMath>
                </a14:m>
                <a:r>
                  <a:rPr lang="en-US" dirty="0"/>
                  <a:t> and the ratio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𝑠</m:t>
                        </m:r>
                      </m:num>
                      <m:den>
                        <m:r>
                          <a:rPr lang="en-US" b="0" i="1" smtClean="0">
                            <a:solidFill>
                              <a:schemeClr val="accent6"/>
                            </a:solidFill>
                            <a:latin typeface="Cambria Math" panose="02040503050406030204" pitchFamily="18" charset="0"/>
                          </a:rPr>
                          <m:t>𝑙</m:t>
                        </m:r>
                      </m:den>
                    </m:f>
                  </m:oMath>
                </a14:m>
                <a:r>
                  <a:rPr lang="en-US" dirty="0"/>
                  <a:t>.</a:t>
                </a:r>
              </a:p>
              <a:p>
                <a:pPr marL="457200" indent="-457200">
                  <a:buFont typeface="+mj-lt"/>
                  <a:buAutoNum type="arabicPeriod"/>
                </a:pPr>
                <a:r>
                  <a:rPr lang="en-US" dirty="0"/>
                  <a:t>The number of digits </a:t>
                </a:r>
                <a14:m>
                  <m:oMath xmlns:m="http://schemas.openxmlformats.org/officeDocument/2006/math">
                    <m:r>
                      <a:rPr lang="en-US" b="0" i="1" smtClean="0">
                        <a:solidFill>
                          <a:schemeClr val="accent6"/>
                        </a:solidFill>
                        <a:latin typeface="Cambria Math" panose="02040503050406030204" pitchFamily="18" charset="0"/>
                      </a:rPr>
                      <m:t>𝑑</m:t>
                    </m:r>
                  </m:oMath>
                </a14:m>
                <a:r>
                  <a:rPr lang="en-US" dirty="0"/>
                  <a:t> and the quotient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𝑑</m:t>
                        </m:r>
                      </m:num>
                      <m:den>
                        <m:r>
                          <a:rPr lang="en-US" b="0" i="1" smtClean="0">
                            <a:solidFill>
                              <a:schemeClr val="accent6"/>
                            </a:solidFill>
                            <a:latin typeface="Cambria Math" panose="02040503050406030204" pitchFamily="18" charset="0"/>
                          </a:rPr>
                          <m:t>𝑙</m:t>
                        </m:r>
                      </m:den>
                    </m:f>
                  </m:oMath>
                </a14:m>
                <a:r>
                  <a:rPr lang="en-US" dirty="0"/>
                  <a:t>. Note that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a:t>
                </a:r>
              </a:p>
              <a:p>
                <a:pPr marL="457200" indent="-457200">
                  <a:buFont typeface="+mj-lt"/>
                  <a:buAutoNum type="arabicPeriod"/>
                </a:pPr>
                <a:r>
                  <a:rPr lang="en-US" dirty="0"/>
                  <a:t>The number of lowercase (uppercase) letters </a:t>
                </a:r>
                <a14:m>
                  <m:oMath xmlns:m="http://schemas.openxmlformats.org/officeDocument/2006/math">
                    <m:r>
                      <a:rPr lang="en-US" b="0" i="1" smtClean="0">
                        <a:solidFill>
                          <a:schemeClr val="accent6"/>
                        </a:solidFill>
                        <a:latin typeface="Cambria Math" panose="02040503050406030204" pitchFamily="18" charset="0"/>
                      </a:rPr>
                      <m:t>𝑙𝑜𝑤</m:t>
                    </m:r>
                  </m:oMath>
                </a14:m>
                <a:r>
                  <a:rPr lang="en-US" dirty="0"/>
                  <a:t> (</a:t>
                </a:r>
                <a14:m>
                  <m:oMath xmlns:m="http://schemas.openxmlformats.org/officeDocument/2006/math">
                    <m:r>
                      <a:rPr lang="en-US" b="0" i="1" dirty="0" smtClean="0">
                        <a:solidFill>
                          <a:schemeClr val="accent6"/>
                        </a:solidFill>
                        <a:latin typeface="Cambria Math" panose="02040503050406030204" pitchFamily="18" charset="0"/>
                      </a:rPr>
                      <m:t>𝑢𝑝𝑝</m:t>
                    </m:r>
                  </m:oMath>
                </a14:m>
                <a:r>
                  <a:rPr lang="en-US" dirty="0"/>
                  <a:t>) and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𝑙𝑜𝑤</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𝑢𝑝𝑝</m:t>
                        </m:r>
                      </m:num>
                      <m:den>
                        <m:r>
                          <a:rPr lang="en-US" b="0" i="1" smtClean="0">
                            <a:solidFill>
                              <a:schemeClr val="accent6"/>
                            </a:solidFill>
                            <a:latin typeface="Cambria Math" panose="02040503050406030204" pitchFamily="18" charset="0"/>
                          </a:rPr>
                          <m:t>𝑙</m:t>
                        </m:r>
                      </m:den>
                    </m:f>
                  </m:oMath>
                </a14:m>
                <a:r>
                  <a:rPr lang="en-US" dirty="0"/>
                  <a:t>.</a:t>
                </a:r>
              </a:p>
            </p:txBody>
          </p:sp>
        </mc:Choice>
        <mc:Fallback xmlns="">
          <p:sp>
            <p:nvSpPr>
              <p:cNvPr id="3" name="Content Placeholder 2">
                <a:extLst>
                  <a:ext uri="{FF2B5EF4-FFF2-40B4-BE49-F238E27FC236}">
                    <a16:creationId xmlns:a16="http://schemas.microsoft.com/office/drawing/2014/main" id="{9FBA65C2-48AB-428C-BFC2-3CB3D3753E8D}"/>
                  </a:ext>
                </a:extLst>
              </p:cNvPr>
              <p:cNvSpPr>
                <a:spLocks noGrp="1" noRot="1" noChangeAspect="1" noMove="1" noResize="1" noEditPoints="1" noAdjustHandles="1" noChangeArrowheads="1" noChangeShapeType="1" noTextEdit="1"/>
              </p:cNvSpPr>
              <p:nvPr>
                <p:ph idx="1"/>
              </p:nvPr>
            </p:nvSpPr>
            <p:spPr>
              <a:blipFill>
                <a:blip r:embed="rId3"/>
                <a:stretch>
                  <a:fillRect l="-766" t="-330"/>
                </a:stretch>
              </a:blipFill>
            </p:spPr>
            <p:txBody>
              <a:bodyPr/>
              <a:lstStyle/>
              <a:p>
                <a:r>
                  <a:rPr lang="en-US">
                    <a:noFill/>
                  </a:rPr>
                  <a:t> </a:t>
                </a:r>
              </a:p>
            </p:txBody>
          </p:sp>
        </mc:Fallback>
      </mc:AlternateContent>
    </p:spTree>
    <p:extLst>
      <p:ext uri="{BB962C8B-B14F-4D97-AF65-F5344CB8AC3E}">
        <p14:creationId xmlns:p14="http://schemas.microsoft.com/office/powerpoint/2010/main" val="15116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1892-4DC9-4D60-8808-ED6DA6B27304}"/>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5543A2-DCD1-453C-B229-3E97CD079E8F}"/>
                  </a:ext>
                </a:extLst>
              </p:cNvPr>
              <p:cNvSpPr>
                <a:spLocks noGrp="1"/>
              </p:cNvSpPr>
              <p:nvPr>
                <p:ph idx="1"/>
              </p:nvPr>
            </p:nvSpPr>
            <p:spPr/>
            <p:txBody>
              <a:bodyPr/>
              <a:lstStyle/>
              <a:p>
                <a:pPr marL="457200" indent="-457200">
                  <a:buFont typeface="+mj-lt"/>
                  <a:buAutoNum type="arabicPeriod" startAt="6"/>
                </a:pPr>
                <a:r>
                  <a:rPr lang="en-US" dirty="0"/>
                  <a:t>Let the length of the maximal sequence of identical characters be denoted by </a:t>
                </a:r>
                <a14:m>
                  <m:oMath xmlns:m="http://schemas.openxmlformats.org/officeDocument/2006/math">
                    <m:r>
                      <a:rPr lang="en-US" b="0" i="1" smtClean="0">
                        <a:solidFill>
                          <a:schemeClr val="accent6"/>
                        </a:solidFill>
                        <a:latin typeface="Cambria Math" panose="02040503050406030204" pitchFamily="18" charset="0"/>
                      </a:rPr>
                      <m:t>𝑚</m:t>
                    </m:r>
                  </m:oMath>
                </a14:m>
                <a:r>
                  <a:rPr lang="en-US" dirty="0"/>
                  <a:t>. If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𝑚</m:t>
                        </m:r>
                      </m:num>
                      <m:den>
                        <m:r>
                          <a:rPr lang="en-US" b="0" i="1" smtClean="0">
                            <a:solidFill>
                              <a:schemeClr val="accent6"/>
                            </a:solidFill>
                            <a:latin typeface="Cambria Math" panose="02040503050406030204" pitchFamily="18" charset="0"/>
                          </a:rPr>
                          <m:t>𝑙</m:t>
                        </m:r>
                      </m:den>
                    </m:f>
                  </m:oMath>
                </a14:m>
                <a:r>
                  <a:rPr lang="en-US" dirty="0"/>
                  <a:t> for this token. Otherwise, record </a:t>
                </a:r>
                <a14:m>
                  <m:oMath xmlns:m="http://schemas.openxmlformats.org/officeDocument/2006/math">
                    <m:r>
                      <a:rPr lang="en-US" b="0" i="1" smtClean="0">
                        <a:latin typeface="Cambria Math" panose="02040503050406030204" pitchFamily="18" charset="0"/>
                      </a:rPr>
                      <m:t>0</m:t>
                    </m:r>
                  </m:oMath>
                </a14:m>
                <a:r>
                  <a:rPr lang="en-US" dirty="0"/>
                  <a:t>.</a:t>
                </a:r>
              </a:p>
              <a:p>
                <a:pPr marL="457200" indent="-457200">
                  <a:buFont typeface="+mj-lt"/>
                  <a:buAutoNum type="arabicPeriod" startAt="6"/>
                </a:pPr>
                <a:r>
                  <a:rPr lang="en-US" dirty="0"/>
                  <a:t>Let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oMath>
                </a14:m>
                <a:r>
                  <a:rPr lang="en-US" dirty="0"/>
                  <a:t> be the number of alphanumeric characters in the token. If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r>
                      <a:rPr lang="en-US" b="0" i="1" smtClean="0">
                        <a:solidFill>
                          <a:schemeClr val="accent6"/>
                        </a:solidFill>
                        <a:latin typeface="Cambria Math" panose="02040503050406030204" pitchFamily="18" charset="0"/>
                        <a:ea typeface="Cambria Math" panose="02040503050406030204" pitchFamily="18" charset="0"/>
                      </a:rPr>
                      <m:t>&gt;</m:t>
                    </m:r>
                    <m:r>
                      <a:rPr lang="en-US" b="0" i="1" smtClean="0">
                        <a:solidFill>
                          <a:schemeClr val="accent6"/>
                        </a:solidFill>
                        <a:latin typeface="Cambria Math" panose="02040503050406030204" pitchFamily="18" charset="0"/>
                        <a:ea typeface="Cambria Math" panose="02040503050406030204" pitchFamily="18" charset="0"/>
                      </a:rPr>
                      <m:t>𝑠</m:t>
                    </m:r>
                  </m:oMath>
                </a14:m>
                <a:r>
                  <a:rPr lang="en-US" dirty="0"/>
                  <a:t>, record </a:t>
                </a:r>
                <a14:m>
                  <m:oMath xmlns:m="http://schemas.openxmlformats.org/officeDocument/2006/math">
                    <m:r>
                      <a:rPr lang="en-US" b="0" i="1" smtClean="0">
                        <a:latin typeface="Cambria Math" panose="02040503050406030204" pitchFamily="18" charset="0"/>
                      </a:rPr>
                      <m:t>1</m:t>
                    </m:r>
                  </m:oMath>
                </a14:m>
                <a:r>
                  <a:rPr lang="en-US" dirty="0"/>
                  <a:t> for this feature.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If the input token contains a subsequence of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6</m:t>
                    </m:r>
                  </m:oMath>
                </a14:m>
                <a:r>
                  <a:rPr lang="en-US" dirty="0">
                    <a:solidFill>
                      <a:schemeClr val="accent6"/>
                    </a:solidFill>
                  </a:rPr>
                  <a:t> directly consecutive consonants</a:t>
                </a:r>
                <a:r>
                  <a:rPr lang="en-US" dirty="0"/>
                  <a:t>, record </a:t>
                </a:r>
                <a14:m>
                  <m:oMath xmlns:m="http://schemas.openxmlformats.org/officeDocument/2006/math">
                    <m:r>
                      <a:rPr lang="en-US" b="0" i="1" smtClean="0">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After deleting the first and last characters in the token, if the resulting infix has </a:t>
                </a:r>
                <a:r>
                  <a:rPr lang="en-US" dirty="0">
                    <a:solidFill>
                      <a:schemeClr val="accent6"/>
                    </a:solidFill>
                  </a:rPr>
                  <a:t>at least two non-alphanumeric characters</a:t>
                </a:r>
                <a:r>
                  <a:rPr lang="en-US" dirty="0"/>
                  <a:t>, record </a:t>
                </a:r>
                <a14:m>
                  <m:oMath xmlns:m="http://schemas.openxmlformats.org/officeDocument/2006/math">
                    <m:r>
                      <a:rPr lang="en-US" i="1">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75543A2-DCD1-453C-B229-3E97CD079E8F}"/>
                  </a:ext>
                </a:extLst>
              </p:cNvPr>
              <p:cNvSpPr>
                <a:spLocks noGrp="1" noRot="1" noChangeAspect="1" noMove="1" noResize="1" noEditPoints="1" noAdjustHandles="1" noChangeArrowheads="1" noChangeShapeType="1" noTextEdit="1"/>
              </p:cNvSpPr>
              <p:nvPr>
                <p:ph idx="1"/>
              </p:nvPr>
            </p:nvSpPr>
            <p:spPr>
              <a:blipFill>
                <a:blip r:embed="rId3"/>
                <a:stretch>
                  <a:fillRect l="-707" t="-330"/>
                </a:stretch>
              </a:blipFill>
            </p:spPr>
            <p:txBody>
              <a:bodyPr/>
              <a:lstStyle/>
              <a:p>
                <a:r>
                  <a:rPr lang="en-US">
                    <a:noFill/>
                  </a:rPr>
                  <a:t> </a:t>
                </a:r>
              </a:p>
            </p:txBody>
          </p:sp>
        </mc:Fallback>
      </mc:AlternateContent>
    </p:spTree>
    <p:extLst>
      <p:ext uri="{BB962C8B-B14F-4D97-AF65-F5344CB8AC3E}">
        <p14:creationId xmlns:p14="http://schemas.microsoft.com/office/powerpoint/2010/main" val="355840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1F75-35B6-47CA-A2B5-D4E9BC036E4D}"/>
              </a:ext>
            </a:extLst>
          </p:cNvPr>
          <p:cNvSpPr>
            <a:spLocks noGrp="1"/>
          </p:cNvSpPr>
          <p:nvPr>
            <p:ph type="title"/>
          </p:nvPr>
        </p:nvSpPr>
        <p:spPr/>
        <p:txBody>
          <a:bodyPr/>
          <a:lstStyle/>
          <a:p>
            <a:r>
              <a:rPr lang="en-US" dirty="0"/>
              <a:t>Feature List (Bigrams)</a:t>
            </a:r>
          </a:p>
        </p:txBody>
      </p:sp>
      <p:sp>
        <p:nvSpPr>
          <p:cNvPr id="5" name="Rectangle: Rounded Corners 4">
            <a:extLst>
              <a:ext uri="{FF2B5EF4-FFF2-40B4-BE49-F238E27FC236}">
                <a16:creationId xmlns:a16="http://schemas.microsoft.com/office/drawing/2014/main" id="{835AB766-7DB5-4AC0-AB8D-561809C3AF9C}"/>
              </a:ext>
            </a:extLst>
          </p:cNvPr>
          <p:cNvSpPr/>
          <p:nvPr/>
        </p:nvSpPr>
        <p:spPr>
          <a:xfrm>
            <a:off x="5142408" y="4030134"/>
            <a:ext cx="1896534" cy="10498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442618-4FCD-430A-86CB-410532351EC6}"/>
                  </a:ext>
                </a:extLst>
              </p:cNvPr>
              <p:cNvSpPr>
                <a:spLocks noGrp="1"/>
              </p:cNvSpPr>
              <p:nvPr>
                <p:ph idx="1"/>
              </p:nvPr>
            </p:nvSpPr>
            <p:spPr>
              <a:xfrm>
                <a:off x="913795" y="2096064"/>
                <a:ext cx="10353762" cy="3695136"/>
              </a:xfrm>
            </p:spPr>
            <p:txBody>
              <a:bodyPr>
                <a:normAutofit lnSpcReduction="10000"/>
              </a:bodyPr>
              <a:lstStyle/>
              <a:p>
                <a:r>
                  <a:rPr lang="en-US" dirty="0"/>
                  <a:t>In addition to the </a:t>
                </a:r>
                <a:r>
                  <a:rPr lang="en-US" dirty="0">
                    <a:solidFill>
                      <a:schemeClr val="accent2"/>
                    </a:solidFill>
                  </a:rPr>
                  <a:t>nine basic features</a:t>
                </a:r>
                <a:r>
                  <a:rPr lang="en-US" dirty="0"/>
                  <a:t>, we added a few more advanced features as well.</a:t>
                </a:r>
              </a:p>
              <a:p>
                <a:r>
                  <a:rPr lang="en-US" b="1" dirty="0">
                    <a:solidFill>
                      <a:schemeClr val="accent5"/>
                    </a:solidFill>
                  </a:rPr>
                  <a:t>Bigrams.</a:t>
                </a:r>
                <a:r>
                  <a:rPr lang="en-US" b="1" dirty="0"/>
                  <a:t> </a:t>
                </a:r>
                <a:r>
                  <a:rPr lang="en-US" dirty="0"/>
                  <a:t>We compiled a </a:t>
                </a:r>
                <a:r>
                  <a:rPr lang="en-US" dirty="0">
                    <a:solidFill>
                      <a:schemeClr val="accent5"/>
                    </a:solidFill>
                  </a:rPr>
                  <a:t>frequency list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𝐵</m:t>
                        </m:r>
                      </m:sub>
                    </m:sSub>
                  </m:oMath>
                </a14:m>
                <a:r>
                  <a:rPr lang="en-US" dirty="0"/>
                  <a:t> of the (consecutive) bigrams as they appear in the ground truth data (normalizing to lowercase). Using these numbers, as well as some data easily computed from the input token, we compute the following:</a:t>
                </a:r>
                <a:endParaRPr lang="en-US" b="0" dirty="0"/>
              </a:p>
              <a:p>
                <a:pPr marL="0" indent="0" algn="ctr">
                  <a:buNone/>
                </a:pPr>
                <a14:m>
                  <m:oMathPara xmlns:m="http://schemas.openxmlformats.org/officeDocument/2006/math">
                    <m:oMathParaPr>
                      <m:jc m:val="centerGroup"/>
                    </m:oMathParaPr>
                    <m:oMath xmlns:m="http://schemas.openxmlformats.org/officeDocument/2006/math">
                      <m:r>
                        <a:rPr lang="en-US" i="1" smtClean="0">
                          <a:solidFill>
                            <a:sysClr val="windowText" lastClr="000000"/>
                          </a:solidFill>
                          <a:latin typeface="Cambria Math" panose="02040503050406030204" pitchFamily="18" charset="0"/>
                          <a:ea typeface="Cambria Math" panose="02040503050406030204" pitchFamily="18" charset="0"/>
                        </a:rPr>
                        <m:t>𝛽</m:t>
                      </m:r>
                      <m:r>
                        <a:rPr lang="en-US" b="0" i="1" smtClean="0">
                          <a:solidFill>
                            <a:sysClr val="windowText" lastClr="000000"/>
                          </a:solidFill>
                          <a:latin typeface="Cambria Math" panose="02040503050406030204" pitchFamily="18" charset="0"/>
                          <a:ea typeface="Cambria Math" panose="02040503050406030204" pitchFamily="18" charset="0"/>
                        </a:rPr>
                        <m:t>=</m:t>
                      </m:r>
                      <m:f>
                        <m:fPr>
                          <m:ctrlPr>
                            <a:rPr lang="en-US" b="0" i="1" smtClean="0">
                              <a:solidFill>
                                <a:sysClr val="windowText" lastClr="000000"/>
                              </a:solidFill>
                              <a:latin typeface="Cambria Math" panose="02040503050406030204" pitchFamily="18" charset="0"/>
                              <a:ea typeface="Cambria Math" panose="02040503050406030204" pitchFamily="18" charset="0"/>
                            </a:rPr>
                          </m:ctrlPr>
                        </m:fPr>
                        <m:num>
                          <m:r>
                            <a:rPr lang="en-US" b="0" i="1" smtClean="0">
                              <a:solidFill>
                                <a:sysClr val="windowText" lastClr="000000"/>
                              </a:solidFill>
                              <a:latin typeface="Cambria Math" panose="02040503050406030204" pitchFamily="18" charset="0"/>
                              <a:ea typeface="Cambria Math" panose="02040503050406030204" pitchFamily="18" charset="0"/>
                            </a:rPr>
                            <m:t>1</m:t>
                          </m:r>
                        </m:num>
                        <m:den>
                          <m:r>
                            <a:rPr lang="en-US" b="0" i="1" smtClean="0">
                              <a:solidFill>
                                <a:sysClr val="windowText" lastClr="000000"/>
                              </a:solidFill>
                              <a:latin typeface="Cambria Math" panose="02040503050406030204" pitchFamily="18" charset="0"/>
                              <a:ea typeface="Cambria Math" panose="02040503050406030204" pitchFamily="18" charset="0"/>
                            </a:rPr>
                            <m:t>𝑘𝑛</m:t>
                          </m:r>
                        </m:den>
                      </m:f>
                      <m:nary>
                        <m:naryPr>
                          <m:chr m:val="∑"/>
                          <m:ctrlPr>
                            <a:rPr lang="en-US" b="0" i="1" smtClean="0">
                              <a:solidFill>
                                <a:sysClr val="windowText" lastClr="000000"/>
                              </a:solidFill>
                              <a:latin typeface="Cambria Math" panose="02040503050406030204" pitchFamily="18" charset="0"/>
                              <a:ea typeface="Cambria Math" panose="02040503050406030204" pitchFamily="18" charset="0"/>
                            </a:rPr>
                          </m:ctrlPr>
                        </m:naryPr>
                        <m:sub>
                          <m:r>
                            <m:rPr>
                              <m:brk m:alnAt="23"/>
                            </m:rPr>
                            <a:rPr lang="en-US" b="0" i="1" smtClean="0">
                              <a:solidFill>
                                <a:sysClr val="windowText" lastClr="000000"/>
                              </a:solidFill>
                              <a:latin typeface="Cambria Math" panose="02040503050406030204" pitchFamily="18" charset="0"/>
                              <a:ea typeface="Cambria Math" panose="02040503050406030204" pitchFamily="18" charset="0"/>
                            </a:rPr>
                            <m:t>𝑖</m:t>
                          </m:r>
                          <m:r>
                            <a:rPr lang="en-US" b="0" i="1" smtClean="0">
                              <a:solidFill>
                                <a:sysClr val="windowText" lastClr="000000"/>
                              </a:solidFill>
                              <a:latin typeface="Cambria Math" panose="02040503050406030204" pitchFamily="18" charset="0"/>
                              <a:ea typeface="Cambria Math" panose="02040503050406030204" pitchFamily="18" charset="0"/>
                            </a:rPr>
                            <m:t>=1</m:t>
                          </m:r>
                        </m:sub>
                        <m:sup>
                          <m:r>
                            <a:rPr lang="en-US" b="0" i="1" smtClean="0">
                              <a:solidFill>
                                <a:sysClr val="windowText" lastClr="000000"/>
                              </a:solidFill>
                              <a:latin typeface="Cambria Math" panose="02040503050406030204" pitchFamily="18" charset="0"/>
                              <a:ea typeface="Cambria Math" panose="02040503050406030204" pitchFamily="18" charset="0"/>
                            </a:rPr>
                            <m:t>𝑛</m:t>
                          </m:r>
                        </m:sup>
                        <m:e>
                          <m:sSub>
                            <m:sSubPr>
                              <m:ctrlPr>
                                <a:rPr lang="en-US" b="0" i="1" smtClean="0">
                                  <a:solidFill>
                                    <a:sysClr val="windowText" lastClr="000000"/>
                                  </a:solidFill>
                                  <a:latin typeface="Cambria Math" panose="02040503050406030204" pitchFamily="18" charset="0"/>
                                  <a:ea typeface="Cambria Math" panose="02040503050406030204" pitchFamily="18" charset="0"/>
                                </a:rPr>
                              </m:ctrlPr>
                            </m:sSubPr>
                            <m:e>
                              <m:r>
                                <a:rPr lang="en-US" b="0" i="1" smtClean="0">
                                  <a:solidFill>
                                    <a:sysClr val="windowText" lastClr="000000"/>
                                  </a:solidFill>
                                  <a:latin typeface="Cambria Math" panose="02040503050406030204" pitchFamily="18" charset="0"/>
                                  <a:ea typeface="Cambria Math" panose="02040503050406030204" pitchFamily="18" charset="0"/>
                                </a:rPr>
                                <m:t>𝑏</m:t>
                              </m:r>
                            </m:e>
                            <m:sub>
                              <m:r>
                                <a:rPr lang="en-US" b="0" i="1" smtClean="0">
                                  <a:solidFill>
                                    <a:sysClr val="windowText" lastClr="000000"/>
                                  </a:solidFill>
                                  <a:latin typeface="Cambria Math" panose="02040503050406030204" pitchFamily="18" charset="0"/>
                                  <a:ea typeface="Cambria Math" panose="02040503050406030204" pitchFamily="18" charset="0"/>
                                </a:rPr>
                                <m:t>𝑖</m:t>
                              </m:r>
                            </m:sub>
                          </m:sSub>
                        </m:e>
                      </m:nary>
                    </m:oMath>
                  </m:oMathPara>
                </a14:m>
                <a:endParaRPr lang="en-US" dirty="0">
                  <a:solidFill>
                    <a:sysClr val="windowText" lastClr="000000"/>
                  </a:solidFill>
                </a:endParaRPr>
              </a:p>
              <a:p>
                <a:r>
                  <a:rPr lang="en-US" dirty="0"/>
                  <a:t>Here, </a:t>
                </a:r>
                <a14:m>
                  <m:oMath xmlns:m="http://schemas.openxmlformats.org/officeDocument/2006/math">
                    <m:r>
                      <a:rPr lang="en-US" b="0" i="1" smtClean="0">
                        <a:solidFill>
                          <a:schemeClr val="accent5"/>
                        </a:solidFill>
                        <a:latin typeface="Cambria Math" panose="02040503050406030204" pitchFamily="18" charset="0"/>
                      </a:rPr>
                      <m:t>𝑛</m:t>
                    </m:r>
                  </m:oMath>
                </a14:m>
                <a:r>
                  <a:rPr lang="en-US" dirty="0"/>
                  <a:t> is the number of bigrams in the token,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𝑏</m:t>
                        </m:r>
                      </m:e>
                      <m:sub>
                        <m:r>
                          <a:rPr lang="en-US" b="0" i="1" smtClean="0">
                            <a:solidFill>
                              <a:schemeClr val="accent5"/>
                            </a:solidFill>
                            <a:latin typeface="Cambria Math" panose="02040503050406030204" pitchFamily="18" charset="0"/>
                          </a:rPr>
                          <m:t>𝑖</m:t>
                        </m:r>
                      </m:sub>
                    </m:sSub>
                  </m:oMath>
                </a14:m>
                <a:r>
                  <a:rPr lang="en-US" dirty="0"/>
                  <a:t> is the frequency of the </a:t>
                </a:r>
                <a14:m>
                  <m:oMath xmlns:m="http://schemas.openxmlformats.org/officeDocument/2006/math">
                    <m:r>
                      <a:rPr lang="en-US" b="0" i="1" smtClean="0">
                        <a:latin typeface="Cambria Math" panose="02040503050406030204" pitchFamily="18" charset="0"/>
                      </a:rPr>
                      <m:t>𝑖</m:t>
                    </m:r>
                  </m:oMath>
                </a14:m>
                <a:r>
                  <a:rPr lang="en-US" dirty="0"/>
                  <a:t>th bigram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𝐵</m:t>
                        </m:r>
                      </m:sub>
                    </m:sSub>
                  </m:oMath>
                </a14:m>
                <a:r>
                  <a:rPr lang="en-US" dirty="0"/>
                  <a:t>, and </a:t>
                </a:r>
                <a14:m>
                  <m:oMath xmlns:m="http://schemas.openxmlformats.org/officeDocument/2006/math">
                    <m:r>
                      <a:rPr lang="en-US" b="0" i="1" smtClean="0">
                        <a:solidFill>
                          <a:schemeClr val="accent5"/>
                        </a:solidFill>
                        <a:latin typeface="Cambria Math" panose="02040503050406030204" pitchFamily="18" charset="0"/>
                      </a:rPr>
                      <m:t>𝑘</m:t>
                    </m:r>
                    <m:r>
                      <a:rPr lang="en-US" b="0" i="1" smtClean="0">
                        <a:solidFill>
                          <a:schemeClr val="accent5"/>
                        </a:solidFill>
                        <a:latin typeface="Cambria Math" panose="02040503050406030204" pitchFamily="18" charset="0"/>
                      </a:rPr>
                      <m:t>=10,000</m:t>
                    </m:r>
                  </m:oMath>
                </a14:m>
                <a:r>
                  <a:rPr lang="en-US" dirty="0">
                    <a:solidFill>
                      <a:schemeClr val="accent5"/>
                    </a:solidFill>
                  </a:rPr>
                  <a:t> </a:t>
                </a:r>
                <a:r>
                  <a:rPr lang="en-US" dirty="0"/>
                  <a:t>is a scaling factor. Garbage tokens have smaller </a:t>
                </a:r>
                <a14:m>
                  <m:oMath xmlns:m="http://schemas.openxmlformats.org/officeDocument/2006/math">
                    <m:r>
                      <a:rPr lang="en-US" b="0" i="1" smtClean="0">
                        <a:latin typeface="Cambria Math" panose="02040503050406030204" pitchFamily="18" charset="0"/>
                      </a:rPr>
                      <m:t>𝛽</m:t>
                    </m:r>
                  </m:oMath>
                </a14:m>
                <a:r>
                  <a:rPr lang="en-US" dirty="0"/>
                  <a:t>’s on average.</a:t>
                </a:r>
              </a:p>
            </p:txBody>
          </p:sp>
        </mc:Choice>
        <mc:Fallback xmlns="">
          <p:sp>
            <p:nvSpPr>
              <p:cNvPr id="3" name="Content Placeholder 2">
                <a:extLst>
                  <a:ext uri="{FF2B5EF4-FFF2-40B4-BE49-F238E27FC236}">
                    <a16:creationId xmlns:a16="http://schemas.microsoft.com/office/drawing/2014/main" id="{0E442618-4FCD-430A-86CB-410532351EC6}"/>
                  </a:ext>
                </a:extLst>
              </p:cNvPr>
              <p:cNvSpPr>
                <a:spLocks noGrp="1" noRot="1" noChangeAspect="1" noMove="1" noResize="1" noEditPoints="1" noAdjustHandles="1" noChangeArrowheads="1" noChangeShapeType="1" noTextEdit="1"/>
              </p:cNvSpPr>
              <p:nvPr>
                <p:ph idx="1"/>
              </p:nvPr>
            </p:nvSpPr>
            <p:spPr>
              <a:xfrm>
                <a:off x="913795" y="2096064"/>
                <a:ext cx="10353762" cy="3695136"/>
              </a:xfrm>
              <a:blipFill>
                <a:blip r:embed="rId3"/>
                <a:stretch>
                  <a:fillRect l="-648" t="-990" r="-236" b="-3135"/>
                </a:stretch>
              </a:blipFill>
            </p:spPr>
            <p:txBody>
              <a:bodyPr/>
              <a:lstStyle/>
              <a:p>
                <a:r>
                  <a:rPr lang="en-US">
                    <a:noFill/>
                  </a:rPr>
                  <a:t> </a:t>
                </a:r>
              </a:p>
            </p:txBody>
          </p:sp>
        </mc:Fallback>
      </mc:AlternateContent>
    </p:spTree>
    <p:extLst>
      <p:ext uri="{BB962C8B-B14F-4D97-AF65-F5344CB8AC3E}">
        <p14:creationId xmlns:p14="http://schemas.microsoft.com/office/powerpoint/2010/main" val="117913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A4AB-A1E7-4E76-B503-EC961D61883C}"/>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3F7F25-AF86-4AEB-AFFD-1457D468F7DA}"/>
                  </a:ext>
                </a:extLst>
              </p:cNvPr>
              <p:cNvSpPr>
                <a:spLocks noGrp="1"/>
              </p:cNvSpPr>
              <p:nvPr>
                <p:ph idx="1"/>
              </p:nvPr>
            </p:nvSpPr>
            <p:spPr/>
            <p:txBody>
              <a:bodyPr/>
              <a:lstStyle/>
              <a:p>
                <a:r>
                  <a:rPr lang="en-US" b="1" dirty="0">
                    <a:solidFill>
                      <a:schemeClr val="accent5"/>
                    </a:solidFill>
                  </a:rPr>
                  <a:t>Most frequent symbol. </a:t>
                </a:r>
                <a:r>
                  <a:rPr lang="en-US" dirty="0"/>
                  <a:t>Let </a:t>
                </a:r>
                <a14:m>
                  <m:oMath xmlns:m="http://schemas.openxmlformats.org/officeDocument/2006/math">
                    <m:r>
                      <a:rPr lang="en-US" b="0" i="1" smtClean="0">
                        <a:solidFill>
                          <a:schemeClr val="accent5"/>
                        </a:solidFill>
                        <a:latin typeface="Cambria Math" panose="02040503050406030204" pitchFamily="18" charset="0"/>
                      </a:rPr>
                      <m:t>𝑖</m:t>
                    </m:r>
                  </m:oMath>
                </a14:m>
                <a:r>
                  <a:rPr lang="en-US" b="1" dirty="0">
                    <a:solidFill>
                      <a:schemeClr val="accent5"/>
                    </a:solidFill>
                  </a:rPr>
                  <a:t> </a:t>
                </a:r>
                <a:r>
                  <a:rPr lang="en-US" dirty="0"/>
                  <a:t>be the number of occurrences of the most frequently occurring symbol (doesn’t matter what the symbol is).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5"/>
                            </a:solidFill>
                            <a:latin typeface="Cambria Math" panose="02040503050406030204" pitchFamily="18" charset="0"/>
                          </a:rPr>
                        </m:ctrlPr>
                      </m:fPr>
                      <m:num>
                        <m:r>
                          <a:rPr lang="en-US" b="0" i="1" smtClean="0">
                            <a:solidFill>
                              <a:schemeClr val="accent5"/>
                            </a:solidFill>
                            <a:latin typeface="Cambria Math" panose="02040503050406030204" pitchFamily="18" charset="0"/>
                          </a:rPr>
                          <m:t>𝑖</m:t>
                        </m:r>
                      </m:num>
                      <m:den>
                        <m:r>
                          <a:rPr lang="en-US" b="0" i="1" smtClean="0">
                            <a:solidFill>
                              <a:schemeClr val="accent5"/>
                            </a:solidFill>
                            <a:latin typeface="Cambria Math" panose="02040503050406030204" pitchFamily="18" charset="0"/>
                          </a:rPr>
                          <m:t>𝑙</m:t>
                        </m:r>
                      </m:den>
                    </m:f>
                  </m:oMath>
                </a14:m>
                <a:r>
                  <a:rPr lang="en-US"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≤2</m:t>
                    </m:r>
                  </m:oMath>
                </a14:m>
                <a:r>
                  <a:rPr lang="en-US" dirty="0"/>
                  <a:t>, record </a:t>
                </a:r>
                <a14:m>
                  <m:oMath xmlns:m="http://schemas.openxmlformats.org/officeDocument/2006/math">
                    <m:r>
                      <a:rPr lang="en-US" b="0" i="1" smtClean="0">
                        <a:latin typeface="Cambria Math" panose="02040503050406030204" pitchFamily="18" charset="0"/>
                      </a:rPr>
                      <m:t>0</m:t>
                    </m:r>
                  </m:oMath>
                </a14:m>
                <a:r>
                  <a:rPr lang="en-US" dirty="0"/>
                  <a:t>. This feature is similar to Feature 6 and is motivated by the observation that most garbage tokens repeat the same symbol multiple times.</a:t>
                </a:r>
              </a:p>
              <a:p>
                <a:r>
                  <a:rPr lang="en-US" b="1" dirty="0">
                    <a:solidFill>
                      <a:schemeClr val="accent5"/>
                    </a:solidFill>
                  </a:rPr>
                  <a:t>Non-alphabetical symbol ratio.</a:t>
                </a:r>
                <a:r>
                  <a:rPr lang="en-US" dirty="0">
                    <a:solidFill>
                      <a:schemeClr val="accent5"/>
                    </a:solidFill>
                  </a:rPr>
                  <a:t> </a:t>
                </a:r>
                <a:r>
                  <a:rPr lang="en-US" dirty="0"/>
                  <a:t>Let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b="1" dirty="0">
                    <a:solidFill>
                      <a:schemeClr val="accent5"/>
                    </a:solidFill>
                  </a:rPr>
                  <a:t> </a:t>
                </a:r>
                <a:r>
                  <a:rPr lang="en-US" dirty="0"/>
                  <a:t>and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r>
                      <a:rPr lang="en-US" b="0" i="1" smtClean="0">
                        <a:solidFill>
                          <a:schemeClr val="accent5"/>
                        </a:solidFill>
                        <a:latin typeface="Cambria Math" panose="02040503050406030204" pitchFamily="18" charset="0"/>
                      </a:rPr>
                      <m:t>=</m:t>
                    </m:r>
                    <m:r>
                      <a:rPr lang="en-US" b="0" i="1" smtClean="0">
                        <a:solidFill>
                          <a:schemeClr val="accent5"/>
                        </a:solidFill>
                        <a:latin typeface="Cambria Math" panose="02040503050406030204" pitchFamily="18" charset="0"/>
                      </a:rPr>
                      <m:t>𝑙</m:t>
                    </m:r>
                    <m:r>
                      <a:rPr lang="en-US" b="0" i="1" smtClean="0">
                        <a:solidFill>
                          <a:schemeClr val="accent5"/>
                        </a:solidFill>
                        <a:latin typeface="Cambria Math" panose="02040503050406030204" pitchFamily="18" charset="0"/>
                      </a:rPr>
                      <m:t>−</m:t>
                    </m:r>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dirty="0">
                    <a:solidFill>
                      <a:schemeClr val="accent5"/>
                    </a:solidFill>
                  </a:rPr>
                  <a:t> </a:t>
                </a:r>
                <a:r>
                  <a:rPr lang="en-US" dirty="0"/>
                  <a:t>represent the number of alphabetical and non-alphabetical symbols in the token respectively. Record </a:t>
                </a:r>
                <a14:m>
                  <m:oMath xmlns:m="http://schemas.openxmlformats.org/officeDocument/2006/math">
                    <m:f>
                      <m:fPr>
                        <m:ctrlPr>
                          <a:rPr lang="en-US" b="0" i="1" smtClean="0">
                            <a:solidFill>
                              <a:schemeClr val="accent5"/>
                            </a:solidFill>
                            <a:latin typeface="Cambria Math" panose="02040503050406030204" pitchFamily="18" charset="0"/>
                          </a:rPr>
                        </m:ctrlPr>
                      </m:fPr>
                      <m:num>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num>
                      <m:den>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den>
                    </m:f>
                  </m:oMath>
                </a14:m>
                <a:r>
                  <a:rPr lang="en-US" dirty="0"/>
                  <a:t>.</a:t>
                </a:r>
              </a:p>
            </p:txBody>
          </p:sp>
        </mc:Choice>
        <mc:Fallback xmlns="">
          <p:sp>
            <p:nvSpPr>
              <p:cNvPr id="3" name="Content Placeholder 2">
                <a:extLst>
                  <a:ext uri="{FF2B5EF4-FFF2-40B4-BE49-F238E27FC236}">
                    <a16:creationId xmlns:a16="http://schemas.microsoft.com/office/drawing/2014/main" id="{7B3F7F25-AF86-4AEB-AFFD-1457D468F7DA}"/>
                  </a:ext>
                </a:extLst>
              </p:cNvPr>
              <p:cNvSpPr>
                <a:spLocks noGrp="1" noRot="1" noChangeAspect="1" noMove="1" noResize="1" noEditPoints="1" noAdjustHandles="1" noChangeArrowheads="1" noChangeShapeType="1" noTextEdit="1"/>
              </p:cNvSpPr>
              <p:nvPr>
                <p:ph idx="1"/>
              </p:nvPr>
            </p:nvSpPr>
            <p:spPr>
              <a:blipFill>
                <a:blip r:embed="rId3"/>
                <a:stretch>
                  <a:fillRect l="-648" t="-330" r="-1531"/>
                </a:stretch>
              </a:blipFill>
            </p:spPr>
            <p:txBody>
              <a:bodyPr/>
              <a:lstStyle/>
              <a:p>
                <a:r>
                  <a:rPr lang="en-US">
                    <a:noFill/>
                  </a:rPr>
                  <a:t> </a:t>
                </a:r>
              </a:p>
            </p:txBody>
          </p:sp>
        </mc:Fallback>
      </mc:AlternateContent>
    </p:spTree>
    <p:extLst>
      <p:ext uri="{BB962C8B-B14F-4D97-AF65-F5344CB8AC3E}">
        <p14:creationId xmlns:p14="http://schemas.microsoft.com/office/powerpoint/2010/main" val="386613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9E5C-CFAC-4BB5-9C5B-1919ED90BF79}"/>
              </a:ext>
            </a:extLst>
          </p:cNvPr>
          <p:cNvSpPr>
            <a:spLocks noGrp="1"/>
          </p:cNvSpPr>
          <p:nvPr>
            <p:ph type="title"/>
          </p:nvPr>
        </p:nvSpPr>
        <p:spPr/>
        <p:txBody>
          <a:bodyPr/>
          <a:lstStyle/>
          <a:p>
            <a:r>
              <a:rPr lang="en-US" dirty="0"/>
              <a:t>Levenshtein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137654-3863-429A-AE65-CFCD2E23E3DB}"/>
                  </a:ext>
                </a:extLst>
              </p:cNvPr>
              <p:cNvSpPr>
                <a:spLocks noGrp="1"/>
              </p:cNvSpPr>
              <p:nvPr>
                <p:ph idx="1"/>
              </p:nvPr>
            </p:nvSpPr>
            <p:spPr/>
            <p:txBody>
              <a:bodyPr/>
              <a:lstStyle/>
              <a:p>
                <a:r>
                  <a:rPr lang="en-US" dirty="0"/>
                  <a:t>The D-3 paper uses one final feature called </a:t>
                </a:r>
                <a:r>
                  <a:rPr lang="en-US" dirty="0">
                    <a:solidFill>
                      <a:schemeClr val="accent3"/>
                    </a:solidFill>
                  </a:rPr>
                  <a:t>Levenshtein distance</a:t>
                </a:r>
                <a:r>
                  <a:rPr lang="en-US" dirty="0"/>
                  <a:t> which we did not implement because of its negative effect on computation time; it is noted in the paper as single-handedly boosting performance ratings by a few percentage points.</a:t>
                </a:r>
              </a:p>
              <a:p>
                <a:r>
                  <a:rPr lang="en-US" dirty="0"/>
                  <a:t>Essentially, the Levenshtein distance between two strings is the minimum number of character insertions, deletions, or substitutions necessary to turn one string in another. As an example, the words </a:t>
                </a:r>
                <a14:m>
                  <m:oMath xmlns:m="http://schemas.openxmlformats.org/officeDocument/2006/math">
                    <m:r>
                      <a:rPr lang="en-US" b="0" i="1" smtClean="0">
                        <a:latin typeface="Cambria Math" panose="02040503050406030204" pitchFamily="18" charset="0"/>
                      </a:rPr>
                      <m:t>𝑠𝑡𝑟𝑖𝑛𝑔</m:t>
                    </m:r>
                  </m:oMath>
                </a14:m>
                <a:r>
                  <a:rPr lang="en-US" dirty="0"/>
                  <a:t> and </a:t>
                </a:r>
                <a14:m>
                  <m:oMath xmlns:m="http://schemas.openxmlformats.org/officeDocument/2006/math">
                    <m:r>
                      <a:rPr lang="en-US" b="0" i="1" smtClean="0">
                        <a:latin typeface="Cambria Math" panose="02040503050406030204" pitchFamily="18" charset="0"/>
                      </a:rPr>
                      <m:t>𝑡𝑟𝑎𝑖𝑛</m:t>
                    </m:r>
                  </m:oMath>
                </a14:m>
                <a:r>
                  <a:rPr lang="en-US" dirty="0"/>
                  <a:t> have a Levenshtein distance of </a:t>
                </a:r>
                <a14:m>
                  <m:oMath xmlns:m="http://schemas.openxmlformats.org/officeDocument/2006/math">
                    <m:r>
                      <a:rPr lang="en-US" b="0" i="1" smtClean="0">
                        <a:solidFill>
                          <a:schemeClr val="accent3"/>
                        </a:solidFill>
                        <a:latin typeface="Cambria Math" panose="02040503050406030204" pitchFamily="18" charset="0"/>
                      </a:rPr>
                      <m:t>3</m:t>
                    </m:r>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𝑠𝑡𝑟𝑖𝑛𝑔</m:t>
                      </m:r>
                      <m:r>
                        <a:rPr lang="en-US" b="0" i="1" smtClean="0">
                          <a:latin typeface="Cambria Math" panose="02040503050406030204" pitchFamily="18" charset="0"/>
                        </a:rPr>
                        <m:t> →_</m:t>
                      </m:r>
                      <m:r>
                        <a:rPr lang="en-US" b="0" i="1" smtClean="0">
                          <a:latin typeface="Cambria Math" panose="02040503050406030204" pitchFamily="18" charset="0"/>
                        </a:rPr>
                        <m:t>𝑡𝑟𝑖𝑛𝑔</m:t>
                      </m:r>
                      <m:r>
                        <a:rPr lang="en-US" b="0" i="1" smtClean="0">
                          <a:latin typeface="Cambria Math" panose="02040503050406030204" pitchFamily="18" charset="0"/>
                        </a:rPr>
                        <m:t>→</m:t>
                      </m:r>
                      <m:r>
                        <a:rPr lang="en-US" b="0" i="1" smtClean="0">
                          <a:latin typeface="Cambria Math" panose="02040503050406030204" pitchFamily="18" charset="0"/>
                        </a:rPr>
                        <m:t>𝑡𝑟𝑖𝑛</m:t>
                      </m:r>
                      <m:r>
                        <a:rPr lang="en-US" b="0" i="1" smtClean="0">
                          <a:solidFill>
                            <a:schemeClr val="accent3"/>
                          </a:solidFill>
                          <a:latin typeface="Cambria Math" panose="02040503050406030204" pitchFamily="18" charset="0"/>
                        </a:rPr>
                        <m:t>_</m:t>
                      </m:r>
                      <m:r>
                        <a:rPr lang="en-US" b="0" i="1" smtClean="0">
                          <a:latin typeface="Cambria Math" panose="02040503050406030204" pitchFamily="18" charset="0"/>
                        </a:rPr>
                        <m:t>→</m:t>
                      </m:r>
                      <m:r>
                        <a:rPr lang="en-US" b="0" i="1" smtClean="0">
                          <a:latin typeface="Cambria Math" panose="02040503050406030204" pitchFamily="18" charset="0"/>
                        </a:rPr>
                        <m:t>𝑡𝑟𝑎𝑖𝑛</m:t>
                      </m:r>
                    </m:oMath>
                  </m:oMathPara>
                </a14:m>
                <a:endParaRPr lang="en-US" dirty="0"/>
              </a:p>
              <a:p>
                <a:r>
                  <a:rPr lang="en-US" dirty="0"/>
                  <a:t>A token is </a:t>
                </a:r>
                <a:r>
                  <a:rPr lang="en-US" dirty="0">
                    <a:solidFill>
                      <a:schemeClr val="accent3"/>
                    </a:solidFill>
                  </a:rPr>
                  <a:t>plausibly correctible</a:t>
                </a:r>
                <a:r>
                  <a:rPr lang="en-US" dirty="0"/>
                  <a:t> if the Levenshtein distance does not exceed a certain predetermined bound. Garbage tokens tend to not be plausibly correctible.</a:t>
                </a:r>
              </a:p>
            </p:txBody>
          </p:sp>
        </mc:Choice>
        <mc:Fallback xmlns="">
          <p:sp>
            <p:nvSpPr>
              <p:cNvPr id="3" name="Content Placeholder 2">
                <a:extLst>
                  <a:ext uri="{FF2B5EF4-FFF2-40B4-BE49-F238E27FC236}">
                    <a16:creationId xmlns:a16="http://schemas.microsoft.com/office/drawing/2014/main" id="{43137654-3863-429A-AE65-CFCD2E23E3DB}"/>
                  </a:ext>
                </a:extLst>
              </p:cNvPr>
              <p:cNvSpPr>
                <a:spLocks noGrp="1" noRot="1" noChangeAspect="1" noMove="1" noResize="1" noEditPoints="1" noAdjustHandles="1" noChangeArrowheads="1" noChangeShapeType="1" noTextEdit="1"/>
              </p:cNvSpPr>
              <p:nvPr>
                <p:ph idx="1"/>
              </p:nvPr>
            </p:nvSpPr>
            <p:spPr>
              <a:blipFill>
                <a:blip r:embed="rId3"/>
                <a:stretch>
                  <a:fillRect l="-648" t="-330" r="-1237" b="-1485"/>
                </a:stretch>
              </a:blipFill>
            </p:spPr>
            <p:txBody>
              <a:bodyPr/>
              <a:lstStyle/>
              <a:p>
                <a:r>
                  <a:rPr lang="en-US">
                    <a:noFill/>
                  </a:rPr>
                  <a:t> </a:t>
                </a:r>
              </a:p>
            </p:txBody>
          </p:sp>
        </mc:Fallback>
      </mc:AlternateContent>
    </p:spTree>
    <p:extLst>
      <p:ext uri="{BB962C8B-B14F-4D97-AF65-F5344CB8AC3E}">
        <p14:creationId xmlns:p14="http://schemas.microsoft.com/office/powerpoint/2010/main" val="19454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D324-446A-42C8-874D-22D145F8D047}"/>
              </a:ext>
            </a:extLst>
          </p:cNvPr>
          <p:cNvSpPr>
            <a:spLocks noGrp="1"/>
          </p:cNvSpPr>
          <p:nvPr>
            <p:ph type="title"/>
          </p:nvPr>
        </p:nvSpPr>
        <p:spPr/>
        <p:txBody>
          <a:bodyPr/>
          <a:lstStyle/>
          <a:p>
            <a:r>
              <a:rPr lang="en-US" dirty="0"/>
              <a:t>SVM Performance</a:t>
            </a:r>
          </a:p>
        </p:txBody>
      </p:sp>
      <p:pic>
        <p:nvPicPr>
          <p:cNvPr id="5" name="Content Placeholder 4">
            <a:extLst>
              <a:ext uri="{FF2B5EF4-FFF2-40B4-BE49-F238E27FC236}">
                <a16:creationId xmlns:a16="http://schemas.microsoft.com/office/drawing/2014/main" id="{C79831F1-7F87-45E0-B48A-B8031B581F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855" y="2014767"/>
            <a:ext cx="9093639" cy="4064899"/>
          </a:xfrm>
        </p:spPr>
      </p:pic>
    </p:spTree>
    <p:extLst>
      <p:ext uri="{BB962C8B-B14F-4D97-AF65-F5344CB8AC3E}">
        <p14:creationId xmlns:p14="http://schemas.microsoft.com/office/powerpoint/2010/main" val="1937825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2299</Words>
  <Application>Microsoft Office PowerPoint</Application>
  <PresentationFormat>Widescreen</PresentationFormat>
  <Paragraphs>181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Cambria Math</vt:lpstr>
      <vt:lpstr>Rockwell</vt:lpstr>
      <vt:lpstr>Damask</vt:lpstr>
      <vt:lpstr>Applied Data Science Project 4 Section 2, Group 3</vt:lpstr>
      <vt:lpstr>Project Goals</vt:lpstr>
      <vt:lpstr>ERROR Detection (D-3)</vt:lpstr>
      <vt:lpstr>Feature List</vt:lpstr>
      <vt:lpstr>Feature List</vt:lpstr>
      <vt:lpstr>Feature List (Bigrams)</vt:lpstr>
      <vt:lpstr>Feature List</vt:lpstr>
      <vt:lpstr>Levenshtein Distance?</vt:lpstr>
      <vt:lpstr>SVM Performance</vt:lpstr>
      <vt:lpstr>Error Correction</vt:lpstr>
      <vt:lpstr>Positional Binary N-Grams</vt:lpstr>
      <vt:lpstr>Positional Binary N-Grams</vt:lpstr>
      <vt:lpstr>A Word of Caution!</vt:lpstr>
      <vt:lpstr>Finding &amp; Fixing Errors</vt:lpstr>
      <vt:lpstr>Finding &amp; Fixing Errors</vt:lpstr>
      <vt:lpstr>Finding &amp; Fixing Errors</vt:lpstr>
      <vt:lpstr>Finding &amp; Fixing Errors</vt:lpstr>
      <vt:lpstr>Correction Performance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Project 4 Section 2, Group 3</dc:title>
  <dc:creator>Sam Kolins</dc:creator>
  <cp:lastModifiedBy>Sam Kolins</cp:lastModifiedBy>
  <cp:revision>7</cp:revision>
  <dcterms:created xsi:type="dcterms:W3CDTF">2018-11-29T09:56:04Z</dcterms:created>
  <dcterms:modified xsi:type="dcterms:W3CDTF">2018-11-29T20:00:21Z</dcterms:modified>
</cp:coreProperties>
</file>