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71" r:id="rId12"/>
    <p:sldId id="269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06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35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6928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829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1698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13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918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13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3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3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2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0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1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6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3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47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74A2-A10E-42DE-97AB-CF0720EE7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418454"/>
            <a:ext cx="7766936" cy="3471621"/>
          </a:xfrm>
        </p:spPr>
        <p:txBody>
          <a:bodyPr/>
          <a:lstStyle/>
          <a:p>
            <a:pPr algn="ctr"/>
            <a:r>
              <a:rPr lang="en-US" dirty="0"/>
              <a:t>Project 4 </a:t>
            </a:r>
            <a:br>
              <a:rPr lang="en-US" dirty="0"/>
            </a:br>
            <a:r>
              <a:rPr lang="en-US" sz="4800" dirty="0"/>
              <a:t>OCR Error Detection and Error Correction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3F4BA-0917-4393-AFB1-03534016A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99311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Group 7</a:t>
            </a:r>
          </a:p>
        </p:txBody>
      </p:sp>
    </p:spTree>
    <p:extLst>
      <p:ext uri="{BB962C8B-B14F-4D97-AF65-F5344CB8AC3E}">
        <p14:creationId xmlns:p14="http://schemas.microsoft.com/office/powerpoint/2010/main" val="4062743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C6FC-FC79-43CC-96EC-68A36C3F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After Correction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A386AC-1743-48A2-85EB-945F5F75F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067" t="27887" r="11072" b="40501"/>
          <a:stretch/>
        </p:blipFill>
        <p:spPr>
          <a:xfrm>
            <a:off x="853304" y="2019298"/>
            <a:ext cx="8420698" cy="240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04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8856-E830-481D-90B6-AAC0536B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Issues: Undetectable Error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B7C001-5399-4F64-B22E-747A3530C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740" t="37783" r="30088" b="36303"/>
          <a:stretch/>
        </p:blipFill>
        <p:spPr>
          <a:xfrm>
            <a:off x="1320799" y="2570480"/>
            <a:ext cx="7543030" cy="248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83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A26CE-A932-498E-9EFA-2EFD60DDD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17600"/>
          </a:xfrm>
        </p:spPr>
        <p:txBody>
          <a:bodyPr>
            <a:normAutofit fontScale="90000"/>
          </a:bodyPr>
          <a:lstStyle/>
          <a:p>
            <a:r>
              <a:rPr lang="en-US" dirty="0"/>
              <a:t>Issues: Temporal of the words not in LDA result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3D06C6E-D6DD-4C8D-82DA-C96DA9E93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114" t="19671" r="38322" b="32778"/>
          <a:stretch/>
        </p:blipFill>
        <p:spPr>
          <a:xfrm>
            <a:off x="2214879" y="2184400"/>
            <a:ext cx="5659121" cy="369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45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B2688-F0CE-476F-B4D7-CBF5EAA9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58240"/>
          </a:xfrm>
        </p:spPr>
        <p:txBody>
          <a:bodyPr>
            <a:normAutofit fontScale="90000"/>
          </a:bodyPr>
          <a:lstStyle/>
          <a:p>
            <a:r>
              <a:rPr lang="en-US" dirty="0"/>
              <a:t>Issues: Stop-words not in LDA result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8537E5-A9DA-41B0-9F04-8394FDA65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773" t="19326" r="38400" b="33777"/>
          <a:stretch/>
        </p:blipFill>
        <p:spPr>
          <a:xfrm>
            <a:off x="2225040" y="2316479"/>
            <a:ext cx="3505200" cy="372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21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578C-1398-45A5-B8B4-CE9C74B7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9842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F6F56-7FEC-439A-8703-24A3F36DC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7033"/>
            <a:ext cx="8596668" cy="435432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Thank you for listening !</a:t>
            </a:r>
          </a:p>
        </p:txBody>
      </p:sp>
    </p:spTree>
    <p:extLst>
      <p:ext uri="{BB962C8B-B14F-4D97-AF65-F5344CB8AC3E}">
        <p14:creationId xmlns:p14="http://schemas.microsoft.com/office/powerpoint/2010/main" val="199245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F0108-9678-46D0-935D-A4858E162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FC74-92D0-4749-A053-43D8C7F4D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325811"/>
          </a:xfrm>
        </p:spPr>
        <p:txBody>
          <a:bodyPr>
            <a:normAutofit/>
          </a:bodyPr>
          <a:lstStyle/>
          <a:p>
            <a:r>
              <a:rPr lang="en-US" sz="2400" dirty="0"/>
              <a:t>Error Detection: D-2</a:t>
            </a:r>
          </a:p>
          <a:p>
            <a:pPr lvl="1"/>
            <a:r>
              <a:rPr lang="en-US" sz="2400" dirty="0"/>
              <a:t>Positional Binary n-gram</a:t>
            </a:r>
          </a:p>
          <a:p>
            <a:r>
              <a:rPr lang="en-US" sz="2400" dirty="0"/>
              <a:t>Error Correction: C-5</a:t>
            </a:r>
          </a:p>
          <a:p>
            <a:pPr lvl="1"/>
            <a:r>
              <a:rPr lang="en-US" sz="2400" dirty="0"/>
              <a:t>Topic Modeling</a:t>
            </a:r>
          </a:p>
        </p:txBody>
      </p:sp>
    </p:spTree>
    <p:extLst>
      <p:ext uri="{BB962C8B-B14F-4D97-AF65-F5344CB8AC3E}">
        <p14:creationId xmlns:p14="http://schemas.microsoft.com/office/powerpoint/2010/main" val="127390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B1C89-4620-4930-A3A4-E6DE1916A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Detection: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64987-64F2-4ECC-A441-1757D660E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3497"/>
            <a:ext cx="8596668" cy="4487865"/>
          </a:xfrm>
        </p:spPr>
        <p:txBody>
          <a:bodyPr/>
          <a:lstStyle/>
          <a:p>
            <a:r>
              <a:rPr lang="en-US" dirty="0"/>
              <a:t>Word Dictionary: A list generated from “Ground Truth” folder with all words in 100 papers</a:t>
            </a:r>
          </a:p>
          <a:p>
            <a:pPr lvl="1"/>
            <a:r>
              <a:rPr lang="en-US" dirty="0"/>
              <a:t>Each entry in the dictionary is a vector of all the words with the same length</a:t>
            </a:r>
          </a:p>
          <a:p>
            <a:pPr lvl="1"/>
            <a:endParaRPr lang="en-US" dirty="0"/>
          </a:p>
          <a:p>
            <a:r>
              <a:rPr lang="en-US" dirty="0"/>
              <a:t>Positional Binary-n grams Dictionary: </a:t>
            </a:r>
          </a:p>
          <a:p>
            <a:pPr lvl="1"/>
            <a:r>
              <a:rPr lang="en-US" dirty="0"/>
              <a:t>For each level-k in the dictionary, generate C(k,2) list, each list gives all possible pairs of letters of every possible position pairs</a:t>
            </a:r>
          </a:p>
          <a:p>
            <a:pPr lvl="1"/>
            <a:r>
              <a:rPr lang="en-US" dirty="0"/>
              <a:t>Example is on next page</a:t>
            </a:r>
          </a:p>
        </p:txBody>
      </p:sp>
    </p:spTree>
    <p:extLst>
      <p:ext uri="{BB962C8B-B14F-4D97-AF65-F5344CB8AC3E}">
        <p14:creationId xmlns:p14="http://schemas.microsoft.com/office/powerpoint/2010/main" val="395886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4263E-D085-4230-B72C-8EA34EC3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7152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Positional Binary n-gram: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664DD-5E95-4872-B41A-F30147992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7350"/>
            <a:ext cx="8596668" cy="432730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474FB-18DC-4DB5-BF4A-2A691210C442}"/>
              </a:ext>
            </a:extLst>
          </p:cNvPr>
          <p:cNvSpPr txBox="1"/>
          <p:nvPr/>
        </p:nvSpPr>
        <p:spPr>
          <a:xfrm>
            <a:off x="630762" y="2692847"/>
            <a:ext cx="1045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nike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FE0880-EF65-4E5D-8046-5419564A7D21}"/>
              </a:ext>
            </a:extLst>
          </p:cNvPr>
          <p:cNvSpPr txBox="1"/>
          <p:nvPr/>
        </p:nvSpPr>
        <p:spPr>
          <a:xfrm>
            <a:off x="717595" y="4015585"/>
            <a:ext cx="1029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4, in the n-gram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AE2BFEA-958D-4D17-A3CF-32CA829E9F2F}"/>
              </a:ext>
            </a:extLst>
          </p:cNvPr>
          <p:cNvSpPr/>
          <p:nvPr/>
        </p:nvSpPr>
        <p:spPr>
          <a:xfrm>
            <a:off x="1652865" y="2784505"/>
            <a:ext cx="734780" cy="326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218A04-EDF3-477D-AAD3-5E2AC6C15116}"/>
              </a:ext>
            </a:extLst>
          </p:cNvPr>
          <p:cNvSpPr txBox="1"/>
          <p:nvPr/>
        </p:nvSpPr>
        <p:spPr>
          <a:xfrm>
            <a:off x="2443077" y="2770820"/>
            <a:ext cx="474921" cy="383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C8C2AF-DDA8-4907-9073-FAC933D94EC4}"/>
              </a:ext>
            </a:extLst>
          </p:cNvPr>
          <p:cNvSpPr txBox="1"/>
          <p:nvPr/>
        </p:nvSpPr>
        <p:spPr>
          <a:xfrm>
            <a:off x="3067900" y="2783770"/>
            <a:ext cx="340240" cy="383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CDAE4B-D73E-4168-BF65-5D32181E6D5E}"/>
              </a:ext>
            </a:extLst>
          </p:cNvPr>
          <p:cNvSpPr txBox="1"/>
          <p:nvPr/>
        </p:nvSpPr>
        <p:spPr>
          <a:xfrm>
            <a:off x="3612560" y="2792237"/>
            <a:ext cx="33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A07C9D-F40E-41C5-8E58-4C9EEBB074B5}"/>
              </a:ext>
            </a:extLst>
          </p:cNvPr>
          <p:cNvSpPr txBox="1"/>
          <p:nvPr/>
        </p:nvSpPr>
        <p:spPr>
          <a:xfrm>
            <a:off x="4150353" y="2770820"/>
            <a:ext cx="33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7F7B8D1-82FB-4912-9EAE-3219FB9B7841}"/>
              </a:ext>
            </a:extLst>
          </p:cNvPr>
          <p:cNvSpPr/>
          <p:nvPr/>
        </p:nvSpPr>
        <p:spPr>
          <a:xfrm>
            <a:off x="4534442" y="2770820"/>
            <a:ext cx="774122" cy="353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FB7F53-8908-4C2B-BA39-F1260AC86AE5}"/>
              </a:ext>
            </a:extLst>
          </p:cNvPr>
          <p:cNvSpPr txBox="1"/>
          <p:nvPr/>
        </p:nvSpPr>
        <p:spPr>
          <a:xfrm>
            <a:off x="2680538" y="4005842"/>
            <a:ext cx="1653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C(4,2) = 6, # of lists in the K=4 entry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FEC4362-313D-46D5-8D9C-B4942E002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806361"/>
              </p:ext>
            </p:extLst>
          </p:nvPr>
        </p:nvGraphicFramePr>
        <p:xfrm>
          <a:off x="5798706" y="2057399"/>
          <a:ext cx="2602638" cy="3026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319">
                  <a:extLst>
                    <a:ext uri="{9D8B030D-6E8A-4147-A177-3AD203B41FA5}">
                      <a16:colId xmlns:a16="http://schemas.microsoft.com/office/drawing/2014/main" val="1910042638"/>
                    </a:ext>
                  </a:extLst>
                </a:gridCol>
                <a:gridCol w="1301319">
                  <a:extLst>
                    <a:ext uri="{9D8B030D-6E8A-4147-A177-3AD203B41FA5}">
                      <a16:colId xmlns:a16="http://schemas.microsoft.com/office/drawing/2014/main" val="2054218139"/>
                    </a:ext>
                  </a:extLst>
                </a:gridCol>
              </a:tblGrid>
              <a:tr h="504497">
                <a:tc>
                  <a:txBody>
                    <a:bodyPr/>
                    <a:lstStyle/>
                    <a:p>
                      <a:r>
                        <a:rPr lang="en-US" dirty="0"/>
                        <a:t>    (1,2)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439098"/>
                  </a:ext>
                </a:extLst>
              </a:tr>
              <a:tr h="504497">
                <a:tc>
                  <a:txBody>
                    <a:bodyPr/>
                    <a:lstStyle/>
                    <a:p>
                      <a:r>
                        <a:rPr lang="en-US" dirty="0"/>
                        <a:t>    (1,3)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314"/>
                  </a:ext>
                </a:extLst>
              </a:tr>
              <a:tr h="504497">
                <a:tc>
                  <a:txBody>
                    <a:bodyPr/>
                    <a:lstStyle/>
                    <a:p>
                      <a:r>
                        <a:rPr lang="en-US" dirty="0"/>
                        <a:t>    (1,4)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78358"/>
                  </a:ext>
                </a:extLst>
              </a:tr>
              <a:tr h="504497">
                <a:tc>
                  <a:txBody>
                    <a:bodyPr/>
                    <a:lstStyle/>
                    <a:p>
                      <a:r>
                        <a:rPr lang="en-US" dirty="0"/>
                        <a:t>    (2,3)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19163"/>
                  </a:ext>
                </a:extLst>
              </a:tr>
              <a:tr h="504497">
                <a:tc>
                  <a:txBody>
                    <a:bodyPr/>
                    <a:lstStyle/>
                    <a:p>
                      <a:r>
                        <a:rPr lang="en-US" dirty="0"/>
                        <a:t>    (2,4)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48290"/>
                  </a:ext>
                </a:extLst>
              </a:tr>
              <a:tr h="504497">
                <a:tc>
                  <a:txBody>
                    <a:bodyPr/>
                    <a:lstStyle/>
                    <a:p>
                      <a:r>
                        <a:rPr lang="en-US" dirty="0"/>
                        <a:t>    (2,5)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886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279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1634-2A34-4016-BAFB-F2CFF47A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49079"/>
          </a:xfrm>
        </p:spPr>
        <p:txBody>
          <a:bodyPr/>
          <a:lstStyle/>
          <a:p>
            <a:r>
              <a:rPr lang="en-US" dirty="0"/>
              <a:t> Error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47049-95EA-440D-90A7-5C5208A25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9685"/>
            <a:ext cx="8596668" cy="4141678"/>
          </a:xfrm>
        </p:spPr>
        <p:txBody>
          <a:bodyPr/>
          <a:lstStyle/>
          <a:p>
            <a:r>
              <a:rPr lang="en-US" dirty="0"/>
              <a:t>For each word in the Tesseract papers:</a:t>
            </a:r>
          </a:p>
          <a:p>
            <a:pPr lvl="1"/>
            <a:r>
              <a:rPr lang="en-US" dirty="0"/>
              <a:t>Remove punctuation, numbers and special characters</a:t>
            </a:r>
          </a:p>
          <a:p>
            <a:pPr lvl="1"/>
            <a:r>
              <a:rPr lang="en-US" dirty="0"/>
              <a:t> Transform to lower case</a:t>
            </a:r>
          </a:p>
          <a:p>
            <a:pPr lvl="1"/>
            <a:r>
              <a:rPr lang="en-US" dirty="0"/>
              <a:t>List its Positional Binary-n grams </a:t>
            </a:r>
          </a:p>
          <a:p>
            <a:pPr lvl="1"/>
            <a:r>
              <a:rPr lang="en-US" dirty="0"/>
              <a:t>Compare with Positional Binary-n Grams dictionary, if there is one pair doesn’t appear in the dictionary, the word is WRONG</a:t>
            </a:r>
          </a:p>
        </p:txBody>
      </p:sp>
    </p:spTree>
    <p:extLst>
      <p:ext uri="{BB962C8B-B14F-4D97-AF65-F5344CB8AC3E}">
        <p14:creationId xmlns:p14="http://schemas.microsoft.com/office/powerpoint/2010/main" val="357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72370-33E0-46C0-B6F0-2566F3959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70344"/>
          </a:xfrm>
        </p:spPr>
        <p:txBody>
          <a:bodyPr/>
          <a:lstStyle/>
          <a:p>
            <a:r>
              <a:rPr lang="en-US" dirty="0"/>
              <a:t>Error Correction: 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0003F-A403-4DC3-81F5-84DB21CD5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9944"/>
            <a:ext cx="8596668" cy="436141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Confusion Matrix: (1988 AP Corpus)</a:t>
            </a:r>
          </a:p>
          <a:p>
            <a:pPr lvl="1"/>
            <a:r>
              <a:rPr lang="en-US" dirty="0"/>
              <a:t>Dim: 26X26, represents letter a – z respectively</a:t>
            </a:r>
          </a:p>
          <a:p>
            <a:pPr lvl="1"/>
            <a:r>
              <a:rPr lang="en-US" dirty="0"/>
              <a:t>Entry: frequency of each letter was mistaken for another letter</a:t>
            </a:r>
          </a:p>
          <a:p>
            <a:pPr lvl="2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9BB0D0-AD6D-4072-9CA6-BE7BDF38BDCB}"/>
              </a:ext>
            </a:extLst>
          </p:cNvPr>
          <p:cNvPicPr/>
          <p:nvPr/>
        </p:nvPicPr>
        <p:blipFill rotWithShape="1">
          <a:blip r:embed="rId2"/>
          <a:srcRect l="35470" t="40835" r="34829" b="38842"/>
          <a:stretch/>
        </p:blipFill>
        <p:spPr bwMode="auto">
          <a:xfrm>
            <a:off x="3235133" y="1679944"/>
            <a:ext cx="3481070" cy="13398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6059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D876-45F7-461F-AC8A-7855B62F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410047"/>
          </a:xfrm>
        </p:spPr>
        <p:txBody>
          <a:bodyPr>
            <a:normAutofit fontScale="90000"/>
          </a:bodyPr>
          <a:lstStyle/>
          <a:p>
            <a:r>
              <a:rPr lang="en-US" dirty="0"/>
              <a:t>Error Correction: LDA </a:t>
            </a:r>
            <a:br>
              <a:rPr lang="en-US" dirty="0"/>
            </a:br>
            <a:r>
              <a:rPr lang="en-US" sz="2700" dirty="0"/>
              <a:t>Per-word-per-topic Probability</a:t>
            </a:r>
            <a:br>
              <a:rPr lang="en-US" dirty="0"/>
            </a:br>
            <a:br>
              <a:rPr lang="en-US" sz="1800" dirty="0"/>
            </a:br>
            <a:r>
              <a:rPr lang="en-US" sz="1800" dirty="0"/>
              <a:t>Remove punctuation, stop-words, spaces, transform to lower letter form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Output a list of word’s probabilities among 100 ground truth, with probability represents below.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289F17-332B-405A-A070-83BCEF085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831" t="39307" r="35367" b="41224"/>
          <a:stretch/>
        </p:blipFill>
        <p:spPr>
          <a:xfrm>
            <a:off x="2536971" y="3657600"/>
            <a:ext cx="4649973" cy="162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07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12E2-2D04-41B7-BF40-35C95D6B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63256"/>
          </a:xfrm>
        </p:spPr>
        <p:txBody>
          <a:bodyPr>
            <a:normAutofit/>
          </a:bodyPr>
          <a:lstStyle/>
          <a:p>
            <a:r>
              <a:rPr lang="en-US" dirty="0"/>
              <a:t>Error Correction: Candidate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E3D0A-8433-4BBF-8B8D-B319CACA9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6149"/>
            <a:ext cx="8596668" cy="442521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Write function to find all words in the “Word Dictionary” of the same length as the wrong word and has no more than 2 letters different from the wrong words.</a:t>
            </a:r>
          </a:p>
          <a:p>
            <a:pPr>
              <a:buFont typeface="+mj-lt"/>
              <a:buAutoNum type="arabicPeriod"/>
            </a:pPr>
            <a:r>
              <a:rPr lang="en-US" dirty="0"/>
              <a:t>Compare the word list after step 1 to the result of LDA model:</a:t>
            </a:r>
          </a:p>
          <a:p>
            <a:pPr lvl="1"/>
            <a:r>
              <a:rPr lang="en-US" dirty="0"/>
              <a:t>If the a word in the step 1 is in the LDA result, the word will be considered as a candidate, otherwise not.</a:t>
            </a:r>
          </a:p>
        </p:txBody>
      </p:sp>
    </p:spTree>
    <p:extLst>
      <p:ext uri="{BB962C8B-B14F-4D97-AF65-F5344CB8AC3E}">
        <p14:creationId xmlns:p14="http://schemas.microsoft.com/office/powerpoint/2010/main" val="1181733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8D29-A475-4B09-85C7-8A5A1F14A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69581"/>
          </a:xfrm>
        </p:spPr>
        <p:txBody>
          <a:bodyPr/>
          <a:lstStyle/>
          <a:p>
            <a:r>
              <a:rPr lang="en-US" dirty="0"/>
              <a:t>Correction: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7A85F-FCBF-4635-A92E-8EF9D49B8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20187"/>
            <a:ext cx="3483540" cy="4021176"/>
          </a:xfrm>
        </p:spPr>
        <p:txBody>
          <a:bodyPr/>
          <a:lstStyle/>
          <a:p>
            <a:r>
              <a:rPr lang="en-US" dirty="0"/>
              <a:t>For each word in candidate: </a:t>
            </a:r>
          </a:p>
          <a:p>
            <a:pPr lvl="1"/>
            <a:r>
              <a:rPr lang="en-US" dirty="0"/>
              <a:t>Calculate the  Score(w) according to the Confusion Matrix and LDA result</a:t>
            </a:r>
          </a:p>
          <a:p>
            <a:pPr lvl="1"/>
            <a:r>
              <a:rPr lang="en-US" dirty="0"/>
              <a:t>Choose the word with highest Score(w) to replace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EF8695-12AB-401A-8C55-C23B60CCD0C4}"/>
              </a:ext>
            </a:extLst>
          </p:cNvPr>
          <p:cNvPicPr/>
          <p:nvPr/>
        </p:nvPicPr>
        <p:blipFill rotWithShape="1">
          <a:blip r:embed="rId2"/>
          <a:srcRect l="2885" t="14435" r="77030" b="50237"/>
          <a:stretch/>
        </p:blipFill>
        <p:spPr bwMode="auto">
          <a:xfrm>
            <a:off x="4975668" y="1716973"/>
            <a:ext cx="3232150" cy="31972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900122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280</TotalTime>
  <Words>387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Project 4  OCR Error Detection and Error Correction </vt:lpstr>
      <vt:lpstr>Preparation</vt:lpstr>
      <vt:lpstr>Error Detection: </vt:lpstr>
      <vt:lpstr>Example Positional Binary n-gram:  </vt:lpstr>
      <vt:lpstr> Error Detection</vt:lpstr>
      <vt:lpstr>Error Correction: Confusion Matrix</vt:lpstr>
      <vt:lpstr>Error Correction: LDA  Per-word-per-topic Probability  Remove punctuation, stop-words, spaces, transform to lower letter form  Output a list of word’s probabilities among 100 ground truth, with probability represents below. </vt:lpstr>
      <vt:lpstr>Error Correction: Candidate List</vt:lpstr>
      <vt:lpstr>Correction: Example</vt:lpstr>
      <vt:lpstr>Performance After Correction</vt:lpstr>
      <vt:lpstr>Issues: Undetectable Error</vt:lpstr>
      <vt:lpstr>Issues: Temporal of the words not in LDA result  </vt:lpstr>
      <vt:lpstr>Issues: Stop-words not in LDA result 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  OCR Error Detection and Error Correction</dc:title>
  <dc:creator>Jianping Mu</dc:creator>
  <cp:lastModifiedBy>Jianping Mu</cp:lastModifiedBy>
  <cp:revision>25</cp:revision>
  <dcterms:created xsi:type="dcterms:W3CDTF">2018-11-29T03:12:37Z</dcterms:created>
  <dcterms:modified xsi:type="dcterms:W3CDTF">2018-11-29T18:50:42Z</dcterms:modified>
</cp:coreProperties>
</file>