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1.jpg" ContentType="image/jpe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5" r:id="rId3"/>
    <p:sldId id="283" r:id="rId4"/>
    <p:sldId id="256" r:id="rId5"/>
    <p:sldId id="284" r:id="rId6"/>
    <p:sldId id="292" r:id="rId7"/>
    <p:sldId id="274" r:id="rId8"/>
    <p:sldId id="286" r:id="rId9"/>
    <p:sldId id="291" r:id="rId10"/>
    <p:sldId id="276" r:id="rId11"/>
    <p:sldId id="290" r:id="rId12"/>
    <p:sldId id="299" r:id="rId13"/>
    <p:sldId id="269" r:id="rId14"/>
    <p:sldId id="285" r:id="rId15"/>
    <p:sldId id="304" r:id="rId16"/>
    <p:sldId id="300" r:id="rId17"/>
    <p:sldId id="288" r:id="rId18"/>
    <p:sldId id="260" r:id="rId19"/>
    <p:sldId id="305" r:id="rId20"/>
    <p:sldId id="30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3036" autoAdjust="0"/>
  </p:normalViewPr>
  <p:slideViewPr>
    <p:cSldViewPr snapToGrid="0">
      <p:cViewPr varScale="1">
        <p:scale>
          <a:sx n="104" d="100"/>
          <a:sy n="104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7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15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7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YARN as the brain of your Hadoop Ecosystem. It performs all your processing activities by allocating resources and scheduling tasks.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again a main node in the processing department.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NodeManagers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installed on every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responsible for execution of task on every single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madesimpler.wordpress.com/tag/alternating-least-squares/" TargetMode="External"/><Relationship Id="rId2" Type="http://schemas.openxmlformats.org/officeDocument/2006/relationships/hyperlink" Target="http://stanford.edu/~rezab/classes/cme323/S15/notes/lec14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edureka.co/blog/hadoop-ecosyste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428875"/>
            <a:ext cx="9431218" cy="1210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Recommendation System </a:t>
            </a:r>
          </a:p>
          <a:p>
            <a:pPr algn="r"/>
            <a:r>
              <a:rPr lang="en-US" altLang="zh-CN" sz="2600" b="1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--Using Spark Platform</a:t>
            </a:r>
            <a:endParaRPr lang="zh-CN" altLang="en-US" sz="2600" b="1" dirty="0">
              <a:latin typeface="Georgia" panose="02040502050405020303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Group Member:</a:t>
            </a:r>
          </a:p>
          <a:p>
            <a:pPr algn="r"/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Xie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Yiding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Xing, Yang 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Zhou, </a:t>
            </a:r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Zhibo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5770781F-1519-4F6E-92BE-2F79C7A22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66088"/>
            <a:ext cx="10905066" cy="39258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83B619A-E00D-4A04-8CCA-608DACC07F13}"/>
              </a:ext>
            </a:extLst>
          </p:cNvPr>
          <p:cNvSpPr txBox="1"/>
          <p:nvPr/>
        </p:nvSpPr>
        <p:spPr>
          <a:xfrm>
            <a:off x="643467" y="646771"/>
            <a:ext cx="466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Georgia" panose="02040502050405020303" pitchFamily="18" charset="0"/>
              </a:rPr>
              <a:t>Main Idea of ALS</a:t>
            </a:r>
            <a:endParaRPr lang="zh-CN" altLang="en-US" sz="3600" b="1" dirty="0">
              <a:latin typeface="Georgia" panose="02040502050405020303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861E45-1869-42C7-A804-FFB3886EC919}"/>
              </a:ext>
            </a:extLst>
          </p:cNvPr>
          <p:cNvSpPr txBox="1"/>
          <p:nvPr/>
        </p:nvSpPr>
        <p:spPr>
          <a:xfrm>
            <a:off x="643467" y="5564897"/>
            <a:ext cx="522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Number of user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(n): 27,753,444</a:t>
            </a:r>
          </a:p>
          <a:p>
            <a:r>
              <a:rPr lang="en-US" altLang="zh-CN" sz="2400" b="1" dirty="0">
                <a:latin typeface="Georgia" panose="02040502050405020303" pitchFamily="18" charset="0"/>
              </a:rPr>
              <a:t>Number of item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(m): 58,098</a:t>
            </a:r>
            <a:endParaRPr lang="zh-C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A2C0C-17CE-654B-9A64-E8E04F17D787}"/>
              </a:ext>
            </a:extLst>
          </p:cNvPr>
          <p:cNvSpPr txBox="1"/>
          <p:nvPr/>
        </p:nvSpPr>
        <p:spPr>
          <a:xfrm>
            <a:off x="877330" y="3991232"/>
            <a:ext cx="30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60483-AE4B-5944-8221-36DE599ED910}"/>
              </a:ext>
            </a:extLst>
          </p:cNvPr>
          <p:cNvSpPr/>
          <p:nvPr/>
        </p:nvSpPr>
        <p:spPr>
          <a:xfrm>
            <a:off x="3621619" y="146608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6FE85-F8A4-8C4E-AA11-9B9F4F27A3EC}"/>
              </a:ext>
            </a:extLst>
          </p:cNvPr>
          <p:cNvSpPr/>
          <p:nvPr/>
        </p:nvSpPr>
        <p:spPr>
          <a:xfrm>
            <a:off x="5620597" y="288598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1A78B-1CB5-7240-9BE5-AC62885FDFC0}"/>
              </a:ext>
            </a:extLst>
          </p:cNvPr>
          <p:cNvSpPr/>
          <p:nvPr/>
        </p:nvSpPr>
        <p:spPr>
          <a:xfrm>
            <a:off x="6845993" y="183542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962DD-4A6B-E649-9E88-728FB295BDF2}"/>
              </a:ext>
            </a:extLst>
          </p:cNvPr>
          <p:cNvSpPr/>
          <p:nvPr/>
        </p:nvSpPr>
        <p:spPr>
          <a:xfrm>
            <a:off x="10007827" y="219788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052AF-DE68-FA40-BDB4-5D498C3842A8}"/>
              </a:ext>
            </a:extLst>
          </p:cNvPr>
          <p:cNvSpPr/>
          <p:nvPr/>
        </p:nvSpPr>
        <p:spPr>
          <a:xfrm>
            <a:off x="8712604" y="380656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22BE82-83EF-4A56-A8B3-78A5FECBF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14" y="910206"/>
            <a:ext cx="6134100" cy="1962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DD9EA0-6651-4A9B-8B50-2FF6A043E6B8}"/>
              </a:ext>
            </a:extLst>
          </p:cNvPr>
          <p:cNvSpPr txBox="1"/>
          <p:nvPr/>
        </p:nvSpPr>
        <p:spPr>
          <a:xfrm>
            <a:off x="604856" y="1210051"/>
            <a:ext cx="460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1. 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71E68-F775-4917-A1CB-380A281261A1}"/>
              </a:ext>
            </a:extLst>
          </p:cNvPr>
          <p:cNvSpPr txBox="1"/>
          <p:nvPr/>
        </p:nvSpPr>
        <p:spPr>
          <a:xfrm>
            <a:off x="604856" y="3117386"/>
            <a:ext cx="390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endParaRPr lang="zh-CN" alt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4D8952B-251C-41FE-8620-AA9950E7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52" y="3127356"/>
            <a:ext cx="1495425" cy="6191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9D6403-9E17-498A-A229-6A911F6AC6E0}"/>
              </a:ext>
            </a:extLst>
          </p:cNvPr>
          <p:cNvSpPr txBox="1"/>
          <p:nvPr/>
        </p:nvSpPr>
        <p:spPr>
          <a:xfrm>
            <a:off x="604856" y="4650058"/>
            <a:ext cx="414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5990B7-C032-4D95-8529-0C7396CD5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159" y="4110792"/>
            <a:ext cx="7810500" cy="1228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A8C16E-ADB6-45A4-9B6D-69A527ECE622}"/>
              </a:ext>
            </a:extLst>
          </p:cNvPr>
          <p:cNvSpPr txBox="1"/>
          <p:nvPr/>
        </p:nvSpPr>
        <p:spPr>
          <a:xfrm>
            <a:off x="604856" y="5998064"/>
            <a:ext cx="121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DE341A-ED1A-4894-A887-A23C6AAD5492}"/>
              </a:ext>
            </a:extLst>
          </p:cNvPr>
          <p:cNvSpPr txBox="1"/>
          <p:nvPr/>
        </p:nvSpPr>
        <p:spPr>
          <a:xfrm>
            <a:off x="7783551" y="1210051"/>
            <a:ext cx="3668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If there are n users and m items, we are given an n × m matrix R in which the (u,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)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th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entry is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r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ui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– the rating for item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by user </a:t>
            </a:r>
            <a:r>
              <a:rPr lang="en-US" altLang="zh-CN" dirty="0">
                <a:latin typeface="Georgia" panose="02040502050405020303" pitchFamily="18" charset="0"/>
              </a:rPr>
              <a:t>u.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8F0A7-2B71-4EE5-9F05-E9341B4C972C}"/>
              </a:ext>
            </a:extLst>
          </p:cNvPr>
          <p:cNvSpPr txBox="1"/>
          <p:nvPr/>
        </p:nvSpPr>
        <p:spPr>
          <a:xfrm>
            <a:off x="1059366" y="390293"/>
            <a:ext cx="8218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General Idea</a:t>
            </a:r>
          </a:p>
        </p:txBody>
      </p:sp>
    </p:spTree>
    <p:extLst>
      <p:ext uri="{BB962C8B-B14F-4D97-AF65-F5344CB8AC3E}">
        <p14:creationId xmlns:p14="http://schemas.microsoft.com/office/powerpoint/2010/main" val="17116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9B3B9EF-C7D9-459F-9DD2-204E6023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018711"/>
            <a:ext cx="9839325" cy="5467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5F8F83-05CF-4824-AA3A-CC80BC49397A}"/>
              </a:ext>
            </a:extLst>
          </p:cNvPr>
          <p:cNvSpPr txBox="1"/>
          <p:nvPr/>
        </p:nvSpPr>
        <p:spPr>
          <a:xfrm>
            <a:off x="925551" y="256478"/>
            <a:ext cx="402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Algorithm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23"/>
          <p:cNvSpPr txBox="1"/>
          <p:nvPr/>
        </p:nvSpPr>
        <p:spPr>
          <a:xfrm>
            <a:off x="503355" y="531341"/>
            <a:ext cx="5366104" cy="1442792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4800" b="1" dirty="0">
                <a:latin typeface="Georgia" panose="02040502050405020303" pitchFamily="18" charset="0"/>
              </a:rPr>
              <a:t>Implementation</a:t>
            </a:r>
          </a:p>
          <a:p>
            <a:pPr>
              <a:lnSpc>
                <a:spcPct val="120000"/>
              </a:lnSpc>
            </a:pPr>
            <a:r>
              <a:rPr lang="en-US" altLang="zh-CN" sz="4000" b="1" dirty="0">
                <a:latin typeface="Georgia" panose="02040502050405020303" pitchFamily="18" charset="0"/>
              </a:rPr>
              <a:t>(From</a:t>
            </a:r>
            <a:r>
              <a:rPr lang="zh-CN" altLang="en-US" sz="4000" b="1" dirty="0">
                <a:latin typeface="Georgia" panose="02040502050405020303" pitchFamily="18" charset="0"/>
              </a:rPr>
              <a:t> </a:t>
            </a:r>
            <a:r>
              <a:rPr lang="en-US" altLang="zh-CN" sz="4000" b="1" dirty="0" err="1">
                <a:latin typeface="Georgia" panose="02040502050405020303" pitchFamily="18" charset="0"/>
              </a:rPr>
              <a:t>Pyspark.MlLib</a:t>
            </a:r>
            <a:r>
              <a:rPr lang="en-US" altLang="zh-CN" sz="4000" b="1" dirty="0">
                <a:latin typeface="Georgia" panose="02040502050405020303" pitchFamily="18" charset="0"/>
              </a:rPr>
              <a:t>) 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C896C3-6438-4493-92D8-AB65B81F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209800"/>
            <a:ext cx="10915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2A95FAFC-6F54-4D27-B9BB-42C671D4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4" y="1801813"/>
            <a:ext cx="5291666" cy="325437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E9C94DF-B2E7-40B4-BC5D-B07E2519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133" y="2496065"/>
            <a:ext cx="6146915" cy="16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47F49F-6733-BF4F-85AD-CB5FCD4F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1726856"/>
            <a:ext cx="7873117" cy="4487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19B55-824B-E649-9196-46B718C7DBBC}"/>
              </a:ext>
            </a:extLst>
          </p:cNvPr>
          <p:cNvSpPr txBox="1"/>
          <p:nvPr/>
        </p:nvSpPr>
        <p:spPr>
          <a:xfrm>
            <a:off x="1209099" y="455090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Recommendation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021600" y="3200653"/>
            <a:ext cx="9117410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Performance| PART4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54167E-6 -3.33333E-6 L -3.54167E-6 -0.07222 " pathEditMode="relative" rAng="0" ptsTypes="AA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12ED81D-1233-4446-A993-568EB2684CCB}"/>
              </a:ext>
            </a:extLst>
          </p:cNvPr>
          <p:cNvSpPr txBox="1"/>
          <p:nvPr/>
        </p:nvSpPr>
        <p:spPr>
          <a:xfrm>
            <a:off x="1137424" y="1048215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Performance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9D61C-097B-44F5-95B5-2E8281B1E463}"/>
              </a:ext>
            </a:extLst>
          </p:cNvPr>
          <p:cNvSpPr txBox="1"/>
          <p:nvPr/>
        </p:nvSpPr>
        <p:spPr>
          <a:xfrm>
            <a:off x="1137424" y="2185639"/>
            <a:ext cx="4493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The Netflix Prize: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Given the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100 million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Rating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Scale: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1-5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Netflix’s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RMSE: 0.9514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3E7117-5469-470E-BCCB-6022E3BA5190}"/>
              </a:ext>
            </a:extLst>
          </p:cNvPr>
          <p:cNvSpPr txBox="1"/>
          <p:nvPr/>
        </p:nvSpPr>
        <p:spPr>
          <a:xfrm>
            <a:off x="5798634" y="2185639"/>
            <a:ext cx="5255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Our model: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Given the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Number of user: 27,753,444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Number of item: 58,098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Rating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Scale: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1-5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RMSE: 0.8188</a:t>
            </a:r>
          </a:p>
        </p:txBody>
      </p:sp>
    </p:spTree>
    <p:extLst>
      <p:ext uri="{BB962C8B-B14F-4D97-AF65-F5344CB8AC3E}">
        <p14:creationId xmlns:p14="http://schemas.microsoft.com/office/powerpoint/2010/main" val="8881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2190506" y="1561622"/>
            <a:ext cx="4407276" cy="359706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Google Cloud Platform(GCP)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Single Machine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16 Core, 96G RAM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ALS algorithm, out of memory 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Amazon Web Services(AWS) EMR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One master and three slaves, each machine has 16 core, 96G RAM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Total Running Time : 97s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03243" y="1611181"/>
            <a:ext cx="3612432" cy="2970344"/>
            <a:chOff x="7703268" y="1392097"/>
            <a:chExt cx="3252627" cy="2789054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070816" y="3395240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Georgia" panose="02040502050405020303" pitchFamily="18" charset="0"/>
                </a:rPr>
                <a:t>Google Cloud Platform</a:t>
              </a:r>
              <a:endParaRPr lang="zh-CN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86A58F3-30A0-4BE4-A164-BEE4B9B51F64}"/>
              </a:ext>
            </a:extLst>
          </p:cNvPr>
          <p:cNvSpPr/>
          <p:nvPr/>
        </p:nvSpPr>
        <p:spPr>
          <a:xfrm>
            <a:off x="8994180" y="3741376"/>
            <a:ext cx="2039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400" dirty="0">
                <a:latin typeface="Georgia" panose="02040502050405020303" pitchFamily="18" charset="0"/>
              </a:rPr>
              <a:t>Amazon Web Services</a:t>
            </a:r>
            <a:endParaRPr lang="zh-CN" altLang="en-US" sz="1400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B4C45-DA9A-BF4D-ACE4-D8A95AF00099}"/>
              </a:ext>
            </a:extLst>
          </p:cNvPr>
          <p:cNvSpPr txBox="1"/>
          <p:nvPr/>
        </p:nvSpPr>
        <p:spPr>
          <a:xfrm>
            <a:off x="1915900" y="504518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Journey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E361A-BFA4-2A49-B8E3-09B0E260FE45}"/>
              </a:ext>
            </a:extLst>
          </p:cNvPr>
          <p:cNvSpPr txBox="1"/>
          <p:nvPr/>
        </p:nvSpPr>
        <p:spPr>
          <a:xfrm>
            <a:off x="1915900" y="504518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Reference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41D16-C65C-1243-8242-8AC6FB369583}"/>
              </a:ext>
            </a:extLst>
          </p:cNvPr>
          <p:cNvSpPr txBox="1"/>
          <p:nvPr/>
        </p:nvSpPr>
        <p:spPr>
          <a:xfrm>
            <a:off x="1594022" y="1618735"/>
            <a:ext cx="8699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http://stanford.edu/~rezab/classes/cme323/S15/notes/lec14.pdf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https://datasciencemadesimpler.wordpress.com/tag/alternating-least-squares/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https://www.edureka.co/blog/hadoop-ecosystem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2421" y="2377132"/>
            <a:ext cx="10358133" cy="2309777"/>
            <a:chOff x="1390565" y="2834333"/>
            <a:chExt cx="9909989" cy="2209845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>
                <a:spLocks/>
              </p:cNvSpPr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>
                <a:spLocks/>
              </p:cNvSpPr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>
                <a:spLocks/>
              </p:cNvSpPr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9463886" y="2834333"/>
              <a:ext cx="1458180" cy="1663040"/>
              <a:chOff x="8877300" y="2834333"/>
              <a:chExt cx="1458180" cy="1663040"/>
            </a:xfrm>
          </p:grpSpPr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9340962" y="340042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TextBox 17"/>
            <p:cNvSpPr txBox="1">
              <a:spLocks/>
            </p:cNvSpPr>
            <p:nvPr/>
          </p:nvSpPr>
          <p:spPr bwMode="auto">
            <a:xfrm>
              <a:off x="139056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dirty="0">
                  <a:latin typeface="Georgia" panose="02040502050405020303" pitchFamily="18" charset="0"/>
                </a:rPr>
                <a:t>Data</a:t>
              </a:r>
              <a:endParaRPr lang="zh-CN" altLang="en-US" sz="1400" b="1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" name="TextBox 20"/>
            <p:cNvSpPr txBox="1">
              <a:spLocks/>
            </p:cNvSpPr>
            <p:nvPr/>
          </p:nvSpPr>
          <p:spPr bwMode="auto">
            <a:xfrm>
              <a:off x="3956180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/>
              <a:r>
                <a:rPr lang="en-US" altLang="zh-CN" dirty="0">
                  <a:latin typeface="Georgia" panose="02040502050405020303" pitchFamily="18" charset="0"/>
                </a:rPr>
                <a:t>Eco-system</a:t>
              </a:r>
              <a:endParaRPr lang="zh-CN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13" name="TextBox 23"/>
            <p:cNvSpPr txBox="1">
              <a:spLocks/>
            </p:cNvSpPr>
            <p:nvPr/>
          </p:nvSpPr>
          <p:spPr bwMode="auto">
            <a:xfrm>
              <a:off x="652179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/>
              <a:r>
                <a:rPr lang="en-US" altLang="zh-CN" dirty="0">
                  <a:latin typeface="Georgia" panose="02040502050405020303" pitchFamily="18" charset="0"/>
                </a:rPr>
                <a:t>Alternating Least Squares</a:t>
              </a:r>
              <a:endParaRPr lang="zh-CN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11" name="TextBox 26"/>
            <p:cNvSpPr txBox="1">
              <a:spLocks/>
            </p:cNvSpPr>
            <p:nvPr/>
          </p:nvSpPr>
          <p:spPr bwMode="auto">
            <a:xfrm>
              <a:off x="9087411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dirty="0">
                  <a:latin typeface="Georgia" panose="02040502050405020303" pitchFamily="18" charset="0"/>
                </a:rPr>
                <a:t>Performance </a:t>
              </a:r>
              <a:endParaRPr lang="zh-CN" altLang="en-US" sz="1400" b="1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058227" y="1017053"/>
            <a:ext cx="2694481" cy="96070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spc="600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Outline</a:t>
            </a:r>
            <a:endParaRPr lang="zh-CN" altLang="en-US" sz="5400" b="1" spc="600" dirty="0">
              <a:latin typeface="Georgia" panose="02040502050405020303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5400" b="1" dirty="0">
                <a:latin typeface="Georgia" panose="02040502050405020303" pitchFamily="18" charset="0"/>
                <a:ea typeface="+mn-ea"/>
                <a:cs typeface="+mn-ea"/>
                <a:sym typeface="+mn-lt"/>
              </a:rPr>
              <a:t>THANK YOU</a:t>
            </a:r>
            <a:endParaRPr lang="zh-CN" altLang="en-US" sz="5400" b="1" dirty="0"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Data| PART1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7" y="1219052"/>
            <a:ext cx="5358633" cy="1189852"/>
            <a:chOff x="8586318" y="1772815"/>
            <a:chExt cx="4348079" cy="1818055"/>
          </a:xfrm>
        </p:grpSpPr>
        <p:sp>
          <p:nvSpPr>
            <p:cNvPr id="17" name="文本框 128">
              <a:extLst>
                <a:ext uri="{FF2B5EF4-FFF2-40B4-BE49-F238E27FC236}">
                  <a16:creationId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89246" y="1772815"/>
              <a:ext cx="462014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25000" lnSpcReduction="20000"/>
            </a:bodyPr>
            <a:lstStyle/>
            <a:p>
              <a:endParaRPr lang="en-US" sz="4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800" b="1" dirty="0">
                <a:latin typeface="Georgia" panose="02040502050405020303" pitchFamily="18" charset="0"/>
              </a:endParaRPr>
            </a:p>
          </p:txBody>
        </p:sp>
      </p:grpSp>
      <p:sp>
        <p:nvSpPr>
          <p:cNvPr id="26" name="标题 1"/>
          <p:cNvSpPr txBox="1">
            <a:spLocks/>
          </p:cNvSpPr>
          <p:nvPr/>
        </p:nvSpPr>
        <p:spPr>
          <a:xfrm>
            <a:off x="784251" y="619345"/>
            <a:ext cx="3733926" cy="5111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spc="600" dirty="0">
                <a:latin typeface="Georgia" panose="02040502050405020303" pitchFamily="18" charset="0"/>
                <a:ea typeface="+mn-ea"/>
                <a:cs typeface="+mn-ea"/>
                <a:sym typeface="+mn-lt"/>
              </a:rPr>
              <a:t>Data Source:</a:t>
            </a:r>
            <a:endParaRPr lang="zh-CN" altLang="en-US" sz="3200" b="1" spc="600" dirty="0"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6E3562-4359-49C6-A87B-D99F5E17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38" y="202687"/>
            <a:ext cx="5076721" cy="1423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066847-47B4-46AD-8A72-95D111AB34F6}"/>
              </a:ext>
            </a:extLst>
          </p:cNvPr>
          <p:cNvSpPr/>
          <p:nvPr/>
        </p:nvSpPr>
        <p:spPr>
          <a:xfrm>
            <a:off x="1619628" y="1119239"/>
            <a:ext cx="2898549" cy="395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Georgia" panose="02040502050405020303" pitchFamily="18" charset="0"/>
              </a:rPr>
              <a:t>https://movielens.org/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E8636-9CE9-FA47-A7C9-57369E352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7" y="2408904"/>
            <a:ext cx="10825316" cy="28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6 3.7037E-6 L 2.08333E-6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9126" y="3267304"/>
            <a:ext cx="8402752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Eco-System| PART2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40865" y="2372954"/>
            <a:ext cx="9026525" cy="1000125"/>
            <a:chOff x="1640865" y="2372954"/>
            <a:chExt cx="9026525" cy="1000125"/>
          </a:xfrm>
        </p:grpSpPr>
        <p:sp>
          <p:nvSpPr>
            <p:cNvPr id="9" name="Cross 48"/>
            <p:cNvSpPr/>
            <p:nvPr/>
          </p:nvSpPr>
          <p:spPr>
            <a:xfrm>
              <a:off x="10045090" y="2750779"/>
              <a:ext cx="622300" cy="622300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Cross 49"/>
            <p:cNvSpPr/>
            <p:nvPr/>
          </p:nvSpPr>
          <p:spPr>
            <a:xfrm>
              <a:off x="1640865" y="2372954"/>
              <a:ext cx="206375" cy="206375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13804" y="380106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Georgia" panose="02040502050405020303" pitchFamily="18" charset="0"/>
              </a:rPr>
              <a:t>Spark Ecosystem</a:t>
            </a:r>
          </a:p>
          <a:p>
            <a:pPr>
              <a:lnSpc>
                <a:spcPct val="120000"/>
              </a:lnSpc>
            </a:pPr>
            <a:endParaRPr lang="en-US" altLang="zh-CN" sz="3600" b="1" dirty="0">
              <a:latin typeface="Georgia" panose="02040502050405020303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3D1E147-E255-4047-8AD4-197C4249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51" y="1166870"/>
            <a:ext cx="6760820" cy="40876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A92F04-68FA-1B4E-AEC5-F1916F1B4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616334"/>
            <a:ext cx="2953051" cy="1951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FCF04F0-0EBA-ED49-B819-96985041170B}"/>
              </a:ext>
            </a:extLst>
          </p:cNvPr>
          <p:cNvSpPr/>
          <p:nvPr/>
        </p:nvSpPr>
        <p:spPr>
          <a:xfrm>
            <a:off x="4096051" y="4458892"/>
            <a:ext cx="889606" cy="3156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1922A-12EC-7744-9A43-3A0F7A599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50" y="1592352"/>
            <a:ext cx="3012558" cy="1649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7732314-84D2-8645-B753-73A5E7530DE9}"/>
              </a:ext>
            </a:extLst>
          </p:cNvPr>
          <p:cNvSpPr/>
          <p:nvPr/>
        </p:nvSpPr>
        <p:spPr>
          <a:xfrm>
            <a:off x="4126689" y="2697135"/>
            <a:ext cx="889606" cy="3156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42A8C-FA61-EB41-BC8C-A02EF4788A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64" y="5308850"/>
            <a:ext cx="3917607" cy="1464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9D93247E-3D96-6849-9C30-5BE3C569F051}"/>
              </a:ext>
            </a:extLst>
          </p:cNvPr>
          <p:cNvSpPr/>
          <p:nvPr/>
        </p:nvSpPr>
        <p:spPr>
          <a:xfrm flipH="1">
            <a:off x="6915283" y="5018608"/>
            <a:ext cx="605481" cy="858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591358" y="550358"/>
            <a:ext cx="8452680" cy="121007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latin typeface="Georgia" panose="02040502050405020303" pitchFamily="18" charset="0"/>
              </a:rPr>
              <a:t>Hadoop Distributed File System</a:t>
            </a:r>
            <a:endParaRPr lang="zh-CN" altLang="en-US" sz="3600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Fig1-StoragesOnDataNode">
            <a:extLst>
              <a:ext uri="{FF2B5EF4-FFF2-40B4-BE49-F238E27FC236}">
                <a16:creationId xmlns:a16="http://schemas.microsoft.com/office/drawing/2014/main" id="{49EFC0A2-EAB2-43A7-8E7D-BCEDCE09C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t="4445" r="2706" b="17658"/>
          <a:stretch/>
        </p:blipFill>
        <p:spPr bwMode="auto">
          <a:xfrm>
            <a:off x="4710009" y="1760432"/>
            <a:ext cx="6608231" cy="371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D99C612-2C36-4EE3-B64E-79CDF4F8BBEF}"/>
              </a:ext>
            </a:extLst>
          </p:cNvPr>
          <p:cNvSpPr txBox="1"/>
          <p:nvPr/>
        </p:nvSpPr>
        <p:spPr>
          <a:xfrm>
            <a:off x="629919" y="2194560"/>
            <a:ext cx="4080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latin typeface="Georgia" panose="02040502050405020303" pitchFamily="18" charset="0"/>
              </a:rPr>
              <a:t>The </a:t>
            </a:r>
            <a:r>
              <a:rPr lang="en-US" altLang="zh-CN" sz="2000" b="1" dirty="0" err="1">
                <a:latin typeface="Georgia" panose="02040502050405020303" pitchFamily="18" charset="0"/>
              </a:rPr>
              <a:t>NameNode</a:t>
            </a:r>
            <a:r>
              <a:rPr lang="en-US" altLang="zh-CN" sz="2000" dirty="0">
                <a:latin typeface="Georgia" panose="02040502050405020303" pitchFamily="18" charset="0"/>
              </a:rPr>
              <a:t> is the main node, it doesn’t store the actual data. </a:t>
            </a:r>
          </a:p>
          <a:p>
            <a:pPr marL="342900" indent="-342900"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</a:rPr>
              <a:t>DataNodes</a:t>
            </a:r>
            <a:r>
              <a:rPr lang="en-US" altLang="zh-CN" sz="2000" dirty="0">
                <a:latin typeface="Georgia" panose="02040502050405020303" pitchFamily="18" charset="0"/>
              </a:rPr>
              <a:t> is where data stored, hence it requires more storage resources.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Georgia" panose="02040502050405020303" pitchFamily="18" charset="0"/>
              </a:rPr>
              <a:t>Clients always communicate to the </a:t>
            </a:r>
            <a:r>
              <a:rPr lang="en-US" altLang="zh-CN" sz="2000" b="1" dirty="0" err="1">
                <a:latin typeface="Georgia" panose="02040502050405020303" pitchFamily="18" charset="0"/>
              </a:rPr>
              <a:t>NameNode</a:t>
            </a:r>
            <a:r>
              <a:rPr lang="en-US" altLang="zh-CN" sz="2000" dirty="0">
                <a:latin typeface="Georgia" panose="02040502050405020303" pitchFamily="18" charset="0"/>
              </a:rPr>
              <a:t> while writing the data. 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4">
            <a:extLst>
              <a:ext uri="{FF2B5EF4-FFF2-40B4-BE49-F238E27FC236}">
                <a16:creationId xmlns:a16="http://schemas.microsoft.com/office/drawing/2014/main" id="{2281A622-6CA9-44CD-837F-3E73877CB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80"/>
          <a:stretch/>
        </p:blipFill>
        <p:spPr>
          <a:xfrm>
            <a:off x="1858074" y="808074"/>
            <a:ext cx="8891442" cy="5624624"/>
          </a:xfrm>
          <a:prstGeom prst="rect">
            <a:avLst/>
          </a:prstGeom>
        </p:spPr>
      </p:pic>
      <p:sp>
        <p:nvSpPr>
          <p:cNvPr id="166" name="Oval 165">
            <a:extLst>
              <a:ext uri="{FF2B5EF4-FFF2-40B4-BE49-F238E27FC236}">
                <a16:creationId xmlns:a16="http://schemas.microsoft.com/office/drawing/2014/main" id="{DFC3EDB5-D321-4C51-A41E-E0B4A4B7DE03}"/>
              </a:ext>
            </a:extLst>
          </p:cNvPr>
          <p:cNvSpPr/>
          <p:nvPr/>
        </p:nvSpPr>
        <p:spPr>
          <a:xfrm>
            <a:off x="5989672" y="3545961"/>
            <a:ext cx="3962400" cy="824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444261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210334" y="3165704"/>
            <a:ext cx="12014790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latin typeface="Georgia" panose="02040502050405020303" pitchFamily="18" charset="0"/>
              </a:rPr>
              <a:t>Alternating Least Squares </a:t>
            </a:r>
            <a:r>
              <a:rPr lang="en-US" altLang="zh-CN" sz="40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| PART3</a:t>
            </a:r>
            <a:endParaRPr lang="zh-CN" altLang="en-US" sz="40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75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8.33333E-7 -7.40741E-7 L -8.33333E-7 -0.07222 " pathEditMode="relative" rAng="0" ptsTypes="AA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328</Words>
  <Application>Microsoft Macintosh PowerPoint</Application>
  <PresentationFormat>Widescreen</PresentationFormat>
  <Paragraphs>95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微软雅黑</vt:lpstr>
      <vt:lpstr>宋体</vt:lpstr>
      <vt:lpstr>Arial</vt:lpstr>
      <vt:lpstr>Calibri</vt:lpstr>
      <vt:lpstr>Georgia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xing</dc:creator>
  <cp:lastModifiedBy>Microsoft Office User</cp:lastModifiedBy>
  <cp:revision>18</cp:revision>
  <dcterms:created xsi:type="dcterms:W3CDTF">2018-12-05T20:28:41Z</dcterms:created>
  <dcterms:modified xsi:type="dcterms:W3CDTF">2018-12-05T23:22:06Z</dcterms:modified>
</cp:coreProperties>
</file>