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1.jpg" ContentType="image/jpe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5" r:id="rId3"/>
    <p:sldId id="283" r:id="rId4"/>
    <p:sldId id="256" r:id="rId5"/>
    <p:sldId id="284" r:id="rId6"/>
    <p:sldId id="292" r:id="rId7"/>
    <p:sldId id="274" r:id="rId8"/>
    <p:sldId id="286" r:id="rId9"/>
    <p:sldId id="291" r:id="rId10"/>
    <p:sldId id="276" r:id="rId11"/>
    <p:sldId id="290" r:id="rId12"/>
    <p:sldId id="299" r:id="rId13"/>
    <p:sldId id="269" r:id="rId14"/>
    <p:sldId id="285" r:id="rId15"/>
    <p:sldId id="304" r:id="rId16"/>
    <p:sldId id="300" r:id="rId17"/>
    <p:sldId id="288" r:id="rId18"/>
    <p:sldId id="260" r:id="rId19"/>
    <p:sldId id="305" r:id="rId20"/>
    <p:sldId id="301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3036" autoAdjust="0"/>
  </p:normalViewPr>
  <p:slideViewPr>
    <p:cSldViewPr snapToGrid="0">
      <p:cViewPr varScale="1">
        <p:scale>
          <a:sx n="104" d="100"/>
          <a:sy n="10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C942F-1AB7-49E2-883F-8A0A44A60A46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C9F3-A9BA-4A7C-8595-3C4ED831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6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8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19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470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2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15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61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71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9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6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3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4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12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78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 YARN as the brain of your Hadoop Ecosystem. It performs all your processing activities by allocating resources and scheduling tasks.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ResourceManager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again a main node in the processing department.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NodeManagers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installed on every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responsible for execution of task on every single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31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67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89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0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503519" y="-408600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8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-1769434" y="177554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792880" y="2229092"/>
            <a:ext cx="696473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65" y="-1827092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73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7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33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madesimpler.wordpress.com/tag/alternating-least-squares/" TargetMode="External"/><Relationship Id="rId2" Type="http://schemas.openxmlformats.org/officeDocument/2006/relationships/hyperlink" Target="http://stanford.edu/~rezab/classes/cme323/S15/notes/lec14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edureka.co/blog/hadoop-ecosyste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71952" y="2428875"/>
            <a:ext cx="9431218" cy="12106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latin typeface="Georgia" panose="02040502050405020303" pitchFamily="18" charset="0"/>
                <a:ea typeface="+mn-ea"/>
                <a:cs typeface="Times New Roman" panose="02020603050405020304" pitchFamily="18" charset="0"/>
                <a:sym typeface="+mn-lt"/>
              </a:rPr>
              <a:t>Recommendation System </a:t>
            </a:r>
          </a:p>
          <a:p>
            <a:pPr algn="r"/>
            <a:r>
              <a:rPr lang="en-US" altLang="zh-CN" sz="2600" b="1" dirty="0">
                <a:latin typeface="Georgia" panose="02040502050405020303" pitchFamily="18" charset="0"/>
                <a:ea typeface="+mn-ea"/>
                <a:cs typeface="Times New Roman" panose="02020603050405020304" pitchFamily="18" charset="0"/>
                <a:sym typeface="+mn-lt"/>
              </a:rPr>
              <a:t>--Using Spark Platform</a:t>
            </a:r>
            <a:endParaRPr lang="zh-CN" altLang="en-US" sz="2600" b="1" dirty="0">
              <a:latin typeface="Georgia" panose="02040502050405020303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974870" y="4272396"/>
            <a:ext cx="6025383" cy="3763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zh-CN" altLang="en-US" sz="1600" dirty="0">
              <a:solidFill>
                <a:schemeClr val="accent1">
                  <a:lumMod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717724" y="3952022"/>
            <a:ext cx="8539674" cy="38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Group Member:</a:t>
            </a:r>
          </a:p>
          <a:p>
            <a:pPr algn="r"/>
            <a:r>
              <a:rPr lang="en-US" altLang="zh-CN" sz="2000" dirty="0" err="1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Xie</a:t>
            </a:r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, </a:t>
            </a:r>
            <a:r>
              <a:rPr lang="en-US" altLang="zh-CN" sz="2000" dirty="0" err="1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Yiding</a:t>
            </a:r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 </a:t>
            </a:r>
          </a:p>
          <a:p>
            <a:pPr algn="r"/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Xing, Yang </a:t>
            </a:r>
          </a:p>
          <a:p>
            <a:pPr algn="r"/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Zhou, </a:t>
            </a:r>
            <a:r>
              <a:rPr lang="en-US" altLang="zh-CN" sz="2000" dirty="0" err="1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Zhibo</a:t>
            </a:r>
            <a:endParaRPr lang="zh-CN" altLang="en-US" sz="2000" dirty="0">
              <a:solidFill>
                <a:schemeClr val="accent1">
                  <a:lumMod val="9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54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5770781F-1519-4F6E-92BE-2F79C7A22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66088"/>
            <a:ext cx="10905066" cy="392582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83B619A-E00D-4A04-8CCA-608DACC07F13}"/>
              </a:ext>
            </a:extLst>
          </p:cNvPr>
          <p:cNvSpPr txBox="1"/>
          <p:nvPr/>
        </p:nvSpPr>
        <p:spPr>
          <a:xfrm>
            <a:off x="643467" y="646771"/>
            <a:ext cx="466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Georgia" panose="02040502050405020303" pitchFamily="18" charset="0"/>
              </a:rPr>
              <a:t>Main Idea of ALS</a:t>
            </a:r>
            <a:endParaRPr lang="zh-CN" altLang="en-US" sz="3600" b="1" dirty="0">
              <a:latin typeface="Georgia" panose="02040502050405020303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861E45-1869-42C7-A804-FFB3886EC919}"/>
              </a:ext>
            </a:extLst>
          </p:cNvPr>
          <p:cNvSpPr txBox="1"/>
          <p:nvPr/>
        </p:nvSpPr>
        <p:spPr>
          <a:xfrm>
            <a:off x="643467" y="5564897"/>
            <a:ext cx="5226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Georgia" panose="02040502050405020303" pitchFamily="18" charset="0"/>
              </a:rPr>
              <a:t>Number of user</a:t>
            </a:r>
            <a:r>
              <a:rPr lang="zh-CN" altLang="en-US" sz="2400" b="1" dirty="0">
                <a:latin typeface="Georgia" panose="02040502050405020303" pitchFamily="18" charset="0"/>
              </a:rPr>
              <a:t> </a:t>
            </a:r>
            <a:r>
              <a:rPr lang="en-US" altLang="zh-CN" sz="2400" b="1" dirty="0">
                <a:latin typeface="Georgia" panose="02040502050405020303" pitchFamily="18" charset="0"/>
              </a:rPr>
              <a:t>(n): 27,753,444</a:t>
            </a:r>
          </a:p>
          <a:p>
            <a:r>
              <a:rPr lang="en-US" altLang="zh-CN" sz="2400" b="1" dirty="0">
                <a:latin typeface="Georgia" panose="02040502050405020303" pitchFamily="18" charset="0"/>
              </a:rPr>
              <a:t>Number of item</a:t>
            </a:r>
            <a:r>
              <a:rPr lang="zh-CN" altLang="en-US" sz="2400" b="1" dirty="0">
                <a:latin typeface="Georgia" panose="02040502050405020303" pitchFamily="18" charset="0"/>
              </a:rPr>
              <a:t> </a:t>
            </a:r>
            <a:r>
              <a:rPr lang="en-US" altLang="zh-CN" sz="2400" b="1" dirty="0">
                <a:latin typeface="Georgia" panose="02040502050405020303" pitchFamily="18" charset="0"/>
              </a:rPr>
              <a:t>(m): 58,098</a:t>
            </a:r>
            <a:endParaRPr lang="zh-C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A2C0C-17CE-654B-9A64-E8E04F17D787}"/>
              </a:ext>
            </a:extLst>
          </p:cNvPr>
          <p:cNvSpPr txBox="1"/>
          <p:nvPr/>
        </p:nvSpPr>
        <p:spPr>
          <a:xfrm>
            <a:off x="877330" y="3991232"/>
            <a:ext cx="30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D60483-AE4B-5944-8221-36DE599ED910}"/>
              </a:ext>
            </a:extLst>
          </p:cNvPr>
          <p:cNvSpPr/>
          <p:nvPr/>
        </p:nvSpPr>
        <p:spPr>
          <a:xfrm>
            <a:off x="3621619" y="1466088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6FE85-F8A4-8C4E-AA11-9B9F4F27A3EC}"/>
              </a:ext>
            </a:extLst>
          </p:cNvPr>
          <p:cNvSpPr/>
          <p:nvPr/>
        </p:nvSpPr>
        <p:spPr>
          <a:xfrm>
            <a:off x="5620597" y="288598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1A78B-1CB5-7240-9BE5-AC62885FDFC0}"/>
              </a:ext>
            </a:extLst>
          </p:cNvPr>
          <p:cNvSpPr/>
          <p:nvPr/>
        </p:nvSpPr>
        <p:spPr>
          <a:xfrm>
            <a:off x="6845993" y="183542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962DD-4A6B-E649-9E88-728FB295BDF2}"/>
              </a:ext>
            </a:extLst>
          </p:cNvPr>
          <p:cNvSpPr/>
          <p:nvPr/>
        </p:nvSpPr>
        <p:spPr>
          <a:xfrm>
            <a:off x="10007827" y="2197888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8052AF-DE68-FA40-BDB4-5D498C3842A8}"/>
              </a:ext>
            </a:extLst>
          </p:cNvPr>
          <p:cNvSpPr/>
          <p:nvPr/>
        </p:nvSpPr>
        <p:spPr>
          <a:xfrm>
            <a:off x="8712604" y="380656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6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B22BE82-83EF-4A56-A8B3-78A5FECBF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814" y="910206"/>
            <a:ext cx="6134100" cy="19621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DD9EA0-6651-4A9B-8B50-2FF6A043E6B8}"/>
              </a:ext>
            </a:extLst>
          </p:cNvPr>
          <p:cNvSpPr txBox="1"/>
          <p:nvPr/>
        </p:nvSpPr>
        <p:spPr>
          <a:xfrm>
            <a:off x="604856" y="1210051"/>
            <a:ext cx="460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1. 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D71E68-F775-4917-A1CB-380A281261A1}"/>
              </a:ext>
            </a:extLst>
          </p:cNvPr>
          <p:cNvSpPr txBox="1"/>
          <p:nvPr/>
        </p:nvSpPr>
        <p:spPr>
          <a:xfrm>
            <a:off x="604856" y="3117386"/>
            <a:ext cx="390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endParaRPr lang="zh-CN" alt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4D8952B-251C-41FE-8620-AA9950E7F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852" y="3127356"/>
            <a:ext cx="1495425" cy="6191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E9D6403-9E17-498A-A229-6A911F6AC6E0}"/>
              </a:ext>
            </a:extLst>
          </p:cNvPr>
          <p:cNvSpPr txBox="1"/>
          <p:nvPr/>
        </p:nvSpPr>
        <p:spPr>
          <a:xfrm>
            <a:off x="604856" y="4650058"/>
            <a:ext cx="414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5990B7-C032-4D95-8529-0C7396CD5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159" y="4110792"/>
            <a:ext cx="7810500" cy="12287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FA8C16E-ADB6-45A4-9B6D-69A527ECE622}"/>
              </a:ext>
            </a:extLst>
          </p:cNvPr>
          <p:cNvSpPr txBox="1"/>
          <p:nvPr/>
        </p:nvSpPr>
        <p:spPr>
          <a:xfrm>
            <a:off x="604856" y="5998064"/>
            <a:ext cx="121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DE341A-ED1A-4894-A887-A23C6AAD5492}"/>
              </a:ext>
            </a:extLst>
          </p:cNvPr>
          <p:cNvSpPr txBox="1"/>
          <p:nvPr/>
        </p:nvSpPr>
        <p:spPr>
          <a:xfrm>
            <a:off x="7783551" y="1210051"/>
            <a:ext cx="3668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If there are n users and m items, we are given an n × m matrix R in which the (u,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)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th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 entry is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r</a:t>
            </a:r>
            <a:r>
              <a:rPr lang="en-US" altLang="zh-CN" sz="1400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ui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 – the rating for item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 by user </a:t>
            </a:r>
            <a:r>
              <a:rPr lang="en-US" altLang="zh-CN" dirty="0">
                <a:latin typeface="Georgia" panose="02040502050405020303" pitchFamily="18" charset="0"/>
              </a:rPr>
              <a:t>u.</a:t>
            </a:r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68F0A7-2B71-4EE5-9F05-E9341B4C972C}"/>
              </a:ext>
            </a:extLst>
          </p:cNvPr>
          <p:cNvSpPr txBox="1"/>
          <p:nvPr/>
        </p:nvSpPr>
        <p:spPr>
          <a:xfrm>
            <a:off x="1059366" y="390293"/>
            <a:ext cx="8218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General Idea</a:t>
            </a:r>
          </a:p>
        </p:txBody>
      </p:sp>
    </p:spTree>
    <p:extLst>
      <p:ext uri="{BB962C8B-B14F-4D97-AF65-F5344CB8AC3E}">
        <p14:creationId xmlns:p14="http://schemas.microsoft.com/office/powerpoint/2010/main" val="171166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59B3B9EF-C7D9-459F-9DD2-204E60238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018711"/>
            <a:ext cx="9839325" cy="54673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35F8F83-05CF-4824-AA3A-CC80BC49397A}"/>
              </a:ext>
            </a:extLst>
          </p:cNvPr>
          <p:cNvSpPr txBox="1"/>
          <p:nvPr/>
        </p:nvSpPr>
        <p:spPr>
          <a:xfrm>
            <a:off x="925551" y="256478"/>
            <a:ext cx="402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Algorithm</a:t>
            </a:r>
            <a:endParaRPr lang="zh-CN" altLang="en-US" sz="3200" b="1" dirty="0">
              <a:solidFill>
                <a:schemeClr val="bg2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6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23"/>
          <p:cNvSpPr txBox="1"/>
          <p:nvPr/>
        </p:nvSpPr>
        <p:spPr>
          <a:xfrm>
            <a:off x="503355" y="531341"/>
            <a:ext cx="5366104" cy="1442792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4800" b="1" dirty="0">
                <a:latin typeface="Georgia" panose="02040502050405020303" pitchFamily="18" charset="0"/>
              </a:rPr>
              <a:t>Implementation</a:t>
            </a:r>
          </a:p>
          <a:p>
            <a:pPr>
              <a:lnSpc>
                <a:spcPct val="120000"/>
              </a:lnSpc>
            </a:pPr>
            <a:r>
              <a:rPr lang="en-US" altLang="zh-CN" sz="4000" b="1" dirty="0">
                <a:latin typeface="Georgia" panose="02040502050405020303" pitchFamily="18" charset="0"/>
              </a:rPr>
              <a:t>(From</a:t>
            </a:r>
            <a:r>
              <a:rPr lang="zh-CN" altLang="en-US" sz="4000" b="1" dirty="0">
                <a:latin typeface="Georgia" panose="02040502050405020303" pitchFamily="18" charset="0"/>
              </a:rPr>
              <a:t> </a:t>
            </a:r>
            <a:r>
              <a:rPr lang="en-US" altLang="zh-CN" sz="4000" b="1" dirty="0" err="1">
                <a:latin typeface="Georgia" panose="02040502050405020303" pitchFamily="18" charset="0"/>
              </a:rPr>
              <a:t>Pyspark.MlLib</a:t>
            </a:r>
            <a:r>
              <a:rPr lang="en-US" altLang="zh-CN" sz="4000" b="1" dirty="0">
                <a:latin typeface="Georgia" panose="02040502050405020303" pitchFamily="18" charset="0"/>
              </a:rPr>
              <a:t>) </a:t>
            </a:r>
            <a:endParaRPr lang="zh-CN" altLang="en-US" sz="4000" b="1" dirty="0">
              <a:latin typeface="Georgia" panose="02040502050405020303" pitchFamily="18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C896C3-6438-4493-92D8-AB65B81F2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209800"/>
            <a:ext cx="109156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>
            <a:extLst>
              <a:ext uri="{FF2B5EF4-FFF2-40B4-BE49-F238E27FC236}">
                <a16:creationId xmlns:a16="http://schemas.microsoft.com/office/drawing/2014/main" id="{2A95FAFC-6F54-4D27-B9BB-42C671D40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4" y="1801813"/>
            <a:ext cx="5291666" cy="3254374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E9C94DF-B2E7-40B4-BC5D-B07E25196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133" y="2496065"/>
            <a:ext cx="6146915" cy="165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3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47F49F-6733-BF4F-85AD-CB5FCD4FB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99" y="1726856"/>
            <a:ext cx="7873117" cy="44876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C19B55-824B-E649-9196-46B718C7DBBC}"/>
              </a:ext>
            </a:extLst>
          </p:cNvPr>
          <p:cNvSpPr txBox="1"/>
          <p:nvPr/>
        </p:nvSpPr>
        <p:spPr>
          <a:xfrm>
            <a:off x="1209099" y="455090"/>
            <a:ext cx="538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Georgia" panose="02040502050405020303" pitchFamily="18" charset="0"/>
              </a:rPr>
              <a:t>Recommendation</a:t>
            </a:r>
            <a:endParaRPr lang="zh-CN" altLang="en-US" sz="40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021600" y="3200653"/>
            <a:ext cx="9117410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spc="6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ea"/>
                <a:sym typeface="+mn-lt"/>
              </a:rPr>
              <a:t>Performance| PART4</a:t>
            </a:r>
            <a:endParaRPr lang="zh-CN" altLang="en-US" sz="4800" b="1" spc="600" dirty="0">
              <a:solidFill>
                <a:schemeClr val="bg1"/>
              </a:solidFill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5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54167E-6 -3.33333E-6 L -3.54167E-6 -0.07222 " pathEditMode="relative" rAng="0" ptsTypes="AA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12ED81D-1233-4446-A993-568EB2684CCB}"/>
              </a:ext>
            </a:extLst>
          </p:cNvPr>
          <p:cNvSpPr txBox="1"/>
          <p:nvPr/>
        </p:nvSpPr>
        <p:spPr>
          <a:xfrm>
            <a:off x="1137424" y="1048215"/>
            <a:ext cx="538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Georgia" panose="02040502050405020303" pitchFamily="18" charset="0"/>
              </a:rPr>
              <a:t>Performance</a:t>
            </a:r>
            <a:endParaRPr lang="zh-CN" altLang="en-US" sz="4000" b="1" dirty="0">
              <a:latin typeface="Georgia" panose="02040502050405020303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A9D61C-097B-44F5-95B5-2E8281B1E463}"/>
              </a:ext>
            </a:extLst>
          </p:cNvPr>
          <p:cNvSpPr txBox="1"/>
          <p:nvPr/>
        </p:nvSpPr>
        <p:spPr>
          <a:xfrm>
            <a:off x="1137424" y="2185639"/>
            <a:ext cx="44939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</a:rPr>
              <a:t>The Netflix Prize:</a:t>
            </a: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Given the training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100 million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Rating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Scale: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1-5</a:t>
            </a: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Netflix’s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RMSE: 0.9514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3E7117-5469-470E-BCCB-6022E3BA5190}"/>
              </a:ext>
            </a:extLst>
          </p:cNvPr>
          <p:cNvSpPr txBox="1"/>
          <p:nvPr/>
        </p:nvSpPr>
        <p:spPr>
          <a:xfrm>
            <a:off x="5798634" y="2185639"/>
            <a:ext cx="52559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</a:rPr>
              <a:t>Our model:</a:t>
            </a: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Given the training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Number of user: 27,753,444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Number of item: 58,098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Rating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Scale: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1-5</a:t>
            </a: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RMSE: 0.8188</a:t>
            </a:r>
          </a:p>
        </p:txBody>
      </p:sp>
    </p:spTree>
    <p:extLst>
      <p:ext uri="{BB962C8B-B14F-4D97-AF65-F5344CB8AC3E}">
        <p14:creationId xmlns:p14="http://schemas.microsoft.com/office/powerpoint/2010/main" val="8881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2190506" y="1561622"/>
            <a:ext cx="4407276" cy="359706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Google Cloud Platform(GCP)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Single Machine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16 Core, 96G RAM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ALS algorithm, out of memory </a:t>
            </a:r>
          </a:p>
          <a:p>
            <a:pPr>
              <a:lnSpc>
                <a:spcPct val="120000"/>
              </a:lnSpc>
            </a:pPr>
            <a:endParaRPr lang="en-US" altLang="zh-CN" dirty="0">
              <a:latin typeface="Georgia" panose="02040502050405020303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Amazon Web Services(AWS) EMR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One master and three slaves, each machine has 16 core, 96G RAM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Total Running Time : 97s</a:t>
            </a:r>
            <a:endParaRPr lang="zh-CN" altLang="en-US" sz="2400" dirty="0">
              <a:latin typeface="Georgia" panose="02040502050405020303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03243" y="1611181"/>
            <a:ext cx="3612432" cy="2970344"/>
            <a:chOff x="7703268" y="1392097"/>
            <a:chExt cx="3252627" cy="2789054"/>
          </a:xfrm>
        </p:grpSpPr>
        <p:sp>
          <p:nvSpPr>
            <p:cNvPr id="28" name="椭圆 27"/>
            <p:cNvSpPr/>
            <p:nvPr/>
          </p:nvSpPr>
          <p:spPr>
            <a:xfrm rot="5400000">
              <a:off x="8341876" y="3243533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9070816" y="3395240"/>
              <a:ext cx="1823079" cy="38525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/>
            </a:p>
          </p:txBody>
        </p:sp>
        <p:sp>
          <p:nvSpPr>
            <p:cNvPr id="31" name="矩形 30"/>
            <p:cNvSpPr/>
            <p:nvPr/>
          </p:nvSpPr>
          <p:spPr>
            <a:xfrm rot="5400000">
              <a:off x="7105449" y="3404338"/>
              <a:ext cx="1374632" cy="1789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5"/>
            <p:cNvSpPr>
              <a:spLocks/>
            </p:cNvSpPr>
            <p:nvPr/>
          </p:nvSpPr>
          <p:spPr bwMode="auto">
            <a:xfrm>
              <a:off x="7848440" y="3426568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/>
            <p:cNvSpPr/>
            <p:nvPr/>
          </p:nvSpPr>
          <p:spPr>
            <a:xfrm rot="5400000">
              <a:off x="8341876" y="1810491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任意多边形: 形状 11"/>
            <p:cNvSpPr>
              <a:spLocks/>
            </p:cNvSpPr>
            <p:nvPr/>
          </p:nvSpPr>
          <p:spPr bwMode="auto">
            <a:xfrm rot="5400000">
              <a:off x="8516209" y="2001461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7703271" y="1392097"/>
              <a:ext cx="335401" cy="1374632"/>
              <a:chOff x="14684500" y="2780664"/>
              <a:chExt cx="648337" cy="2657198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47" name="矩形: 圆顶角 13"/>
              <p:cNvSpPr/>
              <p:nvPr/>
            </p:nvSpPr>
            <p:spPr>
              <a:xfrm flipH="1">
                <a:off x="14684500" y="2780664"/>
                <a:ext cx="345997" cy="2657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任意多边形: 形状 14"/>
              <p:cNvSpPr>
                <a:spLocks/>
              </p:cNvSpPr>
              <p:nvPr/>
            </p:nvSpPr>
            <p:spPr bwMode="auto">
              <a:xfrm>
                <a:off x="14965117" y="3903353"/>
                <a:ext cx="367720" cy="492348"/>
              </a:xfrm>
              <a:custGeom>
                <a:avLst/>
                <a:gdLst>
                  <a:gd name="T0" fmla="*/ 43 w 263"/>
                  <a:gd name="T1" fmla="*/ 348 h 354"/>
                  <a:gd name="T2" fmla="*/ 43 w 263"/>
                  <a:gd name="T3" fmla="*/ 348 h 354"/>
                  <a:gd name="T4" fmla="*/ 250 w 263"/>
                  <a:gd name="T5" fmla="*/ 198 h 354"/>
                  <a:gd name="T6" fmla="*/ 262 w 263"/>
                  <a:gd name="T7" fmla="*/ 178 h 354"/>
                  <a:gd name="T8" fmla="*/ 250 w 263"/>
                  <a:gd name="T9" fmla="*/ 155 h 354"/>
                  <a:gd name="T10" fmla="*/ 43 w 263"/>
                  <a:gd name="T11" fmla="*/ 5 h 354"/>
                  <a:gd name="T12" fmla="*/ 14 w 263"/>
                  <a:gd name="T13" fmla="*/ 5 h 354"/>
                  <a:gd name="T14" fmla="*/ 0 w 263"/>
                  <a:gd name="T15" fmla="*/ 28 h 354"/>
                  <a:gd name="T16" fmla="*/ 0 w 263"/>
                  <a:gd name="T17" fmla="*/ 324 h 354"/>
                  <a:gd name="T18" fmla="*/ 14 w 263"/>
                  <a:gd name="T19" fmla="*/ 350 h 354"/>
                  <a:gd name="T20" fmla="*/ 43 w 263"/>
                  <a:gd name="T21" fmla="*/ 34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354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9132816" y="1934257"/>
              <a:ext cx="1823079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Georgia" panose="02040502050405020303" pitchFamily="18" charset="0"/>
                </a:rPr>
                <a:t>Google Cloud Platform</a:t>
              </a:r>
              <a:endParaRPr lang="zh-CN" altLang="en-US" sz="1400" dirty="0">
                <a:latin typeface="Georgia" panose="02040502050405020303" pitchFamily="18" charset="0"/>
              </a:endParaRPr>
            </a:p>
          </p:txBody>
        </p:sp>
        <p:sp>
          <p:nvSpPr>
            <p:cNvPr id="50" name="Freeform: Shape 11"/>
            <p:cNvSpPr>
              <a:spLocks noChangeAspect="1"/>
            </p:cNvSpPr>
            <p:nvPr/>
          </p:nvSpPr>
          <p:spPr bwMode="auto">
            <a:xfrm>
              <a:off x="8488584" y="3416220"/>
              <a:ext cx="322415" cy="275398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12"/>
            <p:cNvSpPr>
              <a:spLocks noChangeAspect="1"/>
            </p:cNvSpPr>
            <p:nvPr/>
          </p:nvSpPr>
          <p:spPr bwMode="auto">
            <a:xfrm>
              <a:off x="8481123" y="1934257"/>
              <a:ext cx="337337" cy="317470"/>
            </a:xfrm>
            <a:custGeom>
              <a:avLst/>
              <a:gdLst>
                <a:gd name="connsiteX0" fmla="*/ 69646 w 508000"/>
                <a:gd name="connsiteY0" fmla="*/ 394096 h 478080"/>
                <a:gd name="connsiteX1" fmla="*/ 438355 w 508000"/>
                <a:gd name="connsiteY1" fmla="*/ 394096 h 478080"/>
                <a:gd name="connsiteX2" fmla="*/ 438355 w 508000"/>
                <a:gd name="connsiteY2" fmla="*/ 422773 h 478080"/>
                <a:gd name="connsiteX3" fmla="*/ 473178 w 508000"/>
                <a:gd name="connsiteY3" fmla="*/ 422773 h 478080"/>
                <a:gd name="connsiteX4" fmla="*/ 473178 w 508000"/>
                <a:gd name="connsiteY4" fmla="*/ 447354 h 478080"/>
                <a:gd name="connsiteX5" fmla="*/ 497758 w 508000"/>
                <a:gd name="connsiteY5" fmla="*/ 447354 h 478080"/>
                <a:gd name="connsiteX6" fmla="*/ 497758 w 508000"/>
                <a:gd name="connsiteY6" fmla="*/ 478080 h 478080"/>
                <a:gd name="connsiteX7" fmla="*/ 14339 w 508000"/>
                <a:gd name="connsiteY7" fmla="*/ 478080 h 478080"/>
                <a:gd name="connsiteX8" fmla="*/ 14339 w 508000"/>
                <a:gd name="connsiteY8" fmla="*/ 447354 h 478080"/>
                <a:gd name="connsiteX9" fmla="*/ 38920 w 508000"/>
                <a:gd name="connsiteY9" fmla="*/ 447354 h 478080"/>
                <a:gd name="connsiteX10" fmla="*/ 38920 w 508000"/>
                <a:gd name="connsiteY10" fmla="*/ 422773 h 478080"/>
                <a:gd name="connsiteX11" fmla="*/ 69646 w 508000"/>
                <a:gd name="connsiteY11" fmla="*/ 422773 h 478080"/>
                <a:gd name="connsiteX12" fmla="*/ 362031 w 508000"/>
                <a:gd name="connsiteY12" fmla="*/ 193354 h 478080"/>
                <a:gd name="connsiteX13" fmla="*/ 436842 w 508000"/>
                <a:gd name="connsiteY13" fmla="*/ 193354 h 478080"/>
                <a:gd name="connsiteX14" fmla="*/ 456791 w 508000"/>
                <a:gd name="connsiteY14" fmla="*/ 213383 h 478080"/>
                <a:gd name="connsiteX15" fmla="*/ 456791 w 508000"/>
                <a:gd name="connsiteY15" fmla="*/ 233411 h 478080"/>
                <a:gd name="connsiteX16" fmla="*/ 436842 w 508000"/>
                <a:gd name="connsiteY16" fmla="*/ 233411 h 478080"/>
                <a:gd name="connsiteX17" fmla="*/ 436842 w 508000"/>
                <a:gd name="connsiteY17" fmla="*/ 373612 h 478080"/>
                <a:gd name="connsiteX18" fmla="*/ 362031 w 508000"/>
                <a:gd name="connsiteY18" fmla="*/ 373612 h 478080"/>
                <a:gd name="connsiteX19" fmla="*/ 362031 w 508000"/>
                <a:gd name="connsiteY19" fmla="*/ 233411 h 478080"/>
                <a:gd name="connsiteX20" fmla="*/ 342081 w 508000"/>
                <a:gd name="connsiteY20" fmla="*/ 233411 h 478080"/>
                <a:gd name="connsiteX21" fmla="*/ 342081 w 508000"/>
                <a:gd name="connsiteY21" fmla="*/ 213383 h 478080"/>
                <a:gd name="connsiteX22" fmla="*/ 362031 w 508000"/>
                <a:gd name="connsiteY22" fmla="*/ 193354 h 478080"/>
                <a:gd name="connsiteX23" fmla="*/ 218644 w 508000"/>
                <a:gd name="connsiteY23" fmla="*/ 193354 h 478080"/>
                <a:gd name="connsiteX24" fmla="*/ 293455 w 508000"/>
                <a:gd name="connsiteY24" fmla="*/ 193354 h 478080"/>
                <a:gd name="connsiteX25" fmla="*/ 313404 w 508000"/>
                <a:gd name="connsiteY25" fmla="*/ 213383 h 478080"/>
                <a:gd name="connsiteX26" fmla="*/ 313404 w 508000"/>
                <a:gd name="connsiteY26" fmla="*/ 233411 h 478080"/>
                <a:gd name="connsiteX27" fmla="*/ 293455 w 508000"/>
                <a:gd name="connsiteY27" fmla="*/ 233411 h 478080"/>
                <a:gd name="connsiteX28" fmla="*/ 293455 w 508000"/>
                <a:gd name="connsiteY28" fmla="*/ 373612 h 478080"/>
                <a:gd name="connsiteX29" fmla="*/ 213656 w 508000"/>
                <a:gd name="connsiteY29" fmla="*/ 373612 h 478080"/>
                <a:gd name="connsiteX30" fmla="*/ 213656 w 508000"/>
                <a:gd name="connsiteY30" fmla="*/ 233411 h 478080"/>
                <a:gd name="connsiteX31" fmla="*/ 198694 w 508000"/>
                <a:gd name="connsiteY31" fmla="*/ 233411 h 478080"/>
                <a:gd name="connsiteX32" fmla="*/ 198694 w 508000"/>
                <a:gd name="connsiteY32" fmla="*/ 213383 h 478080"/>
                <a:gd name="connsiteX33" fmla="*/ 218644 w 508000"/>
                <a:gd name="connsiteY33" fmla="*/ 193354 h 478080"/>
                <a:gd name="connsiteX34" fmla="*/ 73208 w 508000"/>
                <a:gd name="connsiteY34" fmla="*/ 193354 h 478080"/>
                <a:gd name="connsiteX35" fmla="*/ 148019 w 508000"/>
                <a:gd name="connsiteY35" fmla="*/ 193354 h 478080"/>
                <a:gd name="connsiteX36" fmla="*/ 167968 w 508000"/>
                <a:gd name="connsiteY36" fmla="*/ 213383 h 478080"/>
                <a:gd name="connsiteX37" fmla="*/ 167968 w 508000"/>
                <a:gd name="connsiteY37" fmla="*/ 233411 h 478080"/>
                <a:gd name="connsiteX38" fmla="*/ 148019 w 508000"/>
                <a:gd name="connsiteY38" fmla="*/ 233411 h 478080"/>
                <a:gd name="connsiteX39" fmla="*/ 148019 w 508000"/>
                <a:gd name="connsiteY39" fmla="*/ 373612 h 478080"/>
                <a:gd name="connsiteX40" fmla="*/ 73208 w 508000"/>
                <a:gd name="connsiteY40" fmla="*/ 373612 h 478080"/>
                <a:gd name="connsiteX41" fmla="*/ 73208 w 508000"/>
                <a:gd name="connsiteY41" fmla="*/ 233411 h 478080"/>
                <a:gd name="connsiteX42" fmla="*/ 53258 w 508000"/>
                <a:gd name="connsiteY42" fmla="*/ 233411 h 478080"/>
                <a:gd name="connsiteX43" fmla="*/ 53258 w 508000"/>
                <a:gd name="connsiteY43" fmla="*/ 213383 h 478080"/>
                <a:gd name="connsiteX44" fmla="*/ 73208 w 508000"/>
                <a:gd name="connsiteY44" fmla="*/ 193354 h 478080"/>
                <a:gd name="connsiteX45" fmla="*/ 234079 w 508000"/>
                <a:gd name="connsiteY45" fmla="*/ 68402 h 478080"/>
                <a:gd name="connsiteX46" fmla="*/ 169334 w 508000"/>
                <a:gd name="connsiteY46" fmla="*/ 108199 h 478080"/>
                <a:gd name="connsiteX47" fmla="*/ 169334 w 508000"/>
                <a:gd name="connsiteY47" fmla="*/ 113174 h 478080"/>
                <a:gd name="connsiteX48" fmla="*/ 174314 w 508000"/>
                <a:gd name="connsiteY48" fmla="*/ 113174 h 478080"/>
                <a:gd name="connsiteX49" fmla="*/ 333687 w 508000"/>
                <a:gd name="connsiteY49" fmla="*/ 113174 h 478080"/>
                <a:gd name="connsiteX50" fmla="*/ 338667 w 508000"/>
                <a:gd name="connsiteY50" fmla="*/ 113174 h 478080"/>
                <a:gd name="connsiteX51" fmla="*/ 338667 w 508000"/>
                <a:gd name="connsiteY51" fmla="*/ 108199 h 478080"/>
                <a:gd name="connsiteX52" fmla="*/ 273922 w 508000"/>
                <a:gd name="connsiteY52" fmla="*/ 68402 h 478080"/>
                <a:gd name="connsiteX53" fmla="*/ 234079 w 508000"/>
                <a:gd name="connsiteY53" fmla="*/ 68402 h 478080"/>
                <a:gd name="connsiteX54" fmla="*/ 234079 w 508000"/>
                <a:gd name="connsiteY54" fmla="*/ 3732 h 478080"/>
                <a:gd name="connsiteX55" fmla="*/ 273922 w 508000"/>
                <a:gd name="connsiteY55" fmla="*/ 3732 h 478080"/>
                <a:gd name="connsiteX56" fmla="*/ 488079 w 508000"/>
                <a:gd name="connsiteY56" fmla="*/ 123123 h 478080"/>
                <a:gd name="connsiteX57" fmla="*/ 508000 w 508000"/>
                <a:gd name="connsiteY57" fmla="*/ 157946 h 478080"/>
                <a:gd name="connsiteX58" fmla="*/ 508000 w 508000"/>
                <a:gd name="connsiteY58" fmla="*/ 172870 h 478080"/>
                <a:gd name="connsiteX59" fmla="*/ 0 w 508000"/>
                <a:gd name="connsiteY59" fmla="*/ 172870 h 478080"/>
                <a:gd name="connsiteX60" fmla="*/ 0 w 508000"/>
                <a:gd name="connsiteY60" fmla="*/ 157946 h 478080"/>
                <a:gd name="connsiteX61" fmla="*/ 19922 w 508000"/>
                <a:gd name="connsiteY61" fmla="*/ 123123 h 478080"/>
                <a:gd name="connsiteX62" fmla="*/ 234079 w 508000"/>
                <a:gd name="connsiteY62" fmla="*/ 3732 h 4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08000" h="478080">
                  <a:moveTo>
                    <a:pt x="69646" y="394096"/>
                  </a:moveTo>
                  <a:lnTo>
                    <a:pt x="438355" y="394096"/>
                  </a:lnTo>
                  <a:lnTo>
                    <a:pt x="438355" y="422773"/>
                  </a:lnTo>
                  <a:lnTo>
                    <a:pt x="473178" y="422773"/>
                  </a:lnTo>
                  <a:lnTo>
                    <a:pt x="473178" y="447354"/>
                  </a:lnTo>
                  <a:lnTo>
                    <a:pt x="497758" y="447354"/>
                  </a:lnTo>
                  <a:lnTo>
                    <a:pt x="497758" y="478080"/>
                  </a:lnTo>
                  <a:lnTo>
                    <a:pt x="14339" y="478080"/>
                  </a:lnTo>
                  <a:lnTo>
                    <a:pt x="14339" y="447354"/>
                  </a:lnTo>
                  <a:lnTo>
                    <a:pt x="38920" y="447354"/>
                  </a:lnTo>
                  <a:lnTo>
                    <a:pt x="38920" y="422773"/>
                  </a:lnTo>
                  <a:lnTo>
                    <a:pt x="69646" y="422773"/>
                  </a:lnTo>
                  <a:close/>
                  <a:moveTo>
                    <a:pt x="362031" y="193354"/>
                  </a:moveTo>
                  <a:cubicBezTo>
                    <a:pt x="362031" y="193354"/>
                    <a:pt x="362031" y="193354"/>
                    <a:pt x="436842" y="193354"/>
                  </a:cubicBezTo>
                  <a:cubicBezTo>
                    <a:pt x="446816" y="193354"/>
                    <a:pt x="456791" y="203368"/>
                    <a:pt x="456791" y="213383"/>
                  </a:cubicBezTo>
                  <a:cubicBezTo>
                    <a:pt x="456791" y="213383"/>
                    <a:pt x="456791" y="213383"/>
                    <a:pt x="456791" y="233411"/>
                  </a:cubicBezTo>
                  <a:cubicBezTo>
                    <a:pt x="456791" y="233411"/>
                    <a:pt x="456791" y="233411"/>
                    <a:pt x="436842" y="233411"/>
                  </a:cubicBezTo>
                  <a:cubicBezTo>
                    <a:pt x="436842" y="233411"/>
                    <a:pt x="436842" y="233411"/>
                    <a:pt x="436842" y="373612"/>
                  </a:cubicBezTo>
                  <a:lnTo>
                    <a:pt x="362031" y="373612"/>
                  </a:lnTo>
                  <a:cubicBezTo>
                    <a:pt x="362031" y="373612"/>
                    <a:pt x="362031" y="373612"/>
                    <a:pt x="362031" y="233411"/>
                  </a:cubicBezTo>
                  <a:cubicBezTo>
                    <a:pt x="362031" y="233411"/>
                    <a:pt x="362031" y="233411"/>
                    <a:pt x="342081" y="233411"/>
                  </a:cubicBezTo>
                  <a:cubicBezTo>
                    <a:pt x="342081" y="233411"/>
                    <a:pt x="342081" y="233411"/>
                    <a:pt x="342081" y="213383"/>
                  </a:cubicBezTo>
                  <a:cubicBezTo>
                    <a:pt x="342081" y="203368"/>
                    <a:pt x="352056" y="193354"/>
                    <a:pt x="362031" y="193354"/>
                  </a:cubicBezTo>
                  <a:close/>
                  <a:moveTo>
                    <a:pt x="218644" y="193354"/>
                  </a:moveTo>
                  <a:cubicBezTo>
                    <a:pt x="218644" y="193354"/>
                    <a:pt x="218644" y="193354"/>
                    <a:pt x="293455" y="193354"/>
                  </a:cubicBezTo>
                  <a:cubicBezTo>
                    <a:pt x="303429" y="193354"/>
                    <a:pt x="313404" y="203368"/>
                    <a:pt x="313404" y="213383"/>
                  </a:cubicBezTo>
                  <a:cubicBezTo>
                    <a:pt x="313404" y="213383"/>
                    <a:pt x="313404" y="213383"/>
                    <a:pt x="313404" y="233411"/>
                  </a:cubicBezTo>
                  <a:cubicBezTo>
                    <a:pt x="313404" y="233411"/>
                    <a:pt x="313404" y="233411"/>
                    <a:pt x="293455" y="233411"/>
                  </a:cubicBezTo>
                  <a:cubicBezTo>
                    <a:pt x="293455" y="233411"/>
                    <a:pt x="293455" y="233411"/>
                    <a:pt x="293455" y="373612"/>
                  </a:cubicBezTo>
                  <a:lnTo>
                    <a:pt x="213656" y="373612"/>
                  </a:lnTo>
                  <a:cubicBezTo>
                    <a:pt x="213656" y="373612"/>
                    <a:pt x="213656" y="373612"/>
                    <a:pt x="213656" y="233411"/>
                  </a:cubicBezTo>
                  <a:cubicBezTo>
                    <a:pt x="213656" y="233411"/>
                    <a:pt x="213656" y="233411"/>
                    <a:pt x="198694" y="233411"/>
                  </a:cubicBezTo>
                  <a:cubicBezTo>
                    <a:pt x="198694" y="233411"/>
                    <a:pt x="198694" y="233411"/>
                    <a:pt x="198694" y="213383"/>
                  </a:cubicBezTo>
                  <a:cubicBezTo>
                    <a:pt x="198694" y="203368"/>
                    <a:pt x="208669" y="193354"/>
                    <a:pt x="218644" y="193354"/>
                  </a:cubicBezTo>
                  <a:close/>
                  <a:moveTo>
                    <a:pt x="73208" y="193354"/>
                  </a:moveTo>
                  <a:cubicBezTo>
                    <a:pt x="73208" y="193354"/>
                    <a:pt x="73208" y="193354"/>
                    <a:pt x="148019" y="193354"/>
                  </a:cubicBezTo>
                  <a:cubicBezTo>
                    <a:pt x="157993" y="193354"/>
                    <a:pt x="167968" y="203368"/>
                    <a:pt x="167968" y="213383"/>
                  </a:cubicBezTo>
                  <a:cubicBezTo>
                    <a:pt x="167968" y="213383"/>
                    <a:pt x="167968" y="213383"/>
                    <a:pt x="167968" y="233411"/>
                  </a:cubicBezTo>
                  <a:cubicBezTo>
                    <a:pt x="167968" y="233411"/>
                    <a:pt x="167968" y="233411"/>
                    <a:pt x="148019" y="233411"/>
                  </a:cubicBezTo>
                  <a:cubicBezTo>
                    <a:pt x="148019" y="233411"/>
                    <a:pt x="148019" y="233411"/>
                    <a:pt x="148019" y="373612"/>
                  </a:cubicBezTo>
                  <a:lnTo>
                    <a:pt x="73208" y="373612"/>
                  </a:lnTo>
                  <a:cubicBezTo>
                    <a:pt x="73208" y="373612"/>
                    <a:pt x="73208" y="373612"/>
                    <a:pt x="73208" y="233411"/>
                  </a:cubicBezTo>
                  <a:cubicBezTo>
                    <a:pt x="73208" y="233411"/>
                    <a:pt x="73208" y="233411"/>
                    <a:pt x="53258" y="233411"/>
                  </a:cubicBezTo>
                  <a:cubicBezTo>
                    <a:pt x="53258" y="233411"/>
                    <a:pt x="53258" y="233411"/>
                    <a:pt x="53258" y="213383"/>
                  </a:cubicBezTo>
                  <a:cubicBezTo>
                    <a:pt x="53258" y="203368"/>
                    <a:pt x="63233" y="193354"/>
                    <a:pt x="73208" y="193354"/>
                  </a:cubicBezTo>
                  <a:close/>
                  <a:moveTo>
                    <a:pt x="234079" y="68402"/>
                  </a:moveTo>
                  <a:cubicBezTo>
                    <a:pt x="234079" y="68402"/>
                    <a:pt x="234079" y="68402"/>
                    <a:pt x="169334" y="108199"/>
                  </a:cubicBezTo>
                  <a:cubicBezTo>
                    <a:pt x="169334" y="108199"/>
                    <a:pt x="169334" y="108199"/>
                    <a:pt x="169334" y="113174"/>
                  </a:cubicBezTo>
                  <a:cubicBezTo>
                    <a:pt x="169334" y="113174"/>
                    <a:pt x="169334" y="113174"/>
                    <a:pt x="174314" y="113174"/>
                  </a:cubicBezTo>
                  <a:lnTo>
                    <a:pt x="333687" y="113174"/>
                  </a:lnTo>
                  <a:cubicBezTo>
                    <a:pt x="338667" y="113174"/>
                    <a:pt x="338667" y="113174"/>
                    <a:pt x="338667" y="113174"/>
                  </a:cubicBezTo>
                  <a:cubicBezTo>
                    <a:pt x="338667" y="108199"/>
                    <a:pt x="338667" y="108199"/>
                    <a:pt x="338667" y="108199"/>
                  </a:cubicBezTo>
                  <a:cubicBezTo>
                    <a:pt x="338667" y="108199"/>
                    <a:pt x="338667" y="108199"/>
                    <a:pt x="273922" y="68402"/>
                  </a:cubicBezTo>
                  <a:cubicBezTo>
                    <a:pt x="258981" y="63428"/>
                    <a:pt x="249020" y="63428"/>
                    <a:pt x="234079" y="68402"/>
                  </a:cubicBezTo>
                  <a:close/>
                  <a:moveTo>
                    <a:pt x="234079" y="3732"/>
                  </a:moveTo>
                  <a:cubicBezTo>
                    <a:pt x="249020" y="-1243"/>
                    <a:pt x="258981" y="-1243"/>
                    <a:pt x="273922" y="3732"/>
                  </a:cubicBezTo>
                  <a:lnTo>
                    <a:pt x="488079" y="123123"/>
                  </a:lnTo>
                  <a:cubicBezTo>
                    <a:pt x="498039" y="128098"/>
                    <a:pt x="508000" y="143022"/>
                    <a:pt x="508000" y="157946"/>
                  </a:cubicBezTo>
                  <a:cubicBezTo>
                    <a:pt x="508000" y="157946"/>
                    <a:pt x="508000" y="157946"/>
                    <a:pt x="508000" y="172870"/>
                  </a:cubicBezTo>
                  <a:cubicBezTo>
                    <a:pt x="508000" y="172870"/>
                    <a:pt x="508000" y="172870"/>
                    <a:pt x="0" y="172870"/>
                  </a:cubicBezTo>
                  <a:cubicBezTo>
                    <a:pt x="0" y="172870"/>
                    <a:pt x="0" y="172870"/>
                    <a:pt x="0" y="157946"/>
                  </a:cubicBezTo>
                  <a:cubicBezTo>
                    <a:pt x="0" y="143022"/>
                    <a:pt x="9961" y="128098"/>
                    <a:pt x="19922" y="123123"/>
                  </a:cubicBezTo>
                  <a:cubicBezTo>
                    <a:pt x="19922" y="123123"/>
                    <a:pt x="19922" y="123123"/>
                    <a:pt x="234079" y="373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86A58F3-30A0-4BE4-A164-BEE4B9B51F64}"/>
              </a:ext>
            </a:extLst>
          </p:cNvPr>
          <p:cNvSpPr/>
          <p:nvPr/>
        </p:nvSpPr>
        <p:spPr>
          <a:xfrm>
            <a:off x="8994180" y="3741376"/>
            <a:ext cx="2039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 </a:t>
            </a:r>
            <a:r>
              <a:rPr lang="en-US" altLang="zh-CN" sz="1400" dirty="0">
                <a:latin typeface="Georgia" panose="02040502050405020303" pitchFamily="18" charset="0"/>
              </a:rPr>
              <a:t>Amazon Web Services</a:t>
            </a:r>
            <a:endParaRPr lang="zh-CN" altLang="en-US" sz="1400" dirty="0">
              <a:latin typeface="Georgia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EB4C45-DA9A-BF4D-ACE4-D8A95AF00099}"/>
              </a:ext>
            </a:extLst>
          </p:cNvPr>
          <p:cNvSpPr txBox="1"/>
          <p:nvPr/>
        </p:nvSpPr>
        <p:spPr>
          <a:xfrm>
            <a:off x="1915900" y="504518"/>
            <a:ext cx="538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Georgia" panose="02040502050405020303" pitchFamily="18" charset="0"/>
              </a:rPr>
              <a:t>Journey</a:t>
            </a:r>
            <a:endParaRPr lang="zh-CN" altLang="en-US" sz="40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75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E361A-BFA4-2A49-B8E3-09B0E260FE45}"/>
              </a:ext>
            </a:extLst>
          </p:cNvPr>
          <p:cNvSpPr txBox="1"/>
          <p:nvPr/>
        </p:nvSpPr>
        <p:spPr>
          <a:xfrm>
            <a:off x="1915900" y="504518"/>
            <a:ext cx="538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Georgia" panose="02040502050405020303" pitchFamily="18" charset="0"/>
              </a:rPr>
              <a:t>Reference</a:t>
            </a:r>
            <a:endParaRPr lang="zh-CN" altLang="en-US" sz="4000" b="1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41D16-C65C-1243-8242-8AC6FB369583}"/>
              </a:ext>
            </a:extLst>
          </p:cNvPr>
          <p:cNvSpPr txBox="1"/>
          <p:nvPr/>
        </p:nvSpPr>
        <p:spPr>
          <a:xfrm>
            <a:off x="1594022" y="1618735"/>
            <a:ext cx="8699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http://stanford.edu/~rezab/classes/cme323/S15/notes/lec14.pdf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https://datasciencemadesimpler.wordpress.com/tag/alternating-least-squares/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https://www.edureka.co/blog/hadoop-ecosystem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4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5accd2d-f733-4824-ad64-beb893ea6727"/>
          <p:cNvGrpSpPr>
            <a:grpSpLocks noChangeAspect="1"/>
          </p:cNvGrpSpPr>
          <p:nvPr/>
        </p:nvGrpSpPr>
        <p:grpSpPr>
          <a:xfrm>
            <a:off x="942421" y="2377132"/>
            <a:ext cx="10358133" cy="2309777"/>
            <a:chOff x="1390565" y="2834333"/>
            <a:chExt cx="9909989" cy="2209845"/>
          </a:xfrm>
        </p:grpSpPr>
        <p:grpSp>
          <p:nvGrpSpPr>
            <p:cNvPr id="3" name="Group 28"/>
            <p:cNvGrpSpPr/>
            <p:nvPr/>
          </p:nvGrpSpPr>
          <p:grpSpPr>
            <a:xfrm>
              <a:off x="1768046" y="2834333"/>
              <a:ext cx="1458180" cy="1663040"/>
              <a:chOff x="1856520" y="2834333"/>
              <a:chExt cx="1458180" cy="1663040"/>
            </a:xfrm>
          </p:grpSpPr>
          <p:sp>
            <p:nvSpPr>
              <p:cNvPr id="25" name="Freeform: Shape 1"/>
              <p:cNvSpPr>
                <a:spLocks/>
              </p:cNvSpPr>
              <p:nvPr/>
            </p:nvSpPr>
            <p:spPr bwMode="auto">
              <a:xfrm>
                <a:off x="185652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10"/>
              <p:cNvSpPr>
                <a:spLocks noChangeAspect="1"/>
              </p:cNvSpPr>
              <p:nvPr/>
            </p:nvSpPr>
            <p:spPr bwMode="auto">
              <a:xfrm>
                <a:off x="2330879" y="3400302"/>
                <a:ext cx="497910" cy="531102"/>
              </a:xfrm>
              <a:custGeom>
                <a:avLst/>
                <a:gdLst>
                  <a:gd name="T0" fmla="*/ 41 w 45"/>
                  <a:gd name="T1" fmla="*/ 48 h 48"/>
                  <a:gd name="T2" fmla="*/ 0 w 45"/>
                  <a:gd name="T3" fmla="*/ 44 h 48"/>
                  <a:gd name="T4" fmla="*/ 3 w 45"/>
                  <a:gd name="T5" fmla="*/ 7 h 48"/>
                  <a:gd name="T6" fmla="*/ 7 w 45"/>
                  <a:gd name="T7" fmla="*/ 4 h 48"/>
                  <a:gd name="T8" fmla="*/ 13 w 45"/>
                  <a:gd name="T9" fmla="*/ 0 h 48"/>
                  <a:gd name="T10" fmla="*/ 17 w 45"/>
                  <a:gd name="T11" fmla="*/ 7 h 48"/>
                  <a:gd name="T12" fmla="*/ 27 w 45"/>
                  <a:gd name="T13" fmla="*/ 4 h 48"/>
                  <a:gd name="T14" fmla="*/ 33 w 45"/>
                  <a:gd name="T15" fmla="*/ 0 h 48"/>
                  <a:gd name="T16" fmla="*/ 38 w 45"/>
                  <a:gd name="T17" fmla="*/ 7 h 48"/>
                  <a:gd name="T18" fmla="*/ 45 w 45"/>
                  <a:gd name="T19" fmla="*/ 10 h 48"/>
                  <a:gd name="T20" fmla="*/ 11 w 45"/>
                  <a:gd name="T21" fmla="*/ 25 h 48"/>
                  <a:gd name="T22" fmla="*/ 3 w 45"/>
                  <a:gd name="T23" fmla="*/ 17 h 48"/>
                  <a:gd name="T24" fmla="*/ 11 w 45"/>
                  <a:gd name="T25" fmla="*/ 25 h 48"/>
                  <a:gd name="T26" fmla="*/ 11 w 45"/>
                  <a:gd name="T27" fmla="*/ 26 h 48"/>
                  <a:gd name="T28" fmla="*/ 3 w 45"/>
                  <a:gd name="T29" fmla="*/ 35 h 48"/>
                  <a:gd name="T30" fmla="*/ 11 w 45"/>
                  <a:gd name="T31" fmla="*/ 44 h 48"/>
                  <a:gd name="T32" fmla="*/ 3 w 45"/>
                  <a:gd name="T33" fmla="*/ 37 h 48"/>
                  <a:gd name="T34" fmla="*/ 11 w 45"/>
                  <a:gd name="T35" fmla="*/ 44 h 48"/>
                  <a:gd name="T36" fmla="*/ 13 w 45"/>
                  <a:gd name="T37" fmla="*/ 3 h 48"/>
                  <a:gd name="T38" fmla="*/ 10 w 45"/>
                  <a:gd name="T39" fmla="*/ 4 h 48"/>
                  <a:gd name="T40" fmla="*/ 11 w 45"/>
                  <a:gd name="T41" fmla="*/ 13 h 48"/>
                  <a:gd name="T42" fmla="*/ 14 w 45"/>
                  <a:gd name="T43" fmla="*/ 12 h 48"/>
                  <a:gd name="T44" fmla="*/ 21 w 45"/>
                  <a:gd name="T45" fmla="*/ 25 h 48"/>
                  <a:gd name="T46" fmla="*/ 13 w 45"/>
                  <a:gd name="T47" fmla="*/ 17 h 48"/>
                  <a:gd name="T48" fmla="*/ 21 w 45"/>
                  <a:gd name="T49" fmla="*/ 25 h 48"/>
                  <a:gd name="T50" fmla="*/ 21 w 45"/>
                  <a:gd name="T51" fmla="*/ 26 h 48"/>
                  <a:gd name="T52" fmla="*/ 13 w 45"/>
                  <a:gd name="T53" fmla="*/ 35 h 48"/>
                  <a:gd name="T54" fmla="*/ 21 w 45"/>
                  <a:gd name="T55" fmla="*/ 44 h 48"/>
                  <a:gd name="T56" fmla="*/ 13 w 45"/>
                  <a:gd name="T57" fmla="*/ 37 h 48"/>
                  <a:gd name="T58" fmla="*/ 21 w 45"/>
                  <a:gd name="T59" fmla="*/ 44 h 48"/>
                  <a:gd name="T60" fmla="*/ 32 w 45"/>
                  <a:gd name="T61" fmla="*/ 17 h 48"/>
                  <a:gd name="T62" fmla="*/ 23 w 45"/>
                  <a:gd name="T63" fmla="*/ 25 h 48"/>
                  <a:gd name="T64" fmla="*/ 32 w 45"/>
                  <a:gd name="T65" fmla="*/ 35 h 48"/>
                  <a:gd name="T66" fmla="*/ 23 w 45"/>
                  <a:gd name="T67" fmla="*/ 26 h 48"/>
                  <a:gd name="T68" fmla="*/ 32 w 45"/>
                  <a:gd name="T69" fmla="*/ 35 h 48"/>
                  <a:gd name="T70" fmla="*/ 32 w 45"/>
                  <a:gd name="T71" fmla="*/ 37 h 48"/>
                  <a:gd name="T72" fmla="*/ 23 w 45"/>
                  <a:gd name="T73" fmla="*/ 44 h 48"/>
                  <a:gd name="T74" fmla="*/ 34 w 45"/>
                  <a:gd name="T75" fmla="*/ 4 h 48"/>
                  <a:gd name="T76" fmla="*/ 32 w 45"/>
                  <a:gd name="T77" fmla="*/ 3 h 48"/>
                  <a:gd name="T78" fmla="*/ 31 w 45"/>
                  <a:gd name="T79" fmla="*/ 12 h 48"/>
                  <a:gd name="T80" fmla="*/ 33 w 45"/>
                  <a:gd name="T81" fmla="*/ 13 h 48"/>
                  <a:gd name="T82" fmla="*/ 34 w 45"/>
                  <a:gd name="T83" fmla="*/ 4 h 48"/>
                  <a:gd name="T84" fmla="*/ 41 w 45"/>
                  <a:gd name="T85" fmla="*/ 17 h 48"/>
                  <a:gd name="T86" fmla="*/ 33 w 45"/>
                  <a:gd name="T87" fmla="*/ 25 h 48"/>
                  <a:gd name="T88" fmla="*/ 41 w 45"/>
                  <a:gd name="T89" fmla="*/ 35 h 48"/>
                  <a:gd name="T90" fmla="*/ 33 w 45"/>
                  <a:gd name="T91" fmla="*/ 26 h 48"/>
                  <a:gd name="T92" fmla="*/ 41 w 45"/>
                  <a:gd name="T93" fmla="*/ 35 h 48"/>
                  <a:gd name="T94" fmla="*/ 41 w 45"/>
                  <a:gd name="T95" fmla="*/ 37 h 48"/>
                  <a:gd name="T96" fmla="*/ 33 w 45"/>
                  <a:gd name="T9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" h="48">
                    <a:moveTo>
                      <a:pt x="45" y="44"/>
                    </a:moveTo>
                    <a:cubicBezTo>
                      <a:pt x="45" y="46"/>
                      <a:pt x="43" y="48"/>
                      <a:pt x="41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" y="48"/>
                      <a:pt x="0" y="46"/>
                      <a:pt x="0" y="4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1" y="7"/>
                      <a:pt x="3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9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0"/>
                      <a:pt x="17" y="2"/>
                      <a:pt x="17" y="4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"/>
                      <a:pt x="29" y="0"/>
                      <a:pt x="3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6" y="0"/>
                      <a:pt x="38" y="2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7"/>
                      <a:pt x="45" y="8"/>
                      <a:pt x="45" y="10"/>
                    </a:cubicBezTo>
                    <a:lnTo>
                      <a:pt x="45" y="44"/>
                    </a:lnTo>
                    <a:close/>
                    <a:moveTo>
                      <a:pt x="11" y="25"/>
                    </a:moveTo>
                    <a:cubicBezTo>
                      <a:pt x="11" y="17"/>
                      <a:pt x="11" y="17"/>
                      <a:pt x="11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25"/>
                      <a:pt x="3" y="25"/>
                      <a:pt x="3" y="25"/>
                    </a:cubicBezTo>
                    <a:lnTo>
                      <a:pt x="11" y="25"/>
                    </a:lnTo>
                    <a:close/>
                    <a:moveTo>
                      <a:pt x="11" y="35"/>
                    </a:moveTo>
                    <a:cubicBezTo>
                      <a:pt x="11" y="26"/>
                      <a:pt x="11" y="26"/>
                      <a:pt x="11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35"/>
                      <a:pt x="3" y="35"/>
                      <a:pt x="3" y="35"/>
                    </a:cubicBezTo>
                    <a:lnTo>
                      <a:pt x="11" y="35"/>
                    </a:lnTo>
                    <a:close/>
                    <a:moveTo>
                      <a:pt x="11" y="44"/>
                    </a:moveTo>
                    <a:cubicBezTo>
                      <a:pt x="11" y="37"/>
                      <a:pt x="11" y="37"/>
                      <a:pt x="1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44"/>
                      <a:pt x="3" y="44"/>
                      <a:pt x="3" y="44"/>
                    </a:cubicBezTo>
                    <a:lnTo>
                      <a:pt x="11" y="44"/>
                    </a:lnTo>
                    <a:close/>
                    <a:moveTo>
                      <a:pt x="14" y="4"/>
                    </a:moveTo>
                    <a:cubicBezTo>
                      <a:pt x="14" y="4"/>
                      <a:pt x="13" y="3"/>
                      <a:pt x="1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1" y="13"/>
                      <a:pt x="11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4" y="12"/>
                      <a:pt x="14" y="12"/>
                    </a:cubicBezTo>
                    <a:lnTo>
                      <a:pt x="14" y="4"/>
                    </a:lnTo>
                    <a:close/>
                    <a:moveTo>
                      <a:pt x="21" y="25"/>
                    </a:moveTo>
                    <a:cubicBezTo>
                      <a:pt x="21" y="17"/>
                      <a:pt x="21" y="17"/>
                      <a:pt x="21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25"/>
                      <a:pt x="13" y="25"/>
                      <a:pt x="13" y="25"/>
                    </a:cubicBezTo>
                    <a:lnTo>
                      <a:pt x="21" y="25"/>
                    </a:lnTo>
                    <a:close/>
                    <a:moveTo>
                      <a:pt x="21" y="35"/>
                    </a:moveTo>
                    <a:cubicBezTo>
                      <a:pt x="21" y="26"/>
                      <a:pt x="21" y="26"/>
                      <a:pt x="21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35"/>
                      <a:pt x="13" y="35"/>
                      <a:pt x="13" y="35"/>
                    </a:cubicBezTo>
                    <a:lnTo>
                      <a:pt x="21" y="35"/>
                    </a:lnTo>
                    <a:close/>
                    <a:moveTo>
                      <a:pt x="21" y="44"/>
                    </a:moveTo>
                    <a:cubicBezTo>
                      <a:pt x="21" y="37"/>
                      <a:pt x="21" y="37"/>
                      <a:pt x="21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44"/>
                      <a:pt x="13" y="44"/>
                      <a:pt x="13" y="44"/>
                    </a:cubicBezTo>
                    <a:lnTo>
                      <a:pt x="21" y="44"/>
                    </a:lnTo>
                    <a:close/>
                    <a:moveTo>
                      <a:pt x="32" y="2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25"/>
                      <a:pt x="23" y="25"/>
                      <a:pt x="23" y="25"/>
                    </a:cubicBezTo>
                    <a:lnTo>
                      <a:pt x="32" y="25"/>
                    </a:lnTo>
                    <a:close/>
                    <a:moveTo>
                      <a:pt x="32" y="35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32" y="35"/>
                    </a:lnTo>
                    <a:close/>
                    <a:moveTo>
                      <a:pt x="32" y="44"/>
                    </a:moveTo>
                    <a:cubicBezTo>
                      <a:pt x="32" y="37"/>
                      <a:pt x="32" y="37"/>
                      <a:pt x="3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4"/>
                      <a:pt x="23" y="44"/>
                      <a:pt x="23" y="44"/>
                    </a:cubicBezTo>
                    <a:lnTo>
                      <a:pt x="32" y="44"/>
                    </a:lnTo>
                    <a:close/>
                    <a:moveTo>
                      <a:pt x="34" y="4"/>
                    </a:moveTo>
                    <a:cubicBezTo>
                      <a:pt x="34" y="4"/>
                      <a:pt x="34" y="3"/>
                      <a:pt x="33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4"/>
                      <a:pt x="31" y="4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3"/>
                      <a:pt x="32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3"/>
                      <a:pt x="34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41" y="25"/>
                    </a:moveTo>
                    <a:cubicBezTo>
                      <a:pt x="41" y="17"/>
                      <a:pt x="41" y="17"/>
                      <a:pt x="41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25"/>
                      <a:pt x="33" y="25"/>
                      <a:pt x="33" y="25"/>
                    </a:cubicBezTo>
                    <a:lnTo>
                      <a:pt x="41" y="25"/>
                    </a:lnTo>
                    <a:close/>
                    <a:moveTo>
                      <a:pt x="41" y="35"/>
                    </a:moveTo>
                    <a:cubicBezTo>
                      <a:pt x="41" y="26"/>
                      <a:pt x="41" y="26"/>
                      <a:pt x="41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35"/>
                      <a:pt x="33" y="35"/>
                      <a:pt x="33" y="35"/>
                    </a:cubicBezTo>
                    <a:lnTo>
                      <a:pt x="41" y="35"/>
                    </a:lnTo>
                    <a:close/>
                    <a:moveTo>
                      <a:pt x="41" y="44"/>
                    </a:moveTo>
                    <a:cubicBezTo>
                      <a:pt x="41" y="37"/>
                      <a:pt x="41" y="37"/>
                      <a:pt x="41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4"/>
                      <a:pt x="33" y="44"/>
                      <a:pt x="33" y="44"/>
                    </a:cubicBezTo>
                    <a:lnTo>
                      <a:pt x="41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" name="Group 29"/>
            <p:cNvGrpSpPr/>
            <p:nvPr/>
          </p:nvGrpSpPr>
          <p:grpSpPr>
            <a:xfrm>
              <a:off x="4333661" y="2834333"/>
              <a:ext cx="1458180" cy="1663040"/>
              <a:chOff x="4196780" y="2834333"/>
              <a:chExt cx="1458180" cy="1663040"/>
            </a:xfrm>
          </p:grpSpPr>
          <p:sp>
            <p:nvSpPr>
              <p:cNvPr id="23" name="Freeform: Shape 2"/>
              <p:cNvSpPr>
                <a:spLocks/>
              </p:cNvSpPr>
              <p:nvPr/>
            </p:nvSpPr>
            <p:spPr bwMode="auto">
              <a:xfrm>
                <a:off x="419678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11"/>
              <p:cNvSpPr>
                <a:spLocks noChangeAspect="1"/>
              </p:cNvSpPr>
              <p:nvPr/>
            </p:nvSpPr>
            <p:spPr bwMode="auto">
              <a:xfrm>
                <a:off x="4660320" y="3439028"/>
                <a:ext cx="531100" cy="453650"/>
              </a:xfrm>
              <a:custGeom>
                <a:avLst/>
                <a:gdLst>
                  <a:gd name="T0" fmla="*/ 48 w 48"/>
                  <a:gd name="T1" fmla="*/ 38 h 41"/>
                  <a:gd name="T2" fmla="*/ 45 w 48"/>
                  <a:gd name="T3" fmla="*/ 41 h 41"/>
                  <a:gd name="T4" fmla="*/ 37 w 48"/>
                  <a:gd name="T5" fmla="*/ 41 h 41"/>
                  <a:gd name="T6" fmla="*/ 34 w 48"/>
                  <a:gd name="T7" fmla="*/ 38 h 41"/>
                  <a:gd name="T8" fmla="*/ 34 w 48"/>
                  <a:gd name="T9" fmla="*/ 30 h 41"/>
                  <a:gd name="T10" fmla="*/ 37 w 48"/>
                  <a:gd name="T11" fmla="*/ 27 h 41"/>
                  <a:gd name="T12" fmla="*/ 39 w 48"/>
                  <a:gd name="T13" fmla="*/ 27 h 41"/>
                  <a:gd name="T14" fmla="*/ 39 w 48"/>
                  <a:gd name="T15" fmla="*/ 22 h 41"/>
                  <a:gd name="T16" fmla="*/ 25 w 48"/>
                  <a:gd name="T17" fmla="*/ 22 h 41"/>
                  <a:gd name="T18" fmla="*/ 25 w 48"/>
                  <a:gd name="T19" fmla="*/ 27 h 41"/>
                  <a:gd name="T20" fmla="*/ 28 w 48"/>
                  <a:gd name="T21" fmla="*/ 27 h 41"/>
                  <a:gd name="T22" fmla="*/ 31 w 48"/>
                  <a:gd name="T23" fmla="*/ 30 h 41"/>
                  <a:gd name="T24" fmla="*/ 31 w 48"/>
                  <a:gd name="T25" fmla="*/ 38 h 41"/>
                  <a:gd name="T26" fmla="*/ 28 w 48"/>
                  <a:gd name="T27" fmla="*/ 41 h 41"/>
                  <a:gd name="T28" fmla="*/ 19 w 48"/>
                  <a:gd name="T29" fmla="*/ 41 h 41"/>
                  <a:gd name="T30" fmla="*/ 17 w 48"/>
                  <a:gd name="T31" fmla="*/ 38 h 41"/>
                  <a:gd name="T32" fmla="*/ 17 w 48"/>
                  <a:gd name="T33" fmla="*/ 30 h 41"/>
                  <a:gd name="T34" fmla="*/ 19 w 48"/>
                  <a:gd name="T35" fmla="*/ 27 h 41"/>
                  <a:gd name="T36" fmla="*/ 22 w 48"/>
                  <a:gd name="T37" fmla="*/ 27 h 41"/>
                  <a:gd name="T38" fmla="*/ 22 w 48"/>
                  <a:gd name="T39" fmla="*/ 22 h 41"/>
                  <a:gd name="T40" fmla="*/ 8 w 48"/>
                  <a:gd name="T41" fmla="*/ 22 h 41"/>
                  <a:gd name="T42" fmla="*/ 8 w 48"/>
                  <a:gd name="T43" fmla="*/ 27 h 41"/>
                  <a:gd name="T44" fmla="*/ 11 w 48"/>
                  <a:gd name="T45" fmla="*/ 27 h 41"/>
                  <a:gd name="T46" fmla="*/ 13 w 48"/>
                  <a:gd name="T47" fmla="*/ 30 h 41"/>
                  <a:gd name="T48" fmla="*/ 13 w 48"/>
                  <a:gd name="T49" fmla="*/ 38 h 41"/>
                  <a:gd name="T50" fmla="*/ 11 w 48"/>
                  <a:gd name="T51" fmla="*/ 41 h 41"/>
                  <a:gd name="T52" fmla="*/ 2 w 48"/>
                  <a:gd name="T53" fmla="*/ 41 h 41"/>
                  <a:gd name="T54" fmla="*/ 0 w 48"/>
                  <a:gd name="T55" fmla="*/ 38 h 41"/>
                  <a:gd name="T56" fmla="*/ 0 w 48"/>
                  <a:gd name="T57" fmla="*/ 30 h 41"/>
                  <a:gd name="T58" fmla="*/ 2 w 48"/>
                  <a:gd name="T59" fmla="*/ 27 h 41"/>
                  <a:gd name="T60" fmla="*/ 5 w 48"/>
                  <a:gd name="T61" fmla="*/ 27 h 41"/>
                  <a:gd name="T62" fmla="*/ 5 w 48"/>
                  <a:gd name="T63" fmla="*/ 22 h 41"/>
                  <a:gd name="T64" fmla="*/ 8 w 48"/>
                  <a:gd name="T65" fmla="*/ 19 h 41"/>
                  <a:gd name="T66" fmla="*/ 22 w 48"/>
                  <a:gd name="T67" fmla="*/ 19 h 41"/>
                  <a:gd name="T68" fmla="*/ 22 w 48"/>
                  <a:gd name="T69" fmla="*/ 13 h 41"/>
                  <a:gd name="T70" fmla="*/ 19 w 48"/>
                  <a:gd name="T71" fmla="*/ 13 h 41"/>
                  <a:gd name="T72" fmla="*/ 17 w 48"/>
                  <a:gd name="T73" fmla="*/ 11 h 41"/>
                  <a:gd name="T74" fmla="*/ 17 w 48"/>
                  <a:gd name="T75" fmla="*/ 2 h 41"/>
                  <a:gd name="T76" fmla="*/ 19 w 48"/>
                  <a:gd name="T77" fmla="*/ 0 h 41"/>
                  <a:gd name="T78" fmla="*/ 28 w 48"/>
                  <a:gd name="T79" fmla="*/ 0 h 41"/>
                  <a:gd name="T80" fmla="*/ 31 w 48"/>
                  <a:gd name="T81" fmla="*/ 2 h 41"/>
                  <a:gd name="T82" fmla="*/ 31 w 48"/>
                  <a:gd name="T83" fmla="*/ 11 h 41"/>
                  <a:gd name="T84" fmla="*/ 28 w 48"/>
                  <a:gd name="T85" fmla="*/ 13 h 41"/>
                  <a:gd name="T86" fmla="*/ 25 w 48"/>
                  <a:gd name="T87" fmla="*/ 13 h 41"/>
                  <a:gd name="T88" fmla="*/ 25 w 48"/>
                  <a:gd name="T89" fmla="*/ 19 h 41"/>
                  <a:gd name="T90" fmla="*/ 39 w 48"/>
                  <a:gd name="T91" fmla="*/ 19 h 41"/>
                  <a:gd name="T92" fmla="*/ 43 w 48"/>
                  <a:gd name="T93" fmla="*/ 22 h 41"/>
                  <a:gd name="T94" fmla="*/ 43 w 48"/>
                  <a:gd name="T95" fmla="*/ 27 h 41"/>
                  <a:gd name="T96" fmla="*/ 45 w 48"/>
                  <a:gd name="T97" fmla="*/ 27 h 41"/>
                  <a:gd name="T98" fmla="*/ 48 w 48"/>
                  <a:gd name="T99" fmla="*/ 30 h 41"/>
                  <a:gd name="T100" fmla="*/ 48 w 48"/>
                  <a:gd name="T10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8" h="41">
                    <a:moveTo>
                      <a:pt x="48" y="38"/>
                    </a:moveTo>
                    <a:cubicBezTo>
                      <a:pt x="48" y="40"/>
                      <a:pt x="47" y="41"/>
                      <a:pt x="45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5" y="41"/>
                      <a:pt x="34" y="40"/>
                      <a:pt x="34" y="38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8"/>
                      <a:pt x="35" y="27"/>
                      <a:pt x="37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9" y="27"/>
                      <a:pt x="31" y="28"/>
                      <a:pt x="31" y="30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1" y="40"/>
                      <a:pt x="29" y="41"/>
                      <a:pt x="28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7" y="40"/>
                      <a:pt x="17" y="38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7" y="28"/>
                      <a:pt x="18" y="27"/>
                      <a:pt x="19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8"/>
                      <a:pt x="13" y="30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40"/>
                      <a:pt x="12" y="41"/>
                      <a:pt x="11" y="41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0" y="40"/>
                      <a:pt x="0" y="3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8"/>
                      <a:pt x="1" y="27"/>
                      <a:pt x="2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0"/>
                      <a:pt x="6" y="19"/>
                      <a:pt x="8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13"/>
                      <a:pt x="17" y="12"/>
                      <a:pt x="17" y="1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1" y="1"/>
                      <a:pt x="31" y="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2"/>
                      <a:pt x="29" y="13"/>
                      <a:pt x="28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1" y="19"/>
                      <a:pt x="43" y="20"/>
                      <a:pt x="43" y="2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7" y="27"/>
                      <a:pt x="48" y="28"/>
                      <a:pt x="48" y="30"/>
                    </a:cubicBezTo>
                    <a:lnTo>
                      <a:pt x="48" y="38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Group 30"/>
            <p:cNvGrpSpPr/>
            <p:nvPr/>
          </p:nvGrpSpPr>
          <p:grpSpPr>
            <a:xfrm>
              <a:off x="6899276" y="2834333"/>
              <a:ext cx="1458180" cy="1663040"/>
              <a:chOff x="6537040" y="2834333"/>
              <a:chExt cx="1458180" cy="1663040"/>
            </a:xfrm>
          </p:grpSpPr>
          <p:sp>
            <p:nvSpPr>
              <p:cNvPr id="21" name="Freeform: Shape 3"/>
              <p:cNvSpPr>
                <a:spLocks/>
              </p:cNvSpPr>
              <p:nvPr/>
            </p:nvSpPr>
            <p:spPr bwMode="auto">
              <a:xfrm>
                <a:off x="653704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3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12"/>
              <p:cNvSpPr>
                <a:spLocks noChangeAspect="1"/>
              </p:cNvSpPr>
              <p:nvPr/>
            </p:nvSpPr>
            <p:spPr bwMode="auto">
              <a:xfrm>
                <a:off x="6988290" y="3404376"/>
                <a:ext cx="555680" cy="522954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31"/>
            <p:cNvGrpSpPr/>
            <p:nvPr/>
          </p:nvGrpSpPr>
          <p:grpSpPr>
            <a:xfrm>
              <a:off x="9463886" y="2834333"/>
              <a:ext cx="1458180" cy="1663040"/>
              <a:chOff x="8877300" y="2834333"/>
              <a:chExt cx="1458180" cy="1663040"/>
            </a:xfrm>
          </p:grpSpPr>
          <p:sp>
            <p:nvSpPr>
              <p:cNvPr id="19" name="Freeform: Shape 4"/>
              <p:cNvSpPr>
                <a:spLocks/>
              </p:cNvSpPr>
              <p:nvPr/>
            </p:nvSpPr>
            <p:spPr bwMode="auto">
              <a:xfrm>
                <a:off x="887730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4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13"/>
              <p:cNvSpPr/>
              <p:nvPr/>
            </p:nvSpPr>
            <p:spPr>
              <a:xfrm>
                <a:off x="9340962" y="3400425"/>
                <a:ext cx="530856" cy="530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7" name="TextBox 17"/>
            <p:cNvSpPr txBox="1">
              <a:spLocks/>
            </p:cNvSpPr>
            <p:nvPr/>
          </p:nvSpPr>
          <p:spPr bwMode="auto">
            <a:xfrm>
              <a:off x="1390565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en-US" altLang="zh-CN" dirty="0">
                  <a:latin typeface="Georgia" panose="02040502050405020303" pitchFamily="18" charset="0"/>
                </a:rPr>
                <a:t>Data</a:t>
              </a:r>
              <a:endParaRPr lang="zh-CN" altLang="en-US" sz="1400" b="1" dirty="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5" name="TextBox 20"/>
            <p:cNvSpPr txBox="1">
              <a:spLocks/>
            </p:cNvSpPr>
            <p:nvPr/>
          </p:nvSpPr>
          <p:spPr bwMode="auto">
            <a:xfrm>
              <a:off x="3956180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/>
              <a:r>
                <a:rPr lang="en-US" altLang="zh-CN" dirty="0">
                  <a:latin typeface="Georgia" panose="02040502050405020303" pitchFamily="18" charset="0"/>
                </a:rPr>
                <a:t>Eco-system</a:t>
              </a:r>
              <a:endParaRPr lang="zh-CN" altLang="zh-CN" dirty="0">
                <a:latin typeface="Georgia" panose="02040502050405020303" pitchFamily="18" charset="0"/>
              </a:endParaRPr>
            </a:p>
          </p:txBody>
        </p:sp>
        <p:sp>
          <p:nvSpPr>
            <p:cNvPr id="13" name="TextBox 23"/>
            <p:cNvSpPr txBox="1">
              <a:spLocks/>
            </p:cNvSpPr>
            <p:nvPr/>
          </p:nvSpPr>
          <p:spPr bwMode="auto">
            <a:xfrm>
              <a:off x="6521795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/>
              <a:r>
                <a:rPr lang="en-US" altLang="zh-CN" dirty="0">
                  <a:latin typeface="Georgia" panose="02040502050405020303" pitchFamily="18" charset="0"/>
                </a:rPr>
                <a:t>Alternating Least Squares</a:t>
              </a:r>
              <a:endParaRPr lang="zh-CN" altLang="zh-CN" dirty="0">
                <a:latin typeface="Georgia" panose="02040502050405020303" pitchFamily="18" charset="0"/>
              </a:endParaRPr>
            </a:p>
          </p:txBody>
        </p:sp>
        <p:sp>
          <p:nvSpPr>
            <p:cNvPr id="11" name="TextBox 26"/>
            <p:cNvSpPr txBox="1">
              <a:spLocks/>
            </p:cNvSpPr>
            <p:nvPr/>
          </p:nvSpPr>
          <p:spPr bwMode="auto">
            <a:xfrm>
              <a:off x="9087411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en-US" altLang="zh-CN" dirty="0">
                  <a:latin typeface="Georgia" panose="02040502050405020303" pitchFamily="18" charset="0"/>
                </a:rPr>
                <a:t>Performance </a:t>
              </a:r>
              <a:endParaRPr lang="zh-CN" altLang="en-US" sz="1400" b="1" dirty="0">
                <a:solidFill>
                  <a:schemeClr val="accent4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058227" y="1017053"/>
            <a:ext cx="2694481" cy="96070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b="1" spc="600" dirty="0">
                <a:latin typeface="Georgia" panose="02040502050405020303" pitchFamily="18" charset="0"/>
                <a:ea typeface="+mn-ea"/>
                <a:cs typeface="Times New Roman" panose="02020603050405020304" pitchFamily="18" charset="0"/>
                <a:sym typeface="+mn-lt"/>
              </a:rPr>
              <a:t>Outline</a:t>
            </a:r>
            <a:endParaRPr lang="zh-CN" altLang="en-US" sz="5400" b="1" spc="600" dirty="0">
              <a:latin typeface="Georgia" panose="02040502050405020303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519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b="1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en-US" altLang="zh-CN" sz="5400" b="1" dirty="0">
                <a:latin typeface="Georgia" panose="02040502050405020303" pitchFamily="18" charset="0"/>
                <a:ea typeface="+mn-ea"/>
                <a:cs typeface="+mn-ea"/>
                <a:sym typeface="+mn-lt"/>
              </a:rPr>
              <a:t>THANK YOU</a:t>
            </a:r>
            <a:endParaRPr lang="zh-CN" altLang="en-US" sz="5400" b="1" dirty="0"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1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spc="6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ea"/>
                <a:sym typeface="+mn-lt"/>
              </a:rPr>
              <a:t>Data| PART1</a:t>
            </a:r>
            <a:endParaRPr lang="zh-CN" altLang="en-US" sz="4800" b="1" spc="600" dirty="0">
              <a:solidFill>
                <a:schemeClr val="bg1"/>
              </a:solidFill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1ABA13-DC0D-4CE0-9E07-3339738D576E}"/>
              </a:ext>
            </a:extLst>
          </p:cNvPr>
          <p:cNvGrpSpPr/>
          <p:nvPr/>
        </p:nvGrpSpPr>
        <p:grpSpPr>
          <a:xfrm>
            <a:off x="509237" y="1219052"/>
            <a:ext cx="5358633" cy="1189852"/>
            <a:chOff x="8586318" y="1772815"/>
            <a:chExt cx="4348079" cy="1818055"/>
          </a:xfrm>
        </p:grpSpPr>
        <p:sp>
          <p:nvSpPr>
            <p:cNvPr id="17" name="文本框 128">
              <a:extLst>
                <a:ext uri="{FF2B5EF4-FFF2-40B4-BE49-F238E27FC236}">
                  <a16:creationId xmlns:a16="http://schemas.microsoft.com/office/drawing/2014/main" id="{B91FC502-B67B-4C7B-9B01-000ACD3A5CA8}"/>
                </a:ext>
              </a:extLst>
            </p:cNvPr>
            <p:cNvSpPr txBox="1"/>
            <p:nvPr/>
          </p:nvSpPr>
          <p:spPr>
            <a:xfrm>
              <a:off x="8689246" y="1772815"/>
              <a:ext cx="462014" cy="451105"/>
            </a:xfrm>
            <a:prstGeom prst="rect">
              <a:avLst/>
            </a:prstGeom>
            <a:noFill/>
          </p:spPr>
          <p:txBody>
            <a:bodyPr wrap="none" lIns="117208" tIns="58604" rIns="117208" bIns="58604">
              <a:prstTxWarp prst="textPlain">
                <a:avLst/>
              </a:prstTxWarp>
              <a:normAutofit fontScale="25000" lnSpcReduction="20000"/>
            </a:bodyPr>
            <a:lstStyle/>
            <a:p>
              <a:endParaRPr lang="en-US" sz="48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DACA1C7-C2CC-4E01-AB79-3D3A6B9E4D77}"/>
                </a:ext>
              </a:extLst>
            </p:cNvPr>
            <p:cNvSpPr/>
            <p:nvPr/>
          </p:nvSpPr>
          <p:spPr>
            <a:xfrm>
              <a:off x="8586318" y="2395299"/>
              <a:ext cx="4348079" cy="1195571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800" b="1" dirty="0">
                <a:latin typeface="Georgia" panose="02040502050405020303" pitchFamily="18" charset="0"/>
              </a:endParaRPr>
            </a:p>
          </p:txBody>
        </p:sp>
      </p:grpSp>
      <p:sp>
        <p:nvSpPr>
          <p:cNvPr id="26" name="标题 1"/>
          <p:cNvSpPr txBox="1">
            <a:spLocks/>
          </p:cNvSpPr>
          <p:nvPr/>
        </p:nvSpPr>
        <p:spPr>
          <a:xfrm>
            <a:off x="784251" y="619345"/>
            <a:ext cx="3733926" cy="5111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spc="600" dirty="0">
                <a:latin typeface="Georgia" panose="02040502050405020303" pitchFamily="18" charset="0"/>
                <a:ea typeface="+mn-ea"/>
                <a:cs typeface="+mn-ea"/>
                <a:sym typeface="+mn-lt"/>
              </a:rPr>
              <a:t>Data Source:</a:t>
            </a:r>
            <a:endParaRPr lang="zh-CN" altLang="en-US" sz="3200" b="1" spc="600" dirty="0"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6E3562-4359-49C6-A87B-D99F5E17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38" y="202687"/>
            <a:ext cx="5076721" cy="14237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066847-47B4-46AD-8A72-95D111AB34F6}"/>
              </a:ext>
            </a:extLst>
          </p:cNvPr>
          <p:cNvSpPr/>
          <p:nvPr/>
        </p:nvSpPr>
        <p:spPr>
          <a:xfrm>
            <a:off x="1619628" y="1119239"/>
            <a:ext cx="2898549" cy="395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latin typeface="Georgia" panose="02040502050405020303" pitchFamily="18" charset="0"/>
              </a:rPr>
              <a:t>https://movielens.org/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2E8636-9CE9-FA47-A7C9-57369E352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37" y="2408904"/>
            <a:ext cx="10825316" cy="28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339126" y="3267304"/>
            <a:ext cx="8402752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spc="6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ea"/>
                <a:sym typeface="+mn-lt"/>
              </a:rPr>
              <a:t>Eco-System| PART2</a:t>
            </a:r>
            <a:endParaRPr lang="zh-CN" altLang="en-US" sz="4800" b="1" spc="600" dirty="0">
              <a:solidFill>
                <a:schemeClr val="bg1"/>
              </a:solidFill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0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640865" y="2372954"/>
            <a:ext cx="9026525" cy="1000125"/>
            <a:chOff x="1640865" y="2372954"/>
            <a:chExt cx="9026525" cy="1000125"/>
          </a:xfrm>
        </p:grpSpPr>
        <p:sp>
          <p:nvSpPr>
            <p:cNvPr id="9" name="Cross 48"/>
            <p:cNvSpPr/>
            <p:nvPr/>
          </p:nvSpPr>
          <p:spPr>
            <a:xfrm>
              <a:off x="10045090" y="2750779"/>
              <a:ext cx="622300" cy="622300"/>
            </a:xfrm>
            <a:prstGeom prst="plus">
              <a:avLst>
                <a:gd name="adj" fmla="val 42526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Cross 49"/>
            <p:cNvSpPr/>
            <p:nvPr/>
          </p:nvSpPr>
          <p:spPr>
            <a:xfrm>
              <a:off x="1640865" y="2372954"/>
              <a:ext cx="206375" cy="206375"/>
            </a:xfrm>
            <a:prstGeom prst="plus">
              <a:avLst>
                <a:gd name="adj" fmla="val 42526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0" name="文本框 23"/>
          <p:cNvSpPr txBox="1"/>
          <p:nvPr/>
        </p:nvSpPr>
        <p:spPr>
          <a:xfrm>
            <a:off x="3913804" y="380106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latin typeface="Georgia" panose="02040502050405020303" pitchFamily="18" charset="0"/>
              </a:rPr>
              <a:t>Spark Ecosystem</a:t>
            </a:r>
          </a:p>
          <a:p>
            <a:pPr>
              <a:lnSpc>
                <a:spcPct val="120000"/>
              </a:lnSpc>
            </a:pPr>
            <a:endParaRPr lang="en-US" altLang="zh-CN" sz="3600" b="1" dirty="0">
              <a:latin typeface="Georgia" panose="02040502050405020303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3D1E147-E255-4047-8AD4-197C4249B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551" y="1166870"/>
            <a:ext cx="6760820" cy="40876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A92F04-68FA-1B4E-AEC5-F1916F1B4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616334"/>
            <a:ext cx="2953051" cy="19511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EFCF04F0-0EBA-ED49-B819-96985041170B}"/>
              </a:ext>
            </a:extLst>
          </p:cNvPr>
          <p:cNvSpPr/>
          <p:nvPr/>
        </p:nvSpPr>
        <p:spPr>
          <a:xfrm>
            <a:off x="4096051" y="4458892"/>
            <a:ext cx="889606" cy="31568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1922A-12EC-7744-9A43-3A0F7A599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850" y="1592352"/>
            <a:ext cx="3012558" cy="16497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27732314-84D2-8645-B753-73A5E7530DE9}"/>
              </a:ext>
            </a:extLst>
          </p:cNvPr>
          <p:cNvSpPr/>
          <p:nvPr/>
        </p:nvSpPr>
        <p:spPr>
          <a:xfrm>
            <a:off x="4126689" y="2697135"/>
            <a:ext cx="889606" cy="31568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242A8C-FA61-EB41-BC8C-A02EF4788A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764" y="5308850"/>
            <a:ext cx="3917607" cy="1464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Bent-Up Arrow 10">
            <a:extLst>
              <a:ext uri="{FF2B5EF4-FFF2-40B4-BE49-F238E27FC236}">
                <a16:creationId xmlns:a16="http://schemas.microsoft.com/office/drawing/2014/main" id="{9D93247E-3D96-6849-9C30-5BE3C569F051}"/>
              </a:ext>
            </a:extLst>
          </p:cNvPr>
          <p:cNvSpPr/>
          <p:nvPr/>
        </p:nvSpPr>
        <p:spPr>
          <a:xfrm flipH="1">
            <a:off x="6915283" y="5018608"/>
            <a:ext cx="605481" cy="858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1591358" y="550358"/>
            <a:ext cx="8452680" cy="121007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dirty="0">
                <a:latin typeface="Georgia" panose="02040502050405020303" pitchFamily="18" charset="0"/>
              </a:rPr>
              <a:t>Hadoop Distributed File System</a:t>
            </a:r>
            <a:endParaRPr lang="zh-CN" altLang="en-US" sz="3600" b="1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Fig1-StoragesOnDataNode">
            <a:extLst>
              <a:ext uri="{FF2B5EF4-FFF2-40B4-BE49-F238E27FC236}">
                <a16:creationId xmlns:a16="http://schemas.microsoft.com/office/drawing/2014/main" id="{49EFC0A2-EAB2-43A7-8E7D-BCEDCE09CD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3" t="4445" r="2706" b="17658"/>
          <a:stretch/>
        </p:blipFill>
        <p:spPr bwMode="auto">
          <a:xfrm>
            <a:off x="4710009" y="1760432"/>
            <a:ext cx="6608231" cy="371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D99C612-2C36-4EE3-B64E-79CDF4F8BBEF}"/>
              </a:ext>
            </a:extLst>
          </p:cNvPr>
          <p:cNvSpPr txBox="1"/>
          <p:nvPr/>
        </p:nvSpPr>
        <p:spPr>
          <a:xfrm>
            <a:off x="629919" y="2194560"/>
            <a:ext cx="40800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>
                <a:latin typeface="Georgia" panose="02040502050405020303" pitchFamily="18" charset="0"/>
              </a:rPr>
              <a:t>The </a:t>
            </a:r>
            <a:r>
              <a:rPr lang="en-US" altLang="zh-CN" sz="2000" b="1" dirty="0" err="1">
                <a:latin typeface="Georgia" panose="02040502050405020303" pitchFamily="18" charset="0"/>
              </a:rPr>
              <a:t>NameNode</a:t>
            </a:r>
            <a:r>
              <a:rPr lang="en-US" altLang="zh-CN" sz="2000" dirty="0">
                <a:latin typeface="Georgia" panose="02040502050405020303" pitchFamily="18" charset="0"/>
              </a:rPr>
              <a:t> is the main node, it doesn’t store the actual data. </a:t>
            </a:r>
          </a:p>
          <a:p>
            <a:pPr marL="342900" indent="-342900"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</a:rPr>
              <a:t>DataNodes</a:t>
            </a:r>
            <a:r>
              <a:rPr lang="en-US" altLang="zh-CN" sz="2000" dirty="0">
                <a:latin typeface="Georgia" panose="02040502050405020303" pitchFamily="18" charset="0"/>
              </a:rPr>
              <a:t> is where data stored, hence it requires more storage resources.</a:t>
            </a:r>
          </a:p>
          <a:p>
            <a:pPr marL="342900" indent="-342900">
              <a:buAutoNum type="arabicPeriod"/>
            </a:pPr>
            <a:r>
              <a:rPr lang="en-US" altLang="zh-CN" sz="2000" dirty="0">
                <a:latin typeface="Georgia" panose="02040502050405020303" pitchFamily="18" charset="0"/>
              </a:rPr>
              <a:t>Clients always communicate to the </a:t>
            </a:r>
            <a:r>
              <a:rPr lang="en-US" altLang="zh-CN" sz="2000" b="1" dirty="0" err="1">
                <a:latin typeface="Georgia" panose="02040502050405020303" pitchFamily="18" charset="0"/>
              </a:rPr>
              <a:t>NameNode</a:t>
            </a:r>
            <a:r>
              <a:rPr lang="en-US" altLang="zh-CN" sz="2000" dirty="0">
                <a:latin typeface="Georgia" panose="02040502050405020303" pitchFamily="18" charset="0"/>
              </a:rPr>
              <a:t> while writing the data. 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3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164">
            <a:extLst>
              <a:ext uri="{FF2B5EF4-FFF2-40B4-BE49-F238E27FC236}">
                <a16:creationId xmlns:a16="http://schemas.microsoft.com/office/drawing/2014/main" id="{2281A622-6CA9-44CD-837F-3E73877CBA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80"/>
          <a:stretch/>
        </p:blipFill>
        <p:spPr>
          <a:xfrm>
            <a:off x="1858074" y="808074"/>
            <a:ext cx="8891442" cy="5624624"/>
          </a:xfrm>
          <a:prstGeom prst="rect">
            <a:avLst/>
          </a:prstGeom>
        </p:spPr>
      </p:pic>
      <p:sp>
        <p:nvSpPr>
          <p:cNvPr id="166" name="Oval 165">
            <a:extLst>
              <a:ext uri="{FF2B5EF4-FFF2-40B4-BE49-F238E27FC236}">
                <a16:creationId xmlns:a16="http://schemas.microsoft.com/office/drawing/2014/main" id="{DFC3EDB5-D321-4C51-A41E-E0B4A4B7DE03}"/>
              </a:ext>
            </a:extLst>
          </p:cNvPr>
          <p:cNvSpPr/>
          <p:nvPr/>
        </p:nvSpPr>
        <p:spPr>
          <a:xfrm>
            <a:off x="5989672" y="3545961"/>
            <a:ext cx="3962400" cy="8240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9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444261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210334" y="3165704"/>
            <a:ext cx="12014790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dirty="0">
                <a:latin typeface="Georgia" panose="02040502050405020303" pitchFamily="18" charset="0"/>
              </a:rPr>
              <a:t>Alternating Least Squares </a:t>
            </a:r>
            <a:r>
              <a:rPr lang="en-US" altLang="zh-CN" sz="4000" b="1" spc="6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ea"/>
                <a:sym typeface="+mn-lt"/>
              </a:rPr>
              <a:t>| PART3</a:t>
            </a:r>
            <a:endParaRPr lang="zh-CN" altLang="en-US" sz="4000" b="1" spc="600" dirty="0">
              <a:solidFill>
                <a:schemeClr val="bg1"/>
              </a:solidFill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75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8.33333E-7 -7.40741E-7 L -8.33333E-7 -0.07222 " pathEditMode="relative" rAng="0" ptsTypes="AA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68A6102-2DDC-4E6A-8C46-70CC7716F77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2017科技感企业总结计划PPT模板01"/>
</p:tagLst>
</file>

<file path=ppt/theme/theme1.xml><?xml version="1.0" encoding="utf-8"?>
<a:theme xmlns:a="http://schemas.openxmlformats.org/drawingml/2006/main" name="Office 主题">
  <a:themeElements>
    <a:clrScheme name="自定义 10">
      <a:dk1>
        <a:srgbClr val="FFFFFF"/>
      </a:dk1>
      <a:lt1>
        <a:sysClr val="window" lastClr="FFFFFF"/>
      </a:lt1>
      <a:dk2>
        <a:srgbClr val="335B74"/>
      </a:dk2>
      <a:lt2>
        <a:srgbClr val="DFE3E5"/>
      </a:lt2>
      <a:accent1>
        <a:srgbClr val="CCFFFF"/>
      </a:accent1>
      <a:accent2>
        <a:srgbClr val="FFFFFF"/>
      </a:accent2>
      <a:accent3>
        <a:srgbClr val="CCFFFF"/>
      </a:accent3>
      <a:accent4>
        <a:srgbClr val="FFFFFF"/>
      </a:accent4>
      <a:accent5>
        <a:srgbClr val="CCFFFF"/>
      </a:accent5>
      <a:accent6>
        <a:srgbClr val="FFFFFF"/>
      </a:accent6>
      <a:hlink>
        <a:srgbClr val="CCFFFF"/>
      </a:hlink>
      <a:folHlink>
        <a:srgbClr val="FFFFFF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328</Words>
  <Application>Microsoft Macintosh PowerPoint</Application>
  <PresentationFormat>Widescreen</PresentationFormat>
  <Paragraphs>95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微软雅黑</vt:lpstr>
      <vt:lpstr>宋体</vt:lpstr>
      <vt:lpstr>Arial</vt:lpstr>
      <vt:lpstr>Calibri</vt:lpstr>
      <vt:lpstr>Georgia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xing</dc:creator>
  <cp:lastModifiedBy>Microsoft Office User</cp:lastModifiedBy>
  <cp:revision>20</cp:revision>
  <dcterms:created xsi:type="dcterms:W3CDTF">2018-12-05T20:28:41Z</dcterms:created>
  <dcterms:modified xsi:type="dcterms:W3CDTF">2018-12-05T23:37:28Z</dcterms:modified>
</cp:coreProperties>
</file>