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0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5" r:id="rId3"/>
    <p:sldId id="283" r:id="rId4"/>
    <p:sldId id="256" r:id="rId5"/>
    <p:sldId id="282" r:id="rId6"/>
    <p:sldId id="284" r:id="rId7"/>
    <p:sldId id="292" r:id="rId8"/>
    <p:sldId id="274" r:id="rId9"/>
    <p:sldId id="286" r:id="rId10"/>
    <p:sldId id="291" r:id="rId11"/>
    <p:sldId id="276" r:id="rId12"/>
    <p:sldId id="290" r:id="rId13"/>
    <p:sldId id="299" r:id="rId14"/>
    <p:sldId id="269" r:id="rId15"/>
    <p:sldId id="285" r:id="rId16"/>
    <p:sldId id="304" r:id="rId17"/>
    <p:sldId id="300" r:id="rId18"/>
    <p:sldId id="288" r:id="rId19"/>
    <p:sldId id="260" r:id="rId20"/>
    <p:sldId id="30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3036" autoAdjust="0"/>
  </p:normalViewPr>
  <p:slideViewPr>
    <p:cSldViewPr snapToGrid="0">
      <p:cViewPr varScale="1">
        <p:scale>
          <a:sx n="104" d="100"/>
          <a:sy n="104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15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71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8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YARN as the brain of your Hadoop Ecosystem. It performs all your processing activities by allocating resources and scheduling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again a main node in the processing department.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NodeManagers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installed on every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responsible for execution of task on every single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428875"/>
            <a:ext cx="9431218" cy="121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Recommendation System </a:t>
            </a:r>
          </a:p>
          <a:p>
            <a:pPr algn="r"/>
            <a:r>
              <a:rPr lang="en-US" altLang="zh-CN" sz="2600" b="1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--Using Spark Platform</a:t>
            </a:r>
            <a:endParaRPr lang="zh-CN" altLang="en-US" sz="2600" b="1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974870" y="4272396"/>
            <a:ext cx="6025383" cy="3763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1600" dirty="0">
              <a:solidFill>
                <a:schemeClr val="accent1">
                  <a:lumMod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7724" y="3952022"/>
            <a:ext cx="8539674" cy="384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Group Member:</a:t>
            </a:r>
          </a:p>
          <a:p>
            <a:pPr algn="r"/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Xie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Yiding</a:t>
            </a:r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Xing, Yang </a:t>
            </a:r>
          </a:p>
          <a:p>
            <a:pPr algn="r"/>
            <a:r>
              <a:rPr lang="en-US" altLang="zh-CN" sz="2000" dirty="0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Zhou, </a:t>
            </a:r>
            <a:r>
              <a:rPr lang="en-US" altLang="zh-CN" sz="2000" dirty="0" err="1">
                <a:solidFill>
                  <a:schemeClr val="accent1">
                    <a:lumMod val="9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  <a:sym typeface="+mn-lt"/>
              </a:rPr>
              <a:t>Zhibo</a:t>
            </a:r>
            <a:endParaRPr lang="zh-CN" altLang="en-US" sz="2000" dirty="0">
              <a:solidFill>
                <a:schemeClr val="accent1">
                  <a:lumMod val="9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444261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210334" y="3165704"/>
            <a:ext cx="1201479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latin typeface="Georgia" panose="02040502050405020303" pitchFamily="18" charset="0"/>
              </a:rPr>
              <a:t>Alternating Least Squares </a:t>
            </a:r>
            <a:r>
              <a:rPr lang="en-US" altLang="zh-CN" sz="40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| PART3</a:t>
            </a:r>
            <a:endParaRPr lang="zh-CN" altLang="en-US" sz="40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-7.40741E-7 L -8.33333E-7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770781F-1519-4F6E-92BE-2F79C7A22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66088"/>
            <a:ext cx="10905066" cy="3925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83B619A-E00D-4A04-8CCA-608DACC07F13}"/>
              </a:ext>
            </a:extLst>
          </p:cNvPr>
          <p:cNvSpPr txBox="1"/>
          <p:nvPr/>
        </p:nvSpPr>
        <p:spPr>
          <a:xfrm>
            <a:off x="643467" y="646771"/>
            <a:ext cx="466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Georgia" panose="02040502050405020303" pitchFamily="18" charset="0"/>
              </a:rPr>
              <a:t>Main Idea of ALS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861E45-1869-42C7-A804-FFB3886EC919}"/>
              </a:ext>
            </a:extLst>
          </p:cNvPr>
          <p:cNvSpPr txBox="1"/>
          <p:nvPr/>
        </p:nvSpPr>
        <p:spPr>
          <a:xfrm>
            <a:off x="643467" y="5564897"/>
            <a:ext cx="52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eorgia" panose="02040502050405020303" pitchFamily="18" charset="0"/>
              </a:rPr>
              <a:t>Number of user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(n): 27,753,444</a:t>
            </a:r>
          </a:p>
          <a:p>
            <a:r>
              <a:rPr lang="en-US" altLang="zh-CN" sz="2400" b="1" dirty="0">
                <a:latin typeface="Georgia" panose="02040502050405020303" pitchFamily="18" charset="0"/>
              </a:rPr>
              <a:t>Number of item</a:t>
            </a:r>
            <a:r>
              <a:rPr lang="zh-CN" altLang="en-US" sz="2400" b="1" dirty="0">
                <a:latin typeface="Georgia" panose="02040502050405020303" pitchFamily="18" charset="0"/>
              </a:rPr>
              <a:t> </a:t>
            </a:r>
            <a:r>
              <a:rPr lang="en-US" altLang="zh-CN" sz="2400" b="1" dirty="0">
                <a:latin typeface="Georgia" panose="02040502050405020303" pitchFamily="18" charset="0"/>
              </a:rPr>
              <a:t>(m): 58,098</a:t>
            </a:r>
            <a:endParaRPr lang="zh-CN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A2C0C-17CE-654B-9A64-E8E04F17D787}"/>
              </a:ext>
            </a:extLst>
          </p:cNvPr>
          <p:cNvSpPr txBox="1"/>
          <p:nvPr/>
        </p:nvSpPr>
        <p:spPr>
          <a:xfrm>
            <a:off x="877330" y="3991232"/>
            <a:ext cx="3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60483-AE4B-5944-8221-36DE599ED910}"/>
              </a:ext>
            </a:extLst>
          </p:cNvPr>
          <p:cNvSpPr/>
          <p:nvPr/>
        </p:nvSpPr>
        <p:spPr>
          <a:xfrm>
            <a:off x="3621619" y="14660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6FE85-F8A4-8C4E-AA11-9B9F4F27A3EC}"/>
              </a:ext>
            </a:extLst>
          </p:cNvPr>
          <p:cNvSpPr/>
          <p:nvPr/>
        </p:nvSpPr>
        <p:spPr>
          <a:xfrm>
            <a:off x="5620597" y="28859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1A78B-1CB5-7240-9BE5-AC62885FDFC0}"/>
              </a:ext>
            </a:extLst>
          </p:cNvPr>
          <p:cNvSpPr/>
          <p:nvPr/>
        </p:nvSpPr>
        <p:spPr>
          <a:xfrm>
            <a:off x="6845993" y="1835420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62DD-4A6B-E649-9E88-728FB295BDF2}"/>
              </a:ext>
            </a:extLst>
          </p:cNvPr>
          <p:cNvSpPr/>
          <p:nvPr/>
        </p:nvSpPr>
        <p:spPr>
          <a:xfrm>
            <a:off x="10007827" y="2197888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052AF-DE68-FA40-BDB4-5D498C3842A8}"/>
              </a:ext>
            </a:extLst>
          </p:cNvPr>
          <p:cNvSpPr/>
          <p:nvPr/>
        </p:nvSpPr>
        <p:spPr>
          <a:xfrm>
            <a:off x="8712604" y="3806566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22BE82-83EF-4A56-A8B3-78A5FECBF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14" y="910206"/>
            <a:ext cx="6134100" cy="1962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D9EA0-6651-4A9B-8B50-2FF6A043E6B8}"/>
              </a:ext>
            </a:extLst>
          </p:cNvPr>
          <p:cNvSpPr txBox="1"/>
          <p:nvPr/>
        </p:nvSpPr>
        <p:spPr>
          <a:xfrm>
            <a:off x="604856" y="1210051"/>
            <a:ext cx="4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1. </a:t>
            </a:r>
            <a:endParaRPr lang="zh-CN" altLang="en-US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71E68-F775-4917-A1CB-380A281261A1}"/>
              </a:ext>
            </a:extLst>
          </p:cNvPr>
          <p:cNvSpPr txBox="1"/>
          <p:nvPr/>
        </p:nvSpPr>
        <p:spPr>
          <a:xfrm>
            <a:off x="604856" y="3117386"/>
            <a:ext cx="390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endParaRPr lang="zh-CN" alt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4D8952B-251C-41FE-8620-AA9950E7F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52" y="3127356"/>
            <a:ext cx="1495425" cy="619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E9D6403-9E17-498A-A229-6A911F6AC6E0}"/>
              </a:ext>
            </a:extLst>
          </p:cNvPr>
          <p:cNvSpPr txBox="1"/>
          <p:nvPr/>
        </p:nvSpPr>
        <p:spPr>
          <a:xfrm>
            <a:off x="604856" y="4650058"/>
            <a:ext cx="414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5990B7-C032-4D95-8529-0C7396CD5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159" y="4110792"/>
            <a:ext cx="7810500" cy="1228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A8C16E-ADB6-45A4-9B6D-69A527ECE622}"/>
              </a:ext>
            </a:extLst>
          </p:cNvPr>
          <p:cNvSpPr txBox="1"/>
          <p:nvPr/>
        </p:nvSpPr>
        <p:spPr>
          <a:xfrm>
            <a:off x="604856" y="5998064"/>
            <a:ext cx="121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E341A-ED1A-4894-A887-A23C6AAD5492}"/>
              </a:ext>
            </a:extLst>
          </p:cNvPr>
          <p:cNvSpPr txBox="1"/>
          <p:nvPr/>
        </p:nvSpPr>
        <p:spPr>
          <a:xfrm>
            <a:off x="7783551" y="1210051"/>
            <a:ext cx="3668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If there are n users and m items, we are given an n × m matrix R in which the (u,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)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th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entry is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r</a:t>
            </a:r>
            <a:r>
              <a:rPr lang="en-US" altLang="zh-CN" sz="1400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ui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– the rating for item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 by user </a:t>
            </a:r>
            <a:r>
              <a:rPr lang="en-US" altLang="zh-CN" dirty="0">
                <a:latin typeface="Georgia" panose="02040502050405020303" pitchFamily="18" charset="0"/>
              </a:rPr>
              <a:t>u.</a:t>
            </a:r>
            <a:endParaRPr lang="zh-CN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8F0A7-2B71-4EE5-9F05-E9341B4C972C}"/>
              </a:ext>
            </a:extLst>
          </p:cNvPr>
          <p:cNvSpPr txBox="1"/>
          <p:nvPr/>
        </p:nvSpPr>
        <p:spPr>
          <a:xfrm>
            <a:off x="1059366" y="390293"/>
            <a:ext cx="821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General Idea</a:t>
            </a:r>
          </a:p>
        </p:txBody>
      </p: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59B3B9EF-C7D9-459F-9DD2-204E6023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018711"/>
            <a:ext cx="9839325" cy="546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5F8F83-05CF-4824-AA3A-CC80BC49397A}"/>
              </a:ext>
            </a:extLst>
          </p:cNvPr>
          <p:cNvSpPr txBox="1"/>
          <p:nvPr/>
        </p:nvSpPr>
        <p:spPr>
          <a:xfrm>
            <a:off x="925551" y="256478"/>
            <a:ext cx="4025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latin typeface="Georgia" panose="02040502050405020303" pitchFamily="18" charset="0"/>
              </a:rPr>
              <a:t>Algorithm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23"/>
          <p:cNvSpPr txBox="1"/>
          <p:nvPr/>
        </p:nvSpPr>
        <p:spPr>
          <a:xfrm>
            <a:off x="503355" y="531341"/>
            <a:ext cx="5366104" cy="1442792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800" b="1" dirty="0">
                <a:latin typeface="Georgia" panose="02040502050405020303" pitchFamily="18" charset="0"/>
              </a:rPr>
              <a:t>Implementation</a:t>
            </a:r>
          </a:p>
          <a:p>
            <a:pPr>
              <a:lnSpc>
                <a:spcPct val="120000"/>
              </a:lnSpc>
            </a:pPr>
            <a:r>
              <a:rPr lang="en-US" altLang="zh-CN" sz="4000" b="1" dirty="0">
                <a:latin typeface="Georgia" panose="02040502050405020303" pitchFamily="18" charset="0"/>
              </a:rPr>
              <a:t>(From</a:t>
            </a:r>
            <a:r>
              <a:rPr lang="zh-CN" altLang="en-US" sz="4000" b="1" dirty="0">
                <a:latin typeface="Georgia" panose="02040502050405020303" pitchFamily="18" charset="0"/>
              </a:rPr>
              <a:t> </a:t>
            </a:r>
            <a:r>
              <a:rPr lang="en-US" altLang="zh-CN" sz="4000" b="1" dirty="0" err="1">
                <a:latin typeface="Georgia" panose="02040502050405020303" pitchFamily="18" charset="0"/>
              </a:rPr>
              <a:t>Pyspark.MlLib</a:t>
            </a:r>
            <a:r>
              <a:rPr lang="en-US" altLang="zh-CN" sz="4000" b="1" dirty="0">
                <a:latin typeface="Georgia" panose="02040502050405020303" pitchFamily="18" charset="0"/>
              </a:rPr>
              <a:t>) 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896C3-6438-4493-92D8-AB65B81F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09800"/>
            <a:ext cx="10915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2A95FAFC-6F54-4D27-B9BB-42C671D4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4" y="1801813"/>
            <a:ext cx="5291666" cy="3254374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E9C94DF-B2E7-40B4-BC5D-B07E2519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133" y="2496065"/>
            <a:ext cx="6146915" cy="16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47F49F-6733-BF4F-85AD-CB5FCD4FB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99" y="1726856"/>
            <a:ext cx="7873117" cy="44876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19B55-824B-E649-9196-46B718C7DBBC}"/>
              </a:ext>
            </a:extLst>
          </p:cNvPr>
          <p:cNvSpPr txBox="1"/>
          <p:nvPr/>
        </p:nvSpPr>
        <p:spPr>
          <a:xfrm>
            <a:off x="1209099" y="455090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Recommendation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021600" y="3200653"/>
            <a:ext cx="9117410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Performance| PART4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54167E-6 -3.33333E-6 L -3.54167E-6 -0.07222 " pathEditMode="relative" rAng="0" ptsTypes="AA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12ED81D-1233-4446-A993-568EB2684CCB}"/>
              </a:ext>
            </a:extLst>
          </p:cNvPr>
          <p:cNvSpPr txBox="1"/>
          <p:nvPr/>
        </p:nvSpPr>
        <p:spPr>
          <a:xfrm>
            <a:off x="1137424" y="1048215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Performance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9D61C-097B-44F5-95B5-2E8281B1E463}"/>
              </a:ext>
            </a:extLst>
          </p:cNvPr>
          <p:cNvSpPr txBox="1"/>
          <p:nvPr/>
        </p:nvSpPr>
        <p:spPr>
          <a:xfrm>
            <a:off x="1137424" y="2185639"/>
            <a:ext cx="4493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The Netflix Prize: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100 million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Netflix’s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0.9514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3E7117-5469-470E-BCCB-6022E3BA5190}"/>
              </a:ext>
            </a:extLst>
          </p:cNvPr>
          <p:cNvSpPr txBox="1"/>
          <p:nvPr/>
        </p:nvSpPr>
        <p:spPr>
          <a:xfrm>
            <a:off x="5798634" y="2185639"/>
            <a:ext cx="5255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</a:rPr>
              <a:t>Our model: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Given the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user: 27,753,444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Number of item: 58,098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Rating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Scale:</a:t>
            </a:r>
            <a:r>
              <a:rPr lang="zh-CN" altLang="en-US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>
                <a:latin typeface="Georgia" panose="02040502050405020303" pitchFamily="18" charset="0"/>
              </a:rPr>
              <a:t>1-5</a:t>
            </a:r>
          </a:p>
          <a:p>
            <a:endParaRPr lang="en-US" altLang="zh-CN" sz="24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eorgia" panose="02040502050405020303" pitchFamily="18" charset="0"/>
              </a:rPr>
              <a:t>RMSE: 0.8188</a:t>
            </a:r>
          </a:p>
        </p:txBody>
      </p:sp>
    </p:spTree>
    <p:extLst>
      <p:ext uri="{BB962C8B-B14F-4D97-AF65-F5344CB8AC3E}">
        <p14:creationId xmlns:p14="http://schemas.microsoft.com/office/powerpoint/2010/main" val="8881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190506" y="1561622"/>
            <a:ext cx="4407276" cy="359706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Google Cloud Platform(GCP)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Single Machine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16 Core, 96G RAM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ALS algorithm, out of memory 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Georgia" panose="020405020504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Amazon Web Services(AWS) EMR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One master and three slaves, each machine has 16 core, 96G RAM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Georgia" panose="02040502050405020303" pitchFamily="18" charset="0"/>
              </a:rPr>
              <a:t>– Total Running Time : 97s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03243" y="1611181"/>
            <a:ext cx="3612432" cy="2970344"/>
            <a:chOff x="7703268" y="1392097"/>
            <a:chExt cx="3252627" cy="2789054"/>
          </a:xfrm>
        </p:grpSpPr>
        <p:sp>
          <p:nvSpPr>
            <p:cNvPr id="28" name="椭圆 27"/>
            <p:cNvSpPr/>
            <p:nvPr/>
          </p:nvSpPr>
          <p:spPr>
            <a:xfrm rot="5400000">
              <a:off x="8341876" y="3243533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9070816" y="3395240"/>
              <a:ext cx="1823079" cy="3852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 rot="5400000">
              <a:off x="7105449" y="3404338"/>
              <a:ext cx="1374632" cy="1789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任意多边形: 形状 5"/>
            <p:cNvSpPr>
              <a:spLocks/>
            </p:cNvSpPr>
            <p:nvPr/>
          </p:nvSpPr>
          <p:spPr bwMode="auto">
            <a:xfrm>
              <a:off x="7848440" y="3426568"/>
              <a:ext cx="190230" cy="254703"/>
            </a:xfrm>
            <a:custGeom>
              <a:avLst/>
              <a:gdLst>
                <a:gd name="T0" fmla="*/ 43 w 263"/>
                <a:gd name="T1" fmla="*/ 348 h 354"/>
                <a:gd name="T2" fmla="*/ 43 w 263"/>
                <a:gd name="T3" fmla="*/ 348 h 354"/>
                <a:gd name="T4" fmla="*/ 250 w 263"/>
                <a:gd name="T5" fmla="*/ 198 h 354"/>
                <a:gd name="T6" fmla="*/ 262 w 263"/>
                <a:gd name="T7" fmla="*/ 178 h 354"/>
                <a:gd name="T8" fmla="*/ 250 w 263"/>
                <a:gd name="T9" fmla="*/ 155 h 354"/>
                <a:gd name="T10" fmla="*/ 43 w 263"/>
                <a:gd name="T11" fmla="*/ 5 h 354"/>
                <a:gd name="T12" fmla="*/ 14 w 263"/>
                <a:gd name="T13" fmla="*/ 5 h 354"/>
                <a:gd name="T14" fmla="*/ 0 w 263"/>
                <a:gd name="T15" fmla="*/ 28 h 354"/>
                <a:gd name="T16" fmla="*/ 0 w 263"/>
                <a:gd name="T17" fmla="*/ 324 h 354"/>
                <a:gd name="T18" fmla="*/ 14 w 263"/>
                <a:gd name="T19" fmla="*/ 350 h 354"/>
                <a:gd name="T20" fmla="*/ 43 w 263"/>
                <a:gd name="T21" fmla="*/ 348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54">
                  <a:moveTo>
                    <a:pt x="43" y="348"/>
                  </a:moveTo>
                  <a:lnTo>
                    <a:pt x="43" y="348"/>
                  </a:lnTo>
                  <a:cubicBezTo>
                    <a:pt x="250" y="198"/>
                    <a:pt x="250" y="198"/>
                    <a:pt x="250" y="198"/>
                  </a:cubicBezTo>
                  <a:cubicBezTo>
                    <a:pt x="259" y="192"/>
                    <a:pt x="262" y="186"/>
                    <a:pt x="262" y="178"/>
                  </a:cubicBezTo>
                  <a:cubicBezTo>
                    <a:pt x="262" y="169"/>
                    <a:pt x="259" y="161"/>
                    <a:pt x="250" y="15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0"/>
                    <a:pt x="23" y="0"/>
                    <a:pt x="14" y="5"/>
                  </a:cubicBezTo>
                  <a:cubicBezTo>
                    <a:pt x="5" y="8"/>
                    <a:pt x="0" y="16"/>
                    <a:pt x="0" y="2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36"/>
                    <a:pt x="5" y="344"/>
                    <a:pt x="14" y="350"/>
                  </a:cubicBezTo>
                  <a:cubicBezTo>
                    <a:pt x="23" y="353"/>
                    <a:pt x="35" y="353"/>
                    <a:pt x="43" y="34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椭圆 34"/>
            <p:cNvSpPr/>
            <p:nvPr/>
          </p:nvSpPr>
          <p:spPr>
            <a:xfrm rot="5400000">
              <a:off x="8341876" y="1810491"/>
              <a:ext cx="609901" cy="620776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任意多边形: 形状 11"/>
            <p:cNvSpPr>
              <a:spLocks/>
            </p:cNvSpPr>
            <p:nvPr/>
          </p:nvSpPr>
          <p:spPr bwMode="auto">
            <a:xfrm rot="5400000">
              <a:off x="8516209" y="2001461"/>
              <a:ext cx="245547" cy="247403"/>
            </a:xfrm>
            <a:custGeom>
              <a:avLst/>
              <a:gdLst>
                <a:gd name="T0" fmla="*/ 573 w 602"/>
                <a:gd name="T1" fmla="*/ 219 h 609"/>
                <a:gd name="T2" fmla="*/ 573 w 602"/>
                <a:gd name="T3" fmla="*/ 219 h 609"/>
                <a:gd name="T4" fmla="*/ 544 w 602"/>
                <a:gd name="T5" fmla="*/ 219 h 609"/>
                <a:gd name="T6" fmla="*/ 530 w 602"/>
                <a:gd name="T7" fmla="*/ 219 h 609"/>
                <a:gd name="T8" fmla="*/ 452 w 602"/>
                <a:gd name="T9" fmla="*/ 219 h 609"/>
                <a:gd name="T10" fmla="*/ 424 w 602"/>
                <a:gd name="T11" fmla="*/ 191 h 609"/>
                <a:gd name="T12" fmla="*/ 452 w 602"/>
                <a:gd name="T13" fmla="*/ 162 h 609"/>
                <a:gd name="T14" fmla="*/ 502 w 602"/>
                <a:gd name="T15" fmla="*/ 162 h 609"/>
                <a:gd name="T16" fmla="*/ 297 w 602"/>
                <a:gd name="T17" fmla="*/ 56 h 609"/>
                <a:gd name="T18" fmla="*/ 57 w 602"/>
                <a:gd name="T19" fmla="*/ 304 h 609"/>
                <a:gd name="T20" fmla="*/ 28 w 602"/>
                <a:gd name="T21" fmla="*/ 332 h 609"/>
                <a:gd name="T22" fmla="*/ 0 w 602"/>
                <a:gd name="T23" fmla="*/ 304 h 609"/>
                <a:gd name="T24" fmla="*/ 0 w 602"/>
                <a:gd name="T25" fmla="*/ 304 h 609"/>
                <a:gd name="T26" fmla="*/ 297 w 602"/>
                <a:gd name="T27" fmla="*/ 0 h 609"/>
                <a:gd name="T28" fmla="*/ 544 w 602"/>
                <a:gd name="T29" fmla="*/ 127 h 609"/>
                <a:gd name="T30" fmla="*/ 544 w 602"/>
                <a:gd name="T31" fmla="*/ 78 h 609"/>
                <a:gd name="T32" fmla="*/ 573 w 602"/>
                <a:gd name="T33" fmla="*/ 49 h 609"/>
                <a:gd name="T34" fmla="*/ 601 w 602"/>
                <a:gd name="T35" fmla="*/ 78 h 609"/>
                <a:gd name="T36" fmla="*/ 601 w 602"/>
                <a:gd name="T37" fmla="*/ 191 h 609"/>
                <a:gd name="T38" fmla="*/ 573 w 602"/>
                <a:gd name="T39" fmla="*/ 219 h 609"/>
                <a:gd name="T40" fmla="*/ 28 w 602"/>
                <a:gd name="T41" fmla="*/ 389 h 609"/>
                <a:gd name="T42" fmla="*/ 28 w 602"/>
                <a:gd name="T43" fmla="*/ 389 h 609"/>
                <a:gd name="T44" fmla="*/ 148 w 602"/>
                <a:gd name="T45" fmla="*/ 389 h 609"/>
                <a:gd name="T46" fmla="*/ 177 w 602"/>
                <a:gd name="T47" fmla="*/ 417 h 609"/>
                <a:gd name="T48" fmla="*/ 148 w 602"/>
                <a:gd name="T49" fmla="*/ 445 h 609"/>
                <a:gd name="T50" fmla="*/ 99 w 602"/>
                <a:gd name="T51" fmla="*/ 445 h 609"/>
                <a:gd name="T52" fmla="*/ 297 w 602"/>
                <a:gd name="T53" fmla="*/ 551 h 609"/>
                <a:gd name="T54" fmla="*/ 544 w 602"/>
                <a:gd name="T55" fmla="*/ 304 h 609"/>
                <a:gd name="T56" fmla="*/ 573 w 602"/>
                <a:gd name="T57" fmla="*/ 276 h 609"/>
                <a:gd name="T58" fmla="*/ 601 w 602"/>
                <a:gd name="T59" fmla="*/ 304 h 609"/>
                <a:gd name="T60" fmla="*/ 601 w 602"/>
                <a:gd name="T61" fmla="*/ 304 h 609"/>
                <a:gd name="T62" fmla="*/ 297 w 602"/>
                <a:gd name="T63" fmla="*/ 608 h 609"/>
                <a:gd name="T64" fmla="*/ 57 w 602"/>
                <a:gd name="T65" fmla="*/ 480 h 609"/>
                <a:gd name="T66" fmla="*/ 57 w 602"/>
                <a:gd name="T67" fmla="*/ 530 h 609"/>
                <a:gd name="T68" fmla="*/ 28 w 602"/>
                <a:gd name="T69" fmla="*/ 558 h 609"/>
                <a:gd name="T70" fmla="*/ 0 w 602"/>
                <a:gd name="T71" fmla="*/ 530 h 609"/>
                <a:gd name="T72" fmla="*/ 0 w 602"/>
                <a:gd name="T73" fmla="*/ 417 h 609"/>
                <a:gd name="T74" fmla="*/ 28 w 602"/>
                <a:gd name="T75" fmla="*/ 38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2" h="609">
                  <a:moveTo>
                    <a:pt x="573" y="219"/>
                  </a:moveTo>
                  <a:lnTo>
                    <a:pt x="573" y="219"/>
                  </a:lnTo>
                  <a:cubicBezTo>
                    <a:pt x="544" y="219"/>
                    <a:pt x="544" y="219"/>
                    <a:pt x="544" y="219"/>
                  </a:cubicBezTo>
                  <a:cubicBezTo>
                    <a:pt x="530" y="219"/>
                    <a:pt x="530" y="219"/>
                    <a:pt x="530" y="219"/>
                  </a:cubicBezTo>
                  <a:cubicBezTo>
                    <a:pt x="452" y="219"/>
                    <a:pt x="452" y="219"/>
                    <a:pt x="452" y="219"/>
                  </a:cubicBezTo>
                  <a:cubicBezTo>
                    <a:pt x="431" y="219"/>
                    <a:pt x="424" y="205"/>
                    <a:pt x="424" y="191"/>
                  </a:cubicBezTo>
                  <a:cubicBezTo>
                    <a:pt x="424" y="177"/>
                    <a:pt x="431" y="162"/>
                    <a:pt x="452" y="162"/>
                  </a:cubicBezTo>
                  <a:cubicBezTo>
                    <a:pt x="502" y="162"/>
                    <a:pt x="502" y="162"/>
                    <a:pt x="502" y="162"/>
                  </a:cubicBezTo>
                  <a:cubicBezTo>
                    <a:pt x="452" y="99"/>
                    <a:pt x="382" y="56"/>
                    <a:pt x="297" y="56"/>
                  </a:cubicBezTo>
                  <a:cubicBezTo>
                    <a:pt x="163" y="56"/>
                    <a:pt x="57" y="169"/>
                    <a:pt x="57" y="304"/>
                  </a:cubicBezTo>
                  <a:cubicBezTo>
                    <a:pt x="57" y="318"/>
                    <a:pt x="42" y="332"/>
                    <a:pt x="28" y="332"/>
                  </a:cubicBezTo>
                  <a:cubicBezTo>
                    <a:pt x="7" y="332"/>
                    <a:pt x="0" y="318"/>
                    <a:pt x="0" y="304"/>
                  </a:cubicBezTo>
                  <a:lnTo>
                    <a:pt x="0" y="304"/>
                  </a:lnTo>
                  <a:cubicBezTo>
                    <a:pt x="0" y="134"/>
                    <a:pt x="134" y="0"/>
                    <a:pt x="297" y="0"/>
                  </a:cubicBezTo>
                  <a:cubicBezTo>
                    <a:pt x="403" y="0"/>
                    <a:pt x="488" y="49"/>
                    <a:pt x="544" y="127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64"/>
                    <a:pt x="558" y="49"/>
                    <a:pt x="573" y="49"/>
                  </a:cubicBezTo>
                  <a:cubicBezTo>
                    <a:pt x="587" y="49"/>
                    <a:pt x="601" y="64"/>
                    <a:pt x="601" y="78"/>
                  </a:cubicBezTo>
                  <a:cubicBezTo>
                    <a:pt x="601" y="191"/>
                    <a:pt x="601" y="191"/>
                    <a:pt x="601" y="191"/>
                  </a:cubicBezTo>
                  <a:cubicBezTo>
                    <a:pt x="601" y="205"/>
                    <a:pt x="587" y="219"/>
                    <a:pt x="573" y="219"/>
                  </a:cubicBezTo>
                  <a:close/>
                  <a:moveTo>
                    <a:pt x="28" y="389"/>
                  </a:moveTo>
                  <a:lnTo>
                    <a:pt x="28" y="389"/>
                  </a:lnTo>
                  <a:cubicBezTo>
                    <a:pt x="148" y="389"/>
                    <a:pt x="148" y="389"/>
                    <a:pt x="148" y="389"/>
                  </a:cubicBezTo>
                  <a:cubicBezTo>
                    <a:pt x="163" y="389"/>
                    <a:pt x="177" y="403"/>
                    <a:pt x="177" y="417"/>
                  </a:cubicBezTo>
                  <a:cubicBezTo>
                    <a:pt x="177" y="431"/>
                    <a:pt x="163" y="445"/>
                    <a:pt x="148" y="445"/>
                  </a:cubicBezTo>
                  <a:cubicBezTo>
                    <a:pt x="99" y="445"/>
                    <a:pt x="99" y="445"/>
                    <a:pt x="99" y="445"/>
                  </a:cubicBezTo>
                  <a:cubicBezTo>
                    <a:pt x="141" y="509"/>
                    <a:pt x="219" y="551"/>
                    <a:pt x="297" y="551"/>
                  </a:cubicBezTo>
                  <a:cubicBezTo>
                    <a:pt x="431" y="551"/>
                    <a:pt x="544" y="438"/>
                    <a:pt x="544" y="304"/>
                  </a:cubicBezTo>
                  <a:cubicBezTo>
                    <a:pt x="544" y="290"/>
                    <a:pt x="558" y="276"/>
                    <a:pt x="573" y="276"/>
                  </a:cubicBezTo>
                  <a:cubicBezTo>
                    <a:pt x="587" y="276"/>
                    <a:pt x="601" y="290"/>
                    <a:pt x="601" y="304"/>
                  </a:cubicBezTo>
                  <a:lnTo>
                    <a:pt x="601" y="304"/>
                  </a:lnTo>
                  <a:cubicBezTo>
                    <a:pt x="601" y="473"/>
                    <a:pt x="466" y="608"/>
                    <a:pt x="297" y="608"/>
                  </a:cubicBezTo>
                  <a:cubicBezTo>
                    <a:pt x="198" y="608"/>
                    <a:pt x="106" y="558"/>
                    <a:pt x="57" y="480"/>
                  </a:cubicBezTo>
                  <a:cubicBezTo>
                    <a:pt x="57" y="530"/>
                    <a:pt x="57" y="530"/>
                    <a:pt x="57" y="530"/>
                  </a:cubicBezTo>
                  <a:cubicBezTo>
                    <a:pt x="57" y="544"/>
                    <a:pt x="42" y="558"/>
                    <a:pt x="28" y="558"/>
                  </a:cubicBezTo>
                  <a:cubicBezTo>
                    <a:pt x="7" y="558"/>
                    <a:pt x="0" y="544"/>
                    <a:pt x="0" y="530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0" y="403"/>
                    <a:pt x="7" y="389"/>
                    <a:pt x="28" y="389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7703271" y="1392097"/>
              <a:ext cx="335401" cy="1374632"/>
              <a:chOff x="14684500" y="2780664"/>
              <a:chExt cx="648337" cy="2657198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矩形: 圆顶角 13"/>
              <p:cNvSpPr/>
              <p:nvPr/>
            </p:nvSpPr>
            <p:spPr>
              <a:xfrm flipH="1">
                <a:off x="14684500" y="2780664"/>
                <a:ext cx="345997" cy="265719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14"/>
              <p:cNvSpPr>
                <a:spLocks/>
              </p:cNvSpPr>
              <p:nvPr/>
            </p:nvSpPr>
            <p:spPr bwMode="auto">
              <a:xfrm>
                <a:off x="14965117" y="3903353"/>
                <a:ext cx="367720" cy="492348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9132816" y="1934257"/>
              <a:ext cx="1823079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Georgia" panose="02040502050405020303" pitchFamily="18" charset="0"/>
                </a:rPr>
                <a:t>Google Cloud Platform</a:t>
              </a:r>
              <a:endParaRPr lang="zh-CN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50" name="Freeform: Shape 11"/>
            <p:cNvSpPr>
              <a:spLocks noChangeAspect="1"/>
            </p:cNvSpPr>
            <p:nvPr/>
          </p:nvSpPr>
          <p:spPr bwMode="auto">
            <a:xfrm>
              <a:off x="8488584" y="3416220"/>
              <a:ext cx="322415" cy="275398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Freeform: Shape 12"/>
            <p:cNvSpPr>
              <a:spLocks noChangeAspect="1"/>
            </p:cNvSpPr>
            <p:nvPr/>
          </p:nvSpPr>
          <p:spPr bwMode="auto">
            <a:xfrm>
              <a:off x="8481123" y="1934257"/>
              <a:ext cx="337337" cy="31747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86A58F3-30A0-4BE4-A164-BEE4B9B51F64}"/>
              </a:ext>
            </a:extLst>
          </p:cNvPr>
          <p:cNvSpPr/>
          <p:nvPr/>
        </p:nvSpPr>
        <p:spPr>
          <a:xfrm>
            <a:off x="8994180" y="3741376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 </a:t>
            </a:r>
            <a:r>
              <a:rPr lang="en-US" altLang="zh-CN" sz="1400" dirty="0">
                <a:latin typeface="Georgia" panose="02040502050405020303" pitchFamily="18" charset="0"/>
              </a:rPr>
              <a:t>Amazon Web Services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B4C45-DA9A-BF4D-ACE4-D8A95AF00099}"/>
              </a:ext>
            </a:extLst>
          </p:cNvPr>
          <p:cNvSpPr txBox="1"/>
          <p:nvPr/>
        </p:nvSpPr>
        <p:spPr>
          <a:xfrm>
            <a:off x="1915900" y="504518"/>
            <a:ext cx="538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eorgia" panose="02040502050405020303" pitchFamily="18" charset="0"/>
              </a:rPr>
              <a:t>Journey</a:t>
            </a:r>
            <a:endParaRPr lang="zh-CN" altLang="en-US" sz="4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Data</a:t>
              </a:r>
              <a:endParaRPr lang="zh-CN" altLang="en-US" sz="1400" b="1" dirty="0">
                <a:solidFill>
                  <a:schemeClr val="accent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Eco-system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lvl="0"/>
              <a:r>
                <a:rPr lang="en-US" altLang="zh-CN" dirty="0">
                  <a:latin typeface="Georgia" panose="02040502050405020303" pitchFamily="18" charset="0"/>
                </a:rPr>
                <a:t>Alternating Least Squares</a:t>
              </a:r>
              <a:endParaRPr lang="zh-CN" altLang="zh-CN" dirty="0">
                <a:latin typeface="Georgia" panose="02040502050405020303" pitchFamily="18" charset="0"/>
              </a:endParaRP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zh-CN" dirty="0">
                  <a:latin typeface="Georgia" panose="02040502050405020303" pitchFamily="18" charset="0"/>
                </a:rPr>
                <a:t>Performance </a:t>
              </a:r>
              <a:endParaRPr lang="zh-CN" altLang="en-US" sz="1400" b="1" dirty="0">
                <a:solidFill>
                  <a:schemeClr val="accent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058227" y="1017053"/>
            <a:ext cx="2694481" cy="96070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spc="600" dirty="0">
                <a:latin typeface="Georgia" panose="02040502050405020303" pitchFamily="18" charset="0"/>
                <a:ea typeface="+mn-ea"/>
                <a:cs typeface="Times New Roman" panose="02020603050405020304" pitchFamily="18" charset="0"/>
                <a:sym typeface="+mn-lt"/>
              </a:rPr>
              <a:t>Outline</a:t>
            </a:r>
            <a:endParaRPr lang="zh-CN" altLang="en-US" sz="5400" b="1" spc="600" dirty="0">
              <a:latin typeface="Georgia" panose="02040502050405020303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en-US" altLang="zh-CN" sz="5400" b="1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THANK YOU</a:t>
            </a:r>
            <a:endParaRPr lang="zh-CN" altLang="en-US" sz="5400" b="1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Data| PART1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1ABA13-DC0D-4CE0-9E07-3339738D576E}"/>
              </a:ext>
            </a:extLst>
          </p:cNvPr>
          <p:cNvGrpSpPr/>
          <p:nvPr/>
        </p:nvGrpSpPr>
        <p:grpSpPr>
          <a:xfrm>
            <a:off x="509237" y="1219052"/>
            <a:ext cx="5358633" cy="1189852"/>
            <a:chOff x="8586318" y="1772815"/>
            <a:chExt cx="4348079" cy="1818055"/>
          </a:xfrm>
        </p:grpSpPr>
        <p:sp>
          <p:nvSpPr>
            <p:cNvPr id="17" name="文本框 128">
              <a:extLst>
                <a:ext uri="{FF2B5EF4-FFF2-40B4-BE49-F238E27FC236}">
                  <a16:creationId xmlns:a16="http://schemas.microsoft.com/office/drawing/2014/main" id="{B91FC502-B67B-4C7B-9B01-000ACD3A5CA8}"/>
                </a:ext>
              </a:extLst>
            </p:cNvPr>
            <p:cNvSpPr txBox="1"/>
            <p:nvPr/>
          </p:nvSpPr>
          <p:spPr>
            <a:xfrm>
              <a:off x="8689246" y="1772815"/>
              <a:ext cx="462014" cy="451105"/>
            </a:xfrm>
            <a:prstGeom prst="rect">
              <a:avLst/>
            </a:prstGeom>
            <a:noFill/>
          </p:spPr>
          <p:txBody>
            <a:bodyPr wrap="none" lIns="117208" tIns="58604" rIns="117208" bIns="58604">
              <a:prstTxWarp prst="textPlain">
                <a:avLst/>
              </a:prstTxWarp>
              <a:normAutofit fontScale="25000" lnSpcReduction="20000"/>
            </a:bodyPr>
            <a:lstStyle/>
            <a:p>
              <a:endParaRPr lang="en-US" sz="48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ACA1C7-C2CC-4E01-AB79-3D3A6B9E4D77}"/>
                </a:ext>
              </a:extLst>
            </p:cNvPr>
            <p:cNvSpPr/>
            <p:nvPr/>
          </p:nvSpPr>
          <p:spPr>
            <a:xfrm>
              <a:off x="8586318" y="2395299"/>
              <a:ext cx="4348079" cy="1195571"/>
            </a:xfrm>
            <a:prstGeom prst="rect">
              <a:avLst/>
            </a:prstGeom>
          </p:spPr>
          <p:txBody>
            <a:bodyPr wrap="square" lIns="117208" tIns="58604" rIns="117208" bIns="58604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800" b="1" dirty="0">
                <a:latin typeface="Georgia" panose="02040502050405020303" pitchFamily="18" charset="0"/>
              </a:endParaRPr>
            </a:p>
          </p:txBody>
        </p:sp>
      </p:grpSp>
      <p:sp>
        <p:nvSpPr>
          <p:cNvPr id="26" name="标题 1"/>
          <p:cNvSpPr txBox="1">
            <a:spLocks/>
          </p:cNvSpPr>
          <p:nvPr/>
        </p:nvSpPr>
        <p:spPr>
          <a:xfrm>
            <a:off x="1142597" y="1258694"/>
            <a:ext cx="3733926" cy="5111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spc="600" dirty="0">
                <a:latin typeface="Georgia" panose="02040502050405020303" pitchFamily="18" charset="0"/>
                <a:ea typeface="+mn-ea"/>
                <a:cs typeface="+mn-ea"/>
                <a:sym typeface="+mn-lt"/>
              </a:rPr>
              <a:t>Data Source:</a:t>
            </a:r>
            <a:endParaRPr lang="zh-CN" altLang="en-US" sz="3200" b="1" spc="600" dirty="0"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6E3562-4359-49C6-A87B-D99F5E17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2" y="2306147"/>
            <a:ext cx="7091271" cy="19887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066847-47B4-46AD-8A72-95D111AB34F6}"/>
              </a:ext>
            </a:extLst>
          </p:cNvPr>
          <p:cNvSpPr/>
          <p:nvPr/>
        </p:nvSpPr>
        <p:spPr>
          <a:xfrm>
            <a:off x="6552464" y="4658579"/>
            <a:ext cx="2898549" cy="395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Georgia" panose="02040502050405020303" pitchFamily="18" charset="0"/>
              </a:rPr>
              <a:t>https://movielens.org/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CC1810-EC23-44D5-8E2B-D6E6A16A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2" y="2175751"/>
            <a:ext cx="10825316" cy="2846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D89052-4E8C-4C54-84CD-0904C63DD8DD}"/>
              </a:ext>
            </a:extLst>
          </p:cNvPr>
          <p:cNvSpPr txBox="1"/>
          <p:nvPr/>
        </p:nvSpPr>
        <p:spPr>
          <a:xfrm>
            <a:off x="501445" y="737419"/>
            <a:ext cx="617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Georgia" panose="02040502050405020303" pitchFamily="18" charset="0"/>
              </a:rPr>
              <a:t>Data Description: </a:t>
            </a:r>
            <a:endParaRPr lang="zh-CN" alt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75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9126" y="3267304"/>
            <a:ext cx="8402752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spc="6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ea"/>
                <a:sym typeface="+mn-lt"/>
              </a:rPr>
              <a:t>Eco-System| PART2</a:t>
            </a:r>
            <a:endParaRPr lang="zh-CN" altLang="en-US" sz="4800" b="1" spc="600" dirty="0">
              <a:solidFill>
                <a:schemeClr val="bg1"/>
              </a:solidFill>
              <a:latin typeface="Georgia" panose="02040502050405020303" pitchFamily="18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40865" y="2372954"/>
            <a:ext cx="9026525" cy="1000125"/>
            <a:chOff x="1640865" y="2372954"/>
            <a:chExt cx="9026525" cy="1000125"/>
          </a:xfrm>
        </p:grpSpPr>
        <p:sp>
          <p:nvSpPr>
            <p:cNvPr id="9" name="Cross 48"/>
            <p:cNvSpPr/>
            <p:nvPr/>
          </p:nvSpPr>
          <p:spPr>
            <a:xfrm>
              <a:off x="10045090" y="2750779"/>
              <a:ext cx="622300" cy="622300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Cross 49"/>
            <p:cNvSpPr/>
            <p:nvPr/>
          </p:nvSpPr>
          <p:spPr>
            <a:xfrm>
              <a:off x="1640865" y="2372954"/>
              <a:ext cx="206375" cy="206375"/>
            </a:xfrm>
            <a:prstGeom prst="plus">
              <a:avLst>
                <a:gd name="adj" fmla="val 42526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13804" y="380106"/>
            <a:ext cx="4364391" cy="135723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Spark Ecosystem</a:t>
            </a:r>
          </a:p>
          <a:p>
            <a:pPr>
              <a:lnSpc>
                <a:spcPct val="120000"/>
              </a:lnSpc>
            </a:pPr>
            <a:endParaRPr lang="en-US" altLang="zh-CN" sz="3600" b="1" dirty="0">
              <a:latin typeface="Georgia" panose="020405020504050203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3D1E147-E255-4047-8AD4-197C424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61" y="1208316"/>
            <a:ext cx="7310932" cy="44203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A92F04-68FA-1B4E-AEC5-F1916F1B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16334"/>
            <a:ext cx="2953051" cy="19511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CF04F0-0EBA-ED49-B819-96985041170B}"/>
              </a:ext>
            </a:extLst>
          </p:cNvPr>
          <p:cNvSpPr/>
          <p:nvPr/>
        </p:nvSpPr>
        <p:spPr>
          <a:xfrm>
            <a:off x="4096051" y="4517571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1922A-12EC-7744-9A43-3A0F7A59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493" y="1592352"/>
            <a:ext cx="3012558" cy="1649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7732314-84D2-8645-B753-73A5E7530DE9}"/>
              </a:ext>
            </a:extLst>
          </p:cNvPr>
          <p:cNvSpPr/>
          <p:nvPr/>
        </p:nvSpPr>
        <p:spPr>
          <a:xfrm>
            <a:off x="4096051" y="2996987"/>
            <a:ext cx="889606" cy="31568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1591358" y="550358"/>
            <a:ext cx="8452680" cy="12100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latin typeface="Georgia" panose="02040502050405020303" pitchFamily="18" charset="0"/>
              </a:rPr>
              <a:t>Hadoop Distributed File System</a:t>
            </a:r>
            <a:endParaRPr lang="zh-CN" altLang="en-US" sz="3600" b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Fig1-StoragesOnDataNode">
            <a:extLst>
              <a:ext uri="{FF2B5EF4-FFF2-40B4-BE49-F238E27FC236}">
                <a16:creationId xmlns:a16="http://schemas.microsoft.com/office/drawing/2014/main" id="{49EFC0A2-EAB2-43A7-8E7D-BCEDCE09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" t="4445" r="2706" b="17658"/>
          <a:stretch/>
        </p:blipFill>
        <p:spPr bwMode="auto">
          <a:xfrm>
            <a:off x="4710009" y="1760432"/>
            <a:ext cx="6608231" cy="37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D99C612-2C36-4EE3-B64E-79CDF4F8BBEF}"/>
              </a:ext>
            </a:extLst>
          </p:cNvPr>
          <p:cNvSpPr txBox="1"/>
          <p:nvPr/>
        </p:nvSpPr>
        <p:spPr>
          <a:xfrm>
            <a:off x="629919" y="2194560"/>
            <a:ext cx="4080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The 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 is the main node, it doesn’t store the actual data. </a:t>
            </a:r>
          </a:p>
          <a:p>
            <a:pPr marL="342900" indent="-342900">
              <a:buAutoNum type="arabicPeriod"/>
            </a:pPr>
            <a:r>
              <a:rPr lang="en-US" altLang="zh-CN" sz="2000" b="1" dirty="0" err="1">
                <a:latin typeface="Georgia" panose="02040502050405020303" pitchFamily="18" charset="0"/>
              </a:rPr>
              <a:t>DataNodes</a:t>
            </a:r>
            <a:r>
              <a:rPr lang="en-US" altLang="zh-CN" sz="2000" dirty="0">
                <a:latin typeface="Georgia" panose="02040502050405020303" pitchFamily="18" charset="0"/>
              </a:rPr>
              <a:t> is where data stored, hence it requires more storage resources.</a:t>
            </a:r>
          </a:p>
          <a:p>
            <a:pPr marL="342900" indent="-342900">
              <a:buAutoNum type="arabicPeriod"/>
            </a:pPr>
            <a:r>
              <a:rPr lang="en-US" altLang="zh-CN" sz="2000" dirty="0">
                <a:latin typeface="Georgia" panose="02040502050405020303" pitchFamily="18" charset="0"/>
              </a:rPr>
              <a:t>Clients always communicate to the </a:t>
            </a:r>
            <a:r>
              <a:rPr lang="en-US" altLang="zh-CN" sz="2000" b="1" dirty="0" err="1">
                <a:latin typeface="Georgia" panose="02040502050405020303" pitchFamily="18" charset="0"/>
              </a:rPr>
              <a:t>NameNode</a:t>
            </a:r>
            <a:r>
              <a:rPr lang="en-US" altLang="zh-CN" sz="2000" dirty="0">
                <a:latin typeface="Georgia" panose="02040502050405020303" pitchFamily="18" charset="0"/>
              </a:rPr>
              <a:t> while writing the data. </a:t>
            </a:r>
            <a:endParaRPr lang="zh-C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164">
            <a:extLst>
              <a:ext uri="{FF2B5EF4-FFF2-40B4-BE49-F238E27FC236}">
                <a16:creationId xmlns:a16="http://schemas.microsoft.com/office/drawing/2014/main" id="{2281A622-6CA9-44CD-837F-3E73877CB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0"/>
          <a:stretch/>
        </p:blipFill>
        <p:spPr>
          <a:xfrm>
            <a:off x="1858074" y="808074"/>
            <a:ext cx="8891442" cy="5624624"/>
          </a:xfrm>
          <a:prstGeom prst="rect">
            <a:avLst/>
          </a:prstGeom>
        </p:spPr>
      </p:pic>
      <p:sp>
        <p:nvSpPr>
          <p:cNvPr id="166" name="Oval 165">
            <a:extLst>
              <a:ext uri="{FF2B5EF4-FFF2-40B4-BE49-F238E27FC236}">
                <a16:creationId xmlns:a16="http://schemas.microsoft.com/office/drawing/2014/main" id="{DFC3EDB5-D321-4C51-A41E-E0B4A4B7DE03}"/>
              </a:ext>
            </a:extLst>
          </p:cNvPr>
          <p:cNvSpPr/>
          <p:nvPr/>
        </p:nvSpPr>
        <p:spPr>
          <a:xfrm>
            <a:off x="5989672" y="3545961"/>
            <a:ext cx="3962400" cy="8240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289</Words>
  <Application>Microsoft Macintosh PowerPoint</Application>
  <PresentationFormat>Widescreen</PresentationFormat>
  <Paragraphs>93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微软雅黑</vt:lpstr>
      <vt:lpstr>宋体</vt:lpstr>
      <vt:lpstr>Arial</vt:lpstr>
      <vt:lpstr>Calibri</vt:lpstr>
      <vt:lpstr>Georgia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xing</dc:creator>
  <cp:lastModifiedBy>Microsoft Office User</cp:lastModifiedBy>
  <cp:revision>14</cp:revision>
  <dcterms:created xsi:type="dcterms:W3CDTF">2018-12-05T20:28:41Z</dcterms:created>
  <dcterms:modified xsi:type="dcterms:W3CDTF">2018-12-05T22:30:53Z</dcterms:modified>
</cp:coreProperties>
</file>