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23"/>
  </p:notesMasterIdLst>
  <p:sldIdLst>
    <p:sldId id="256" r:id="rId3"/>
    <p:sldId id="257" r:id="rId4"/>
    <p:sldId id="258" r:id="rId5"/>
    <p:sldId id="282" r:id="rId6"/>
    <p:sldId id="260" r:id="rId7"/>
    <p:sldId id="261" r:id="rId8"/>
    <p:sldId id="264" r:id="rId9"/>
    <p:sldId id="262" r:id="rId10"/>
    <p:sldId id="263" r:id="rId11"/>
    <p:sldId id="269" r:id="rId12"/>
    <p:sldId id="270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2980" autoAdjust="0"/>
  </p:normalViewPr>
  <p:slideViewPr>
    <p:cSldViewPr snapToGrid="0">
      <p:cViewPr varScale="1">
        <p:scale>
          <a:sx n="101" d="100"/>
          <a:sy n="101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4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nyi\Documents\WeChat%20Files\qinyinan2333\Files\Book1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umbia\5293\Project\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umbia\5293\Project\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umbia\5293\Project\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dirty="0"/>
              <a:t>Loan </a:t>
            </a:r>
            <a:r>
              <a:rPr lang="en-US" sz="2400" dirty="0"/>
              <a:t>Purpose</a:t>
            </a:r>
          </a:p>
        </c:rich>
      </c:tx>
      <c:layout>
        <c:manualLayout>
          <c:xMode val="edge"/>
          <c:yMode val="edge"/>
          <c:x val="0.336594857641819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243373823628153E-2"/>
          <c:y val="0.14370334450189601"/>
          <c:w val="0.87751493869220742"/>
          <c:h val="0.664302436702992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7AB9B8"/>
            </a:solidFill>
            <a:ln>
              <a:noFill/>
            </a:ln>
            <a:effectLst/>
          </c:spPr>
          <c:invertIfNegative val="0"/>
          <c:cat>
            <c:strRef>
              <c:f>Sheet1!$E$2:$E$16</c:f>
              <c:strCache>
                <c:ptCount val="15"/>
                <c:pt idx="0">
                  <c:v>credit_card</c:v>
                </c:pt>
                <c:pt idx="1">
                  <c:v>car</c:v>
                </c:pt>
                <c:pt idx="2">
                  <c:v>small_business</c:v>
                </c:pt>
                <c:pt idx="3">
                  <c:v>wedding</c:v>
                </c:pt>
                <c:pt idx="4">
                  <c:v>other</c:v>
                </c:pt>
                <c:pt idx="5">
                  <c:v>debt_consolidation</c:v>
                </c:pt>
                <c:pt idx="6">
                  <c:v>educational</c:v>
                </c:pt>
                <c:pt idx="7">
                  <c:v>home_improvement</c:v>
                </c:pt>
                <c:pt idx="8">
                  <c:v>house</c:v>
                </c:pt>
                <c:pt idx="9">
                  <c:v>major_purchase</c:v>
                </c:pt>
                <c:pt idx="10">
                  <c:v>medical</c:v>
                </c:pt>
                <c:pt idx="11">
                  <c:v>moving</c:v>
                </c:pt>
                <c:pt idx="12">
                  <c:v>other</c:v>
                </c:pt>
                <c:pt idx="13">
                  <c:v>renewable_energy</c:v>
                </c:pt>
                <c:pt idx="14">
                  <c:v>vocation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50308</c:v>
                </c:pt>
                <c:pt idx="1">
                  <c:v>3656</c:v>
                </c:pt>
                <c:pt idx="2">
                  <c:v>4765</c:v>
                </c:pt>
                <c:pt idx="3">
                  <c:v>1955</c:v>
                </c:pt>
                <c:pt idx="4">
                  <c:v>14342</c:v>
                </c:pt>
                <c:pt idx="5">
                  <c:v>149153</c:v>
                </c:pt>
                <c:pt idx="6">
                  <c:v>325</c:v>
                </c:pt>
                <c:pt idx="7">
                  <c:v>14976</c:v>
                </c:pt>
                <c:pt idx="8">
                  <c:v>1659</c:v>
                </c:pt>
                <c:pt idx="9">
                  <c:v>6279</c:v>
                </c:pt>
                <c:pt idx="10">
                  <c:v>2869</c:v>
                </c:pt>
                <c:pt idx="11">
                  <c:v>2039</c:v>
                </c:pt>
                <c:pt idx="12">
                  <c:v>14342</c:v>
                </c:pt>
                <c:pt idx="13">
                  <c:v>267</c:v>
                </c:pt>
                <c:pt idx="14">
                  <c:v>1596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9-4199-B9A9-3719CE999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-27"/>
        <c:axId val="2069982120"/>
        <c:axId val="2069982448"/>
      </c:barChart>
      <c:catAx>
        <c:axId val="2069982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982448"/>
        <c:crosses val="autoZero"/>
        <c:auto val="1"/>
        <c:lblAlgn val="ctr"/>
        <c:lblOffset val="100"/>
        <c:noMultiLvlLbl val="0"/>
      </c:catAx>
      <c:valAx>
        <c:axId val="20699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98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600" kern="1200" cap="none" baseline="0" dirty="0"/>
              <a:t>Logistic Regression - Accuracy &amp; 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6.9170929600446671E-2"/>
                  <c:y val="-9.920634920635041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22-4058-B478-AB72084211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0.64539999999999997</c:v>
                </c:pt>
                <c:pt idx="1">
                  <c:v>0.60240000000000005</c:v>
                </c:pt>
                <c:pt idx="2">
                  <c:v>0.60229999999999995</c:v>
                </c:pt>
                <c:pt idx="3">
                  <c:v>0.60099999999999998</c:v>
                </c:pt>
                <c:pt idx="4">
                  <c:v>0.60029999999999994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E22-4058-B478-AB720842116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6.9170929600446671E-2"/>
                  <c:y val="3.306878306878306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E22-4058-B478-AB72084211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0.64029999999999998</c:v>
                </c:pt>
                <c:pt idx="1">
                  <c:v>0.89270000000000005</c:v>
                </c:pt>
                <c:pt idx="2">
                  <c:v>0.79520000000000002</c:v>
                </c:pt>
                <c:pt idx="3">
                  <c:v>0.90139999999999998</c:v>
                </c:pt>
                <c:pt idx="4">
                  <c:v>0.96579999999999999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E22-4058-B478-AB72084211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6540592"/>
        <c:axId val="456541248"/>
      </c:lineChart>
      <c:catAx>
        <c:axId val="4565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1248"/>
        <c:crosses val="autoZero"/>
        <c:auto val="1"/>
        <c:lblAlgn val="ctr"/>
        <c:lblOffset val="100"/>
        <c:noMultiLvlLbl val="0"/>
      </c:catAx>
      <c:valAx>
        <c:axId val="456541248"/>
        <c:scaling>
          <c:orientation val="minMax"/>
          <c:min val="0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600" kern="1200" cap="none" baseline="0" dirty="0"/>
              <a:t>Logistic Regression - Accuracy &amp; 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6718623139629255E-2"/>
                  <c:y val="-1.19934196733634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680377383731574E-2"/>
                      <c:h val="4.524959399104041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35F-4848-8FE2-A59E123B15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Sheet1!$B$22:$F$22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Sheet1!$B$23:$F$23</c:f>
              <c:numCache>
                <c:formatCode>General</c:formatCode>
                <c:ptCount val="5"/>
                <c:pt idx="0">
                  <c:v>0.64539999999999997</c:v>
                </c:pt>
                <c:pt idx="1">
                  <c:v>0.6482</c:v>
                </c:pt>
                <c:pt idx="2">
                  <c:v>0.62549999999999994</c:v>
                </c:pt>
                <c:pt idx="3">
                  <c:v>0.61929999999999996</c:v>
                </c:pt>
                <c:pt idx="4">
                  <c:v>0.60029999999999994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35F-4848-8FE2-A59E123B154D}"/>
            </c:ext>
          </c:extLst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6718623139629255E-2"/>
                  <c:y val="1.0280074005740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5F-4848-8FE2-A59E123B15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Sheet1!$B$22:$F$22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Sheet1!$B$24:$F$24</c:f>
              <c:numCache>
                <c:formatCode>General</c:formatCode>
                <c:ptCount val="5"/>
                <c:pt idx="0">
                  <c:v>0.64029999999999998</c:v>
                </c:pt>
                <c:pt idx="1">
                  <c:v>0.71519999999999995</c:v>
                </c:pt>
                <c:pt idx="2">
                  <c:v>0.7218</c:v>
                </c:pt>
                <c:pt idx="3">
                  <c:v>0.85070000000000001</c:v>
                </c:pt>
                <c:pt idx="4">
                  <c:v>0.96579999999999999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35F-4848-8FE2-A59E123B15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6540592"/>
        <c:axId val="456541248"/>
      </c:lineChart>
      <c:catAx>
        <c:axId val="4565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1248"/>
        <c:crosses val="autoZero"/>
        <c:auto val="1"/>
        <c:lblAlgn val="ctr"/>
        <c:lblOffset val="100"/>
        <c:noMultiLvlLbl val="0"/>
      </c:catAx>
      <c:valAx>
        <c:axId val="456541248"/>
        <c:scaling>
          <c:orientation val="minMax"/>
          <c:min val="0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600" kern="1200" cap="none" baseline="0"/>
              <a:t>Decision Tree - Accuracy &amp; 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88316286082579"/>
          <c:y val="0.14594751801099884"/>
          <c:w val="0.86495119250065045"/>
          <c:h val="0.6696704812153822"/>
        </c:manualLayout>
      </c:layout>
      <c:lineChart>
        <c:grouping val="standard"/>
        <c:varyColors val="0"/>
        <c:ser>
          <c:idx val="0"/>
          <c:order val="0"/>
          <c:tx>
            <c:strRef>
              <c:f>Sheet1!$A$34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Sheet1!$B$33:$F$33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Sheet1!$B$34:$F$34</c:f>
              <c:numCache>
                <c:formatCode>General</c:formatCode>
                <c:ptCount val="5"/>
                <c:pt idx="0">
                  <c:v>0.64539999999999997</c:v>
                </c:pt>
                <c:pt idx="1">
                  <c:v>0.59319999999999995</c:v>
                </c:pt>
                <c:pt idx="2">
                  <c:v>0.60860000000000003</c:v>
                </c:pt>
                <c:pt idx="3">
                  <c:v>0.63449999999999995</c:v>
                </c:pt>
                <c:pt idx="4">
                  <c:v>0.6542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BF7-4F6B-83F1-10C8635F3EC0}"/>
            </c:ext>
          </c:extLst>
        </c:ser>
        <c:ser>
          <c:idx val="1"/>
          <c:order val="1"/>
          <c:tx>
            <c:strRef>
              <c:f>Sheet1!$A$35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4.9511529314376662E-2"/>
                  <c:y val="2.94601542714614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F7-4F6B-83F1-10C8635F3E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Sheet1!$B$33:$F$33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Sheet1!$B$35:$F$35</c:f>
              <c:numCache>
                <c:formatCode>General</c:formatCode>
                <c:ptCount val="5"/>
                <c:pt idx="0">
                  <c:v>0.64029999999999998</c:v>
                </c:pt>
                <c:pt idx="1">
                  <c:v>0.78290000000000004</c:v>
                </c:pt>
                <c:pt idx="2">
                  <c:v>0.64710000000000001</c:v>
                </c:pt>
                <c:pt idx="3">
                  <c:v>0.70950000000000002</c:v>
                </c:pt>
                <c:pt idx="4">
                  <c:v>0.78190000000000004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BF7-4F6B-83F1-10C8635F3E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6540592"/>
        <c:axId val="456541248"/>
      </c:lineChart>
      <c:catAx>
        <c:axId val="4565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1248"/>
        <c:crosses val="autoZero"/>
        <c:auto val="1"/>
        <c:lblAlgn val="ctr"/>
        <c:lblOffset val="100"/>
        <c:noMultiLvlLbl val="0"/>
      </c:catAx>
      <c:valAx>
        <c:axId val="456541248"/>
        <c:scaling>
          <c:orientation val="minMax"/>
          <c:max val="1"/>
          <c:min val="0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D32B3-300D-4136-B33E-874E095FD3F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33E4-4885-44BF-857F-B5972B39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7">
            <a:extLst>
              <a:ext uri="{FF2B5EF4-FFF2-40B4-BE49-F238E27FC236}">
                <a16:creationId xmlns:a16="http://schemas.microsoft.com/office/drawing/2014/main" id="{EF8D8EC5-C9E1-445C-9654-433AD32B2B9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6147" name="Shape 18">
            <a:extLst>
              <a:ext uri="{FF2B5EF4-FFF2-40B4-BE49-F238E27FC236}">
                <a16:creationId xmlns:a16="http://schemas.microsoft.com/office/drawing/2014/main" id="{0100A320-E5DE-4D97-A974-FA832D24BF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3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55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59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982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7">
            <a:extLst>
              <a:ext uri="{FF2B5EF4-FFF2-40B4-BE49-F238E27FC236}">
                <a16:creationId xmlns:a16="http://schemas.microsoft.com/office/drawing/2014/main" id="{EF8D8EC5-C9E1-445C-9654-433AD32B2B9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6147" name="Shape 18">
            <a:extLst>
              <a:ext uri="{FF2B5EF4-FFF2-40B4-BE49-F238E27FC236}">
                <a16:creationId xmlns:a16="http://schemas.microsoft.com/office/drawing/2014/main" id="{0100A320-E5DE-4D97-A974-FA832D24BF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8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24">
            <a:extLst>
              <a:ext uri="{FF2B5EF4-FFF2-40B4-BE49-F238E27FC236}">
                <a16:creationId xmlns:a16="http://schemas.microsoft.com/office/drawing/2014/main" id="{2D355C61-1A34-4BCE-86C9-E6955BA667C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8195" name="Shape 25">
            <a:extLst>
              <a:ext uri="{FF2B5EF4-FFF2-40B4-BE49-F238E27FC236}">
                <a16:creationId xmlns:a16="http://schemas.microsoft.com/office/drawing/2014/main" id="{FF451FE6-4EFA-46FA-8D55-6D767732C5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8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30">
            <a:extLst>
              <a:ext uri="{FF2B5EF4-FFF2-40B4-BE49-F238E27FC236}">
                <a16:creationId xmlns:a16="http://schemas.microsoft.com/office/drawing/2014/main" id="{FDE86116-7946-41E9-8AF9-BF48F6718F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0243" name="Shape 31">
            <a:extLst>
              <a:ext uri="{FF2B5EF4-FFF2-40B4-BE49-F238E27FC236}">
                <a16:creationId xmlns:a16="http://schemas.microsoft.com/office/drawing/2014/main" id="{5B11C942-BB14-4E66-A9DA-CB41195861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2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45">
            <a:extLst>
              <a:ext uri="{FF2B5EF4-FFF2-40B4-BE49-F238E27FC236}">
                <a16:creationId xmlns:a16="http://schemas.microsoft.com/office/drawing/2014/main" id="{F86E70D8-CB27-4C82-B1EE-C1A93238F9D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6" name="Shape 46">
            <a:extLst>
              <a:ext uri="{FF2B5EF4-FFF2-40B4-BE49-F238E27FC236}">
                <a16:creationId xmlns:a16="http://schemas.microsoft.com/office/drawing/2014/main" id="{9D348A69-1B92-42A5-8306-DE50A399D04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lower coverage but better default prediction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higher coverage of clients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SzPts val="14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by threshold in logistic and cutoff in random forest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based on loan amount: high, medium, and low amount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1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45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97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7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49AC7D-09E8-436B-94FF-54CF46FF57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81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86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9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39-5486-452E-9F45-1366108E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8E4E5-1389-4796-848F-26257DA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CB2AA-31AD-4768-B086-0AECD16B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627D0-873E-4CBD-8495-265021CE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ABDE4-3AE7-4B1C-B791-684607F1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200A4-89F1-443F-8CF5-21E80EF9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44D51-D679-436C-AB3B-6C100634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F9A9-13B8-4678-B590-C4451738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AD93-7E49-4EEB-B8CA-9C3E528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CE9-A842-489E-833D-B7ED6527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AF801-EFC8-482F-910E-F03BF2B6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EE0D-C5D1-4E7F-BD2D-939E60A6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38BC-2888-42B1-9A47-97C923A1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9A67-BDA3-4C43-90BB-30A5D0A0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35CF5-E1DB-406C-A7BF-1FA8B71D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E725-D9D8-4C6A-A0C3-D819435B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00A82-01F5-4BEE-9D16-9649F533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37AC5-B759-4D56-A556-DB1D7BA5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25CB-382D-4520-B1B2-5C43C60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0877-3E1F-45D6-9B60-C2657622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06A94-675F-48E5-A7AF-EE3CF9E75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43FC-92F3-48AC-A4DB-B3A8C70E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4F32-A7CD-4730-8E2A-B45728D1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E41E-71EC-4495-BF24-86953737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2B484-DB08-44B9-8558-D974A824B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FF5F5-BBB9-4182-BA2E-705E5F5AC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AD2B-0BB2-40D2-96CD-EBBE2B97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BF9B-09FB-4656-971D-A6E04EEB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6197-6FCC-4F32-B866-98D98571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3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47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67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9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0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 type="title">
  <p:cSld name="标题幻灯片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6933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5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AA06-0A7E-4ED4-8D97-AD984949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F4D2B-1272-4C1D-A8BD-F21AEF7F4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F12C-19CD-49EF-AA3C-840D77F8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53E0F-906E-4AFE-A828-D2540CA9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9FE37-C0A8-40C1-A5C6-7DF6EE9C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0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D5D5-6A11-437A-9BCB-AB8611D0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3165-5038-44D5-BD4F-AD588B4A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1292-7372-4240-B860-EFA6D00C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EA00-D160-4FA9-9DAC-60C87C68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11CA-6076-43C0-A229-F14F76D7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E755-342A-45E7-992A-03A96D9F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4695C-6B55-4E09-B355-D2E88A95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AE60-A471-4003-91B4-83E4BE80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447A-338C-41C4-8717-3FE1C8F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6209-C075-4084-BD8C-773F3563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B6A0-0B52-4544-A8CA-374963D0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7155-244A-48A9-B983-647F82BC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22B69-66D4-495A-B0B2-78370EF5D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4EBCE-827A-422D-8069-C78B8EB9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ECD11-9342-4DCE-BEFF-3F8185FD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0058E-49FC-472D-8BF2-66C1E355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6976-52C5-4E03-AC41-D581902F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6BE5-19AA-497A-931B-388CCF0B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CA4E6-F94A-4064-B35C-A35D982B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32233-66EC-4293-9BA0-CB94D2A12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73190-BB72-4843-B952-05B8007C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5318B-584D-4738-9674-58E923B1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34879-CBF6-4890-8093-E3E97D1A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4B54E-58F3-4F72-AF1D-64FD8DB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 t="-5999" b="-5998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945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73F90-D980-4AD4-A12E-8FA36A9A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4F100-5258-41B1-9926-5FCE90DC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1E5D-FBA9-471C-83A6-0D7B1D36E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2D1D-4FA4-414C-80B3-32D3FEC23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C2C8-AAA5-4DA1-BC86-83970A6C5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Shape 20">
            <a:extLst>
              <a:ext uri="{FF2B5EF4-FFF2-40B4-BE49-F238E27FC236}">
                <a16:creationId xmlns:a16="http://schemas.microsoft.com/office/drawing/2014/main" id="{FE60EDB8-BC4A-4DC5-9F7A-EE089AB3EC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" y="4415367"/>
            <a:ext cx="12213167" cy="0"/>
          </a:xfrm>
          <a:prstGeom prst="straightConnector1">
            <a:avLst/>
          </a:prstGeom>
          <a:noFill/>
          <a:ln w="38100">
            <a:solidFill>
              <a:srgbClr val="48A2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Shape 21">
            <a:extLst>
              <a:ext uri="{FF2B5EF4-FFF2-40B4-BE49-F238E27FC236}">
                <a16:creationId xmlns:a16="http://schemas.microsoft.com/office/drawing/2014/main" id="{B75CFC83-00F0-4882-AF7B-AC64E6A6D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" y="2216151"/>
            <a:ext cx="11095567" cy="219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zh-CN" sz="50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in Reviewing Loan Applications</a:t>
            </a:r>
            <a:endParaRPr lang="en-US" altLang="en-US" sz="48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4" name="Shape 22">
            <a:extLst>
              <a:ext uri="{FF2B5EF4-FFF2-40B4-BE49-F238E27FC236}">
                <a16:creationId xmlns:a16="http://schemas.microsoft.com/office/drawing/2014/main" id="{1CEBB6D2-66FE-4227-A078-B096AE85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243" y="4597400"/>
            <a:ext cx="4614333" cy="201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27000"/>
              </a:lnSpc>
            </a:pPr>
            <a:endParaRPr lang="en-US" altLang="en-US" sz="1733" i="1" dirty="0">
              <a:solidFill>
                <a:srgbClr val="666666"/>
              </a:solidFill>
            </a:endParaRPr>
          </a:p>
          <a:p>
            <a:pPr eaLnBrk="1" hangingPunct="1">
              <a:lnSpc>
                <a:spcPct val="127000"/>
              </a:lnSpc>
              <a:buSzPts val="1100"/>
            </a:pPr>
            <a:r>
              <a:rPr lang="zh-CN" altLang="en-US" sz="2000" b="1" dirty="0">
                <a:solidFill>
                  <a:srgbClr val="666666"/>
                </a:solidFill>
              </a:rPr>
              <a:t>Yanchen Chen   </a:t>
            </a:r>
            <a:endParaRPr lang="en-US" altLang="en-US" sz="2000" b="1" dirty="0">
              <a:solidFill>
                <a:srgbClr val="666666"/>
              </a:solidFill>
            </a:endParaRPr>
          </a:p>
          <a:p>
            <a:pPr algn="ctr">
              <a:lnSpc>
                <a:spcPct val="115000"/>
              </a:lnSpc>
              <a:spcBef>
                <a:spcPts val="533"/>
              </a:spcBef>
            </a:pPr>
            <a:endParaRPr lang="en-US" altLang="en-US" sz="2400" dirty="0">
              <a:solidFill>
                <a:srgbClr val="102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2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249B50-623D-4B9B-B5DB-175A51F2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52" y="262280"/>
            <a:ext cx="1117610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Logistic regression - threshold &amp; loan amount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328AF-8BDF-4BFA-B331-0229D6EA8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6" y="3048747"/>
            <a:ext cx="5181600" cy="34107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Value-add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By choosing different thresholds, recall increases up to 0.32.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By dividing data by loan amount, accuracy/recall increases.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34FEA02-2068-4487-864B-B2BDF11F846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72676" y="2833898"/>
          <a:ext cx="5552046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8D2A99-7CFE-44E0-BF05-EA7C52121E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076" y="1429677"/>
          <a:ext cx="10733646" cy="1325563"/>
        </p:xfrm>
        <a:graphic>
          <a:graphicData uri="http://schemas.openxmlformats.org/drawingml/2006/table">
            <a:tbl>
              <a:tblPr firstRow="1" bandRow="1"/>
              <a:tblGrid>
                <a:gridCol w="1641231">
                  <a:extLst>
                    <a:ext uri="{9D8B030D-6E8A-4147-A177-3AD203B41FA5}">
                      <a16:colId xmlns:a16="http://schemas.microsoft.com/office/drawing/2014/main" val="2894210028"/>
                    </a:ext>
                  </a:extLst>
                </a:gridCol>
                <a:gridCol w="1246635">
                  <a:extLst>
                    <a:ext uri="{9D8B030D-6E8A-4147-A177-3AD203B41FA5}">
                      <a16:colId xmlns:a16="http://schemas.microsoft.com/office/drawing/2014/main" val="1069984461"/>
                    </a:ext>
                  </a:extLst>
                </a:gridCol>
                <a:gridCol w="1806052">
                  <a:extLst>
                    <a:ext uri="{9D8B030D-6E8A-4147-A177-3AD203B41FA5}">
                      <a16:colId xmlns:a16="http://schemas.microsoft.com/office/drawing/2014/main" val="3608344675"/>
                    </a:ext>
                  </a:extLst>
                </a:gridCol>
                <a:gridCol w="2002301">
                  <a:extLst>
                    <a:ext uri="{9D8B030D-6E8A-4147-A177-3AD203B41FA5}">
                      <a16:colId xmlns:a16="http://schemas.microsoft.com/office/drawing/2014/main" val="1415950526"/>
                    </a:ext>
                  </a:extLst>
                </a:gridCol>
                <a:gridCol w="2035126">
                  <a:extLst>
                    <a:ext uri="{9D8B030D-6E8A-4147-A177-3AD203B41FA5}">
                      <a16:colId xmlns:a16="http://schemas.microsoft.com/office/drawing/2014/main" val="520065601"/>
                    </a:ext>
                  </a:extLst>
                </a:gridCol>
                <a:gridCol w="2002301">
                  <a:extLst>
                    <a:ext uri="{9D8B030D-6E8A-4147-A177-3AD203B41FA5}">
                      <a16:colId xmlns:a16="http://schemas.microsoft.com/office/drawing/2014/main" val="2717219511"/>
                    </a:ext>
                  </a:extLst>
                </a:gridCol>
              </a:tblGrid>
              <a:tr h="303325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Base 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Med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3425"/>
                  </a:ext>
                </a:extLst>
              </a:tr>
              <a:tr h="3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0.6454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0.6024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00822"/>
                  </a:ext>
                </a:extLst>
              </a:tr>
              <a:tr h="308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0.6403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0.8927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0.7952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0.9014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0.9658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04055"/>
                  </a:ext>
                </a:extLst>
              </a:tr>
              <a:tr h="3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Threshold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22768"/>
                  </a:ext>
                </a:extLst>
              </a:tr>
            </a:tbl>
          </a:graphicData>
        </a:graphic>
      </p:graphicFrame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440056A-EF3C-4B9A-90E2-E9AB743A7F84}"/>
              </a:ext>
            </a:extLst>
          </p:cNvPr>
          <p:cNvSpPr txBox="1">
            <a:spLocks/>
          </p:cNvSpPr>
          <p:nvPr/>
        </p:nvSpPr>
        <p:spPr>
          <a:xfrm>
            <a:off x="11424722" y="6434017"/>
            <a:ext cx="731600" cy="52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10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8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B44F-E303-4FBE-B990-2388A3AF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153244"/>
            <a:ext cx="11261899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Logistic regression - Accuracy &amp; recall trade off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B4E42E-2736-43DD-A95E-34774FD185AF}"/>
              </a:ext>
            </a:extLst>
          </p:cNvPr>
          <p:cNvGrpSpPr/>
          <p:nvPr/>
        </p:nvGrpSpPr>
        <p:grpSpPr>
          <a:xfrm>
            <a:off x="781143" y="1140897"/>
            <a:ext cx="10629714" cy="5563859"/>
            <a:chOff x="947997" y="1238877"/>
            <a:chExt cx="10629714" cy="5563859"/>
          </a:xfrm>
          <a:noFill/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4D2BB6-6401-4C67-9A36-D73264872006}"/>
                </a:ext>
              </a:extLst>
            </p:cNvPr>
            <p:cNvGrpSpPr/>
            <p:nvPr/>
          </p:nvGrpSpPr>
          <p:grpSpPr>
            <a:xfrm>
              <a:off x="1005054" y="1238877"/>
              <a:ext cx="5148003" cy="2756241"/>
              <a:chOff x="950066" y="1291008"/>
              <a:chExt cx="5352381" cy="2892888"/>
            </a:xfrm>
            <a:grpFill/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424BC35-2BA0-484D-9A6A-4DA67168C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0066" y="1631515"/>
                <a:ext cx="5352381" cy="2552381"/>
              </a:xfrm>
              <a:prstGeom prst="rect">
                <a:avLst/>
              </a:prstGeom>
              <a:grpFill/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80772E-9C0A-4BDB-B55A-35395A03EC17}"/>
                  </a:ext>
                </a:extLst>
              </p:cNvPr>
              <p:cNvSpPr txBox="1"/>
              <p:nvPr/>
            </p:nvSpPr>
            <p:spPr>
              <a:xfrm>
                <a:off x="2287411" y="1291008"/>
                <a:ext cx="2294873" cy="38764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Loan Amount = Low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82DCDB-68FC-4103-924D-5ED0A5A24428}"/>
                </a:ext>
              </a:extLst>
            </p:cNvPr>
            <p:cNvGrpSpPr/>
            <p:nvPr/>
          </p:nvGrpSpPr>
          <p:grpSpPr>
            <a:xfrm>
              <a:off x="6324317" y="1238877"/>
              <a:ext cx="5139280" cy="2756241"/>
              <a:chOff x="6374024" y="1379701"/>
              <a:chExt cx="5352381" cy="2863367"/>
            </a:xfrm>
            <a:grpFill/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7CC221-1E7D-48EE-B168-374FA3F60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4024" y="1690687"/>
                <a:ext cx="5352381" cy="2552381"/>
              </a:xfrm>
              <a:prstGeom prst="rect">
                <a:avLst/>
              </a:prstGeom>
              <a:grp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0C271D-F9E1-49A3-8C83-22D37F254A9F}"/>
                  </a:ext>
                </a:extLst>
              </p:cNvPr>
              <p:cNvSpPr txBox="1"/>
              <p:nvPr/>
            </p:nvSpPr>
            <p:spPr>
              <a:xfrm>
                <a:off x="7661158" y="1379701"/>
                <a:ext cx="220724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Loan Amount = High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BEF17A2-1C43-4206-BC2B-AA71C246D56F}"/>
                </a:ext>
              </a:extLst>
            </p:cNvPr>
            <p:cNvGrpSpPr/>
            <p:nvPr/>
          </p:nvGrpSpPr>
          <p:grpSpPr>
            <a:xfrm>
              <a:off x="947997" y="4008193"/>
              <a:ext cx="5148003" cy="2794543"/>
              <a:chOff x="947997" y="4008193"/>
              <a:chExt cx="5148003" cy="2794543"/>
            </a:xfrm>
            <a:grpFill/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D5E5300-9E72-4A7C-9EBA-B5BA015AE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997" y="4347816"/>
                <a:ext cx="5148003" cy="2454920"/>
              </a:xfrm>
              <a:prstGeom prst="rect">
                <a:avLst/>
              </a:prstGeom>
              <a:grpFill/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7920CE-B450-4738-9D08-EB39365A3008}"/>
                  </a:ext>
                </a:extLst>
              </p:cNvPr>
              <p:cNvSpPr txBox="1"/>
              <p:nvPr/>
            </p:nvSpPr>
            <p:spPr>
              <a:xfrm>
                <a:off x="2291334" y="4008193"/>
                <a:ext cx="220724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Loan Amount = Med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546FA53-ECB8-4CE4-936A-8EB421DDF033}"/>
                </a:ext>
              </a:extLst>
            </p:cNvPr>
            <p:cNvGrpSpPr/>
            <p:nvPr/>
          </p:nvGrpSpPr>
          <p:grpSpPr>
            <a:xfrm>
              <a:off x="6324317" y="4009079"/>
              <a:ext cx="5253394" cy="2787644"/>
              <a:chOff x="6324317" y="4009079"/>
              <a:chExt cx="5253394" cy="2787644"/>
            </a:xfrm>
            <a:grpFill/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A2A1895-6320-4937-AE14-48496B584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4317" y="4291546"/>
                <a:ext cx="5253394" cy="2505177"/>
              </a:xfrm>
              <a:prstGeom prst="rect">
                <a:avLst/>
              </a:prstGeom>
              <a:grpFill/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334CEC-1511-4621-AA16-10CE47D544BE}"/>
                  </a:ext>
                </a:extLst>
              </p:cNvPr>
              <p:cNvSpPr txBox="1"/>
              <p:nvPr/>
            </p:nvSpPr>
            <p:spPr>
              <a:xfrm>
                <a:off x="8057179" y="4009079"/>
                <a:ext cx="112541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All Data</a:t>
                </a:r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36A0E8C-C960-4C80-A1CB-40582AA561A4}"/>
              </a:ext>
            </a:extLst>
          </p:cNvPr>
          <p:cNvSpPr/>
          <p:nvPr/>
        </p:nvSpPr>
        <p:spPr>
          <a:xfrm>
            <a:off x="4058194" y="2072640"/>
            <a:ext cx="156755" cy="12453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5F3677-A79E-4B59-9A64-9E666AB5F6D6}"/>
              </a:ext>
            </a:extLst>
          </p:cNvPr>
          <p:cNvSpPr/>
          <p:nvPr/>
        </p:nvSpPr>
        <p:spPr>
          <a:xfrm>
            <a:off x="9365081" y="1861401"/>
            <a:ext cx="156755" cy="12453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142FB0-D7D0-4B14-B629-9F4592CB24EC}"/>
              </a:ext>
            </a:extLst>
          </p:cNvPr>
          <p:cNvSpPr/>
          <p:nvPr/>
        </p:nvSpPr>
        <p:spPr>
          <a:xfrm>
            <a:off x="3989446" y="4823491"/>
            <a:ext cx="156755" cy="12453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E7B05B-AF71-40F0-826B-40BE7E1700DC}"/>
              </a:ext>
            </a:extLst>
          </p:cNvPr>
          <p:cNvSpPr/>
          <p:nvPr/>
        </p:nvSpPr>
        <p:spPr>
          <a:xfrm>
            <a:off x="9441056" y="4795089"/>
            <a:ext cx="156755" cy="12453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21CBD00D-1264-460B-B5C7-B6B757A278A8}"/>
              </a:ext>
            </a:extLst>
          </p:cNvPr>
          <p:cNvSpPr txBox="1">
            <a:spLocks/>
          </p:cNvSpPr>
          <p:nvPr/>
        </p:nvSpPr>
        <p:spPr>
          <a:xfrm>
            <a:off x="11460400" y="6434017"/>
            <a:ext cx="731600" cy="52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11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7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7E8E62-DB3B-463E-A7EA-E13483A82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977" y="3429000"/>
            <a:ext cx="5181600" cy="3180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Extra advantage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Flexible choices can be made according to different risk attitudes / strategies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B2AA30-BFF4-430B-9F62-4F35EBBE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54" y="2091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Logistic regression - loan amount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4C45C6-A626-4AE9-85B3-359F786D0A6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48661" y="2827409"/>
          <a:ext cx="5937962" cy="370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D3A230-82F7-4454-AEC1-0D4F01967C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977" y="1386897"/>
          <a:ext cx="10733646" cy="1325563"/>
        </p:xfrm>
        <a:graphic>
          <a:graphicData uri="http://schemas.openxmlformats.org/drawingml/2006/table">
            <a:tbl>
              <a:tblPr firstRow="1" bandRow="1"/>
              <a:tblGrid>
                <a:gridCol w="1641231">
                  <a:extLst>
                    <a:ext uri="{9D8B030D-6E8A-4147-A177-3AD203B41FA5}">
                      <a16:colId xmlns:a16="http://schemas.microsoft.com/office/drawing/2014/main" val="2894210028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1069984461"/>
                    </a:ext>
                  </a:extLst>
                </a:gridCol>
                <a:gridCol w="1915437">
                  <a:extLst>
                    <a:ext uri="{9D8B030D-6E8A-4147-A177-3AD203B41FA5}">
                      <a16:colId xmlns:a16="http://schemas.microsoft.com/office/drawing/2014/main" val="3608344675"/>
                    </a:ext>
                  </a:extLst>
                </a:gridCol>
                <a:gridCol w="2002301">
                  <a:extLst>
                    <a:ext uri="{9D8B030D-6E8A-4147-A177-3AD203B41FA5}">
                      <a16:colId xmlns:a16="http://schemas.microsoft.com/office/drawing/2014/main" val="1415950526"/>
                    </a:ext>
                  </a:extLst>
                </a:gridCol>
                <a:gridCol w="2035126">
                  <a:extLst>
                    <a:ext uri="{9D8B030D-6E8A-4147-A177-3AD203B41FA5}">
                      <a16:colId xmlns:a16="http://schemas.microsoft.com/office/drawing/2014/main" val="520065601"/>
                    </a:ext>
                  </a:extLst>
                </a:gridCol>
                <a:gridCol w="2002301">
                  <a:extLst>
                    <a:ext uri="{9D8B030D-6E8A-4147-A177-3AD203B41FA5}">
                      <a16:colId xmlns:a16="http://schemas.microsoft.com/office/drawing/2014/main" val="2717219511"/>
                    </a:ext>
                  </a:extLst>
                </a:gridCol>
              </a:tblGrid>
              <a:tr h="303325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Base 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Med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3425"/>
                  </a:ext>
                </a:extLst>
              </a:tr>
              <a:tr h="3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0.6454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6193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00822"/>
                  </a:ext>
                </a:extLst>
              </a:tr>
              <a:tr h="308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0.6403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7152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0.7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8507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0.9658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04055"/>
                  </a:ext>
                </a:extLst>
              </a:tr>
              <a:tr h="3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Threshold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0.3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22768"/>
                  </a:ext>
                </a:extLst>
              </a:tr>
            </a:tbl>
          </a:graphicData>
        </a:graphic>
      </p:graphicFrame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4EE144D-8395-497D-8743-2F8A8EF6547F}"/>
              </a:ext>
            </a:extLst>
          </p:cNvPr>
          <p:cNvSpPr txBox="1">
            <a:spLocks/>
          </p:cNvSpPr>
          <p:nvPr/>
        </p:nvSpPr>
        <p:spPr>
          <a:xfrm>
            <a:off x="11460400" y="6450465"/>
            <a:ext cx="731600" cy="52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12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5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3D3AAC-6068-448E-AB1F-C3260FF6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3" y="386124"/>
            <a:ext cx="4776019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Classification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1FAA6-8262-4D4C-AF5F-EA5E3E61C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176" y="3102462"/>
            <a:ext cx="5005830" cy="37383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Value-add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Increase recall by 0.14 only sacrificing accuracy by 0.05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 to visualize graphically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Closer to human decision-making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0078CF-271C-4814-A337-3F9BA446B12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02709" y="2733489"/>
          <a:ext cx="5783435" cy="344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66553D-2415-4596-A7AF-73EB77E2AC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176" y="1619147"/>
          <a:ext cx="10764732" cy="1034845"/>
        </p:xfrm>
        <a:graphic>
          <a:graphicData uri="http://schemas.openxmlformats.org/drawingml/2006/table">
            <a:tbl>
              <a:tblPr firstRow="1" bandRow="1"/>
              <a:tblGrid>
                <a:gridCol w="1645984">
                  <a:extLst>
                    <a:ext uri="{9D8B030D-6E8A-4147-A177-3AD203B41FA5}">
                      <a16:colId xmlns:a16="http://schemas.microsoft.com/office/drawing/2014/main" val="2894210028"/>
                    </a:ext>
                  </a:extLst>
                </a:gridCol>
                <a:gridCol w="1174285">
                  <a:extLst>
                    <a:ext uri="{9D8B030D-6E8A-4147-A177-3AD203B41FA5}">
                      <a16:colId xmlns:a16="http://schemas.microsoft.com/office/drawing/2014/main" val="1069984461"/>
                    </a:ext>
                  </a:extLst>
                </a:gridCol>
                <a:gridCol w="1887243">
                  <a:extLst>
                    <a:ext uri="{9D8B030D-6E8A-4147-A177-3AD203B41FA5}">
                      <a16:colId xmlns:a16="http://schemas.microsoft.com/office/drawing/2014/main" val="3608344675"/>
                    </a:ext>
                  </a:extLst>
                </a:gridCol>
                <a:gridCol w="2008100">
                  <a:extLst>
                    <a:ext uri="{9D8B030D-6E8A-4147-A177-3AD203B41FA5}">
                      <a16:colId xmlns:a16="http://schemas.microsoft.com/office/drawing/2014/main" val="1415950526"/>
                    </a:ext>
                  </a:extLst>
                </a:gridCol>
                <a:gridCol w="2041020">
                  <a:extLst>
                    <a:ext uri="{9D8B030D-6E8A-4147-A177-3AD203B41FA5}">
                      <a16:colId xmlns:a16="http://schemas.microsoft.com/office/drawing/2014/main" val="520065601"/>
                    </a:ext>
                  </a:extLst>
                </a:gridCol>
                <a:gridCol w="2008100">
                  <a:extLst>
                    <a:ext uri="{9D8B030D-6E8A-4147-A177-3AD203B41FA5}">
                      <a16:colId xmlns:a16="http://schemas.microsoft.com/office/drawing/2014/main" val="2717219511"/>
                    </a:ext>
                  </a:extLst>
                </a:gridCol>
              </a:tblGrid>
              <a:tr h="303325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Base Line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Med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3425"/>
                  </a:ext>
                </a:extLst>
              </a:tr>
              <a:tr h="3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0.6454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0.5932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0.6086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0.6345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0.6542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00822"/>
                  </a:ext>
                </a:extLst>
              </a:tr>
              <a:tr h="308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0.6403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0.7829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0.6471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0.7095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04055"/>
                  </a:ext>
                </a:extLst>
              </a:tr>
            </a:tbl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B62C176-95B8-4176-9E59-DB1281BB34DA}"/>
              </a:ext>
            </a:extLst>
          </p:cNvPr>
          <p:cNvSpPr txBox="1">
            <a:spLocks/>
          </p:cNvSpPr>
          <p:nvPr/>
        </p:nvSpPr>
        <p:spPr>
          <a:xfrm>
            <a:off x="11412317" y="6450465"/>
            <a:ext cx="731600" cy="52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13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9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249B50-623D-4B9B-B5DB-175A51F2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8" y="378284"/>
            <a:ext cx="4158677" cy="1325563"/>
          </a:xfrm>
        </p:spPr>
        <p:txBody>
          <a:bodyPr>
            <a:normAutofit/>
          </a:bodyPr>
          <a:lstStyle/>
          <a:p>
            <a:r>
              <a:rPr lang="en-US" altLang="zh-CN" sz="3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8D2A99-7CFE-44E0-BF05-EA7C52121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88984"/>
              </p:ext>
            </p:extLst>
          </p:nvPr>
        </p:nvGraphicFramePr>
        <p:xfrm>
          <a:off x="761998" y="1703847"/>
          <a:ext cx="10325102" cy="1101252"/>
        </p:xfrm>
        <a:graphic>
          <a:graphicData uri="http://schemas.openxmlformats.org/drawingml/2006/table">
            <a:tbl>
              <a:tblPr firstRow="1" bandRow="1"/>
              <a:tblGrid>
                <a:gridCol w="1843769">
                  <a:extLst>
                    <a:ext uri="{9D8B030D-6E8A-4147-A177-3AD203B41FA5}">
                      <a16:colId xmlns:a16="http://schemas.microsoft.com/office/drawing/2014/main" val="2894210028"/>
                    </a:ext>
                  </a:extLst>
                </a:gridCol>
                <a:gridCol w="1848507">
                  <a:extLst>
                    <a:ext uri="{9D8B030D-6E8A-4147-A177-3AD203B41FA5}">
                      <a16:colId xmlns:a16="http://schemas.microsoft.com/office/drawing/2014/main" val="3608344675"/>
                    </a:ext>
                  </a:extLst>
                </a:gridCol>
                <a:gridCol w="2097156">
                  <a:extLst>
                    <a:ext uri="{9D8B030D-6E8A-4147-A177-3AD203B41FA5}">
                      <a16:colId xmlns:a16="http://schemas.microsoft.com/office/drawing/2014/main" val="1415950526"/>
                    </a:ext>
                  </a:extLst>
                </a:gridCol>
                <a:gridCol w="2286273">
                  <a:extLst>
                    <a:ext uri="{9D8B030D-6E8A-4147-A177-3AD203B41FA5}">
                      <a16:colId xmlns:a16="http://schemas.microsoft.com/office/drawing/2014/main" val="520065601"/>
                    </a:ext>
                  </a:extLst>
                </a:gridCol>
                <a:gridCol w="2249397">
                  <a:extLst>
                    <a:ext uri="{9D8B030D-6E8A-4147-A177-3AD203B41FA5}">
                      <a16:colId xmlns:a16="http://schemas.microsoft.com/office/drawing/2014/main" val="2717219511"/>
                    </a:ext>
                  </a:extLst>
                </a:gridCol>
              </a:tblGrid>
              <a:tr h="344882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Med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3425"/>
                  </a:ext>
                </a:extLst>
              </a:tr>
              <a:tr h="405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</a:rPr>
                        <a:t>0.5735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0.5934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0.6186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0.6234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00822"/>
                  </a:ext>
                </a:extLst>
              </a:tr>
              <a:tr h="350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</a:rPr>
                        <a:t>0.7341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0.4815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0.6161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0.6771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04055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942098-FF83-4415-9FE3-82A0EEE71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593" y="3733118"/>
            <a:ext cx="5129981" cy="2982349"/>
          </a:xfrm>
        </p:spPr>
        <p:txBody>
          <a:bodyPr/>
          <a:lstStyle/>
          <a:p>
            <a:r>
              <a:rPr lang="en-US" dirty="0"/>
              <a:t>After splitting the dataset based on loan amount, accuracy increases as a trade off as recall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802F302-9B47-43D5-AF22-7D55BC96CEDC}"/>
              </a:ext>
            </a:extLst>
          </p:cNvPr>
          <p:cNvSpPr txBox="1">
            <a:spLocks/>
          </p:cNvSpPr>
          <p:nvPr/>
        </p:nvSpPr>
        <p:spPr>
          <a:xfrm>
            <a:off x="11329767" y="6383340"/>
            <a:ext cx="731600" cy="52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14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D39CD8-C106-4681-BC16-1717A1025C32}"/>
              </a:ext>
            </a:extLst>
          </p:cNvPr>
          <p:cNvSpPr/>
          <p:nvPr/>
        </p:nvSpPr>
        <p:spPr>
          <a:xfrm>
            <a:off x="6076953" y="3743103"/>
            <a:ext cx="60960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Target client: risk conservative companies</a:t>
            </a:r>
          </a:p>
        </p:txBody>
      </p:sp>
    </p:spTree>
    <p:extLst>
      <p:ext uri="{BB962C8B-B14F-4D97-AF65-F5344CB8AC3E}">
        <p14:creationId xmlns:p14="http://schemas.microsoft.com/office/powerpoint/2010/main" val="69699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FAA085-E619-4C30-A7E9-0EEF220A4C51}"/>
              </a:ext>
            </a:extLst>
          </p:cNvPr>
          <p:cNvSpPr txBox="1">
            <a:spLocks/>
          </p:cNvSpPr>
          <p:nvPr/>
        </p:nvSpPr>
        <p:spPr>
          <a:xfrm>
            <a:off x="451413" y="411458"/>
            <a:ext cx="4158677" cy="6255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CE08670-59E4-4127-A50C-B69E52F40577}"/>
              </a:ext>
            </a:extLst>
          </p:cNvPr>
          <p:cNvSpPr txBox="1">
            <a:spLocks/>
          </p:cNvSpPr>
          <p:nvPr/>
        </p:nvSpPr>
        <p:spPr>
          <a:xfrm>
            <a:off x="11695567" y="658694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15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35C27C-8A92-4B97-B46A-93E0F80C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65" y="1016173"/>
            <a:ext cx="4695408" cy="27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32CC6-58C2-4970-BF45-84D32088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766249"/>
            <a:ext cx="4819639" cy="268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9267B-D852-49D6-9FC2-892BFEF3F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016173"/>
            <a:ext cx="4819639" cy="2750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B854DD-31B9-411A-BEED-83DB6BE0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65" y="3766249"/>
            <a:ext cx="4695409" cy="289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341638" y="1353923"/>
            <a:ext cx="5163266" cy="76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Business understanding</a:t>
            </a:r>
            <a:endParaRPr sz="3000" b="1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341638" y="3890510"/>
            <a:ext cx="4671600" cy="76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Statistical meaning</a:t>
            </a:r>
            <a:endParaRPr sz="3000" b="1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730776" y="2254416"/>
            <a:ext cx="6877200" cy="188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04792" indent="-304792">
              <a:lnSpc>
                <a:spcPct val="90000"/>
              </a:lnSpc>
              <a:buClr>
                <a:srgbClr val="000000"/>
              </a:buClr>
              <a:buSzPts val="240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Irrelevant variables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92" indent="-304792">
              <a:lnSpc>
                <a:spcPct val="90000"/>
              </a:lnSpc>
              <a:spcBef>
                <a:spcPts val="1333"/>
              </a:spcBef>
              <a:buClr>
                <a:srgbClr val="000000"/>
              </a:buClr>
              <a:buSzPts val="240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Pre-approval variables only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92" indent="-304792">
              <a:lnSpc>
                <a:spcPct val="90000"/>
              </a:lnSpc>
              <a:spcBef>
                <a:spcPts val="1333"/>
              </a:spcBef>
              <a:buClr>
                <a:srgbClr val="000000"/>
              </a:buClr>
              <a:buSzPts val="240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Financially intersect/overlap variables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730776" y="4803125"/>
            <a:ext cx="6910800" cy="110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04792" indent="-304792">
              <a:lnSpc>
                <a:spcPct val="90000"/>
              </a:lnSpc>
              <a:buClr>
                <a:srgbClr val="000000"/>
              </a:buClr>
              <a:buSzPts val="240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Majority with missing value(NA)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92" indent="-304792">
              <a:lnSpc>
                <a:spcPct val="90000"/>
              </a:lnSpc>
              <a:spcBef>
                <a:spcPts val="1333"/>
              </a:spcBef>
              <a:buClr>
                <a:srgbClr val="000000"/>
              </a:buClr>
              <a:buSzPts val="240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Least importance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7A3480F-2B4A-4FA2-869F-0FEE24E0B508}"/>
              </a:ext>
            </a:extLst>
          </p:cNvPr>
          <p:cNvSpPr txBox="1">
            <a:spLocks/>
          </p:cNvSpPr>
          <p:nvPr/>
        </p:nvSpPr>
        <p:spPr>
          <a:xfrm>
            <a:off x="651438" y="596946"/>
            <a:ext cx="4158677" cy="6255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Variable Selection</a:t>
            </a:r>
            <a:endParaRPr lang="en-US" sz="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6D37142E-1295-4486-932E-289A76D76C3A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16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1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15600" y="6028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None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- Logistic Regression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935667" y="2519400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The beginning</a:t>
            </a:r>
            <a:endParaRPr sz="24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Load training and out-of-sample datasets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8816967" y="4472167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24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Make prediction      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Calculate the accuracy rate and recall from the confusion matrix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Plot accuracy and recall against different thresholds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</a:pP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043867" y="4082967"/>
            <a:ext cx="3830000" cy="1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Fit the logistic regression</a:t>
            </a:r>
            <a:endParaRPr sz="24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Use backwards stepwise for variable selection 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Set threshold value from 0 to 0.5,  step by 0.01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2" name="Shape 122"/>
          <p:cNvCxnSpPr/>
          <p:nvPr/>
        </p:nvCxnSpPr>
        <p:spPr>
          <a:xfrm>
            <a:off x="761200" y="3511067"/>
            <a:ext cx="106696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>
            <a:off x="3422300" y="2253200"/>
            <a:ext cx="0" cy="16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Shape 124"/>
          <p:cNvCxnSpPr/>
          <p:nvPr/>
        </p:nvCxnSpPr>
        <p:spPr>
          <a:xfrm>
            <a:off x="8505451" y="3161200"/>
            <a:ext cx="14400" cy="26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1651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018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18D2EDCB-E892-4050-8C84-6A3502EAEBE9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17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8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15600" y="6028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None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- Decision Tree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935667" y="2519400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The beginning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sym typeface="Trebuchet MS"/>
              </a:rPr>
              <a:t>Load training and out-of-sample datasets</a:t>
            </a:r>
            <a:endParaRPr sz="1600" dirty="0">
              <a:solidFill>
                <a:srgbClr val="48A2A0"/>
              </a:solidFill>
              <a:latin typeface="Trebuchet MS"/>
              <a:sym typeface="Trebuchet MS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8816967" y="4472167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Make prediction using the new tree model</a:t>
            </a: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Calculate the accuracy rate and recall from the confusion matrix</a:t>
            </a: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119651" y="4102433"/>
            <a:ext cx="3626400" cy="1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Grow</a:t>
            </a:r>
            <a:r>
              <a:rPr lang="zh-CN" altLang="en-US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the Tree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Method as ‘class’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Control with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minsplit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20 and  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maxdepth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8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Printcp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display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cp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table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Plotcp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plot cross-validation results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Select best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cp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value and grow the tree again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 dirty="0">
              <a:solidFill>
                <a:srgbClr val="48A2A0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736867" y="3511067"/>
            <a:ext cx="106696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Shape 136"/>
          <p:cNvCxnSpPr/>
          <p:nvPr/>
        </p:nvCxnSpPr>
        <p:spPr>
          <a:xfrm>
            <a:off x="3422300" y="2253200"/>
            <a:ext cx="0" cy="16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Shape 137"/>
          <p:cNvCxnSpPr/>
          <p:nvPr/>
        </p:nvCxnSpPr>
        <p:spPr>
          <a:xfrm>
            <a:off x="8505451" y="3161200"/>
            <a:ext cx="14400" cy="26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1651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018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019B015-1952-4DC5-93B4-9864F8F1D577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18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6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None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- 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935667" y="2519400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The beginning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sym typeface="Trebuchet MS"/>
              </a:rPr>
              <a:t>Load training and out-of-sample datasets</a:t>
            </a:r>
            <a:endParaRPr sz="1600" dirty="0">
              <a:solidFill>
                <a:srgbClr val="48A2A0"/>
              </a:solidFill>
              <a:latin typeface="Trebuchet MS"/>
              <a:sym typeface="Trebuchet M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8744800" y="4392467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Make prediction </a:t>
            </a: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Calculate the accuracy rate and recall from the confusion matrix</a:t>
            </a: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Comparison plot</a:t>
            </a: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033633" y="3716133"/>
            <a:ext cx="2983200" cy="1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 err="1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XGBoost</a:t>
            </a: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 Algorithm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Create a for loop iteration from  1 to 400+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 Implement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XGBboost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and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ConfusionMatrix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function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 dirty="0">
              <a:solidFill>
                <a:srgbClr val="48A2A0"/>
              </a:solidFill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 dirty="0">
              <a:solidFill>
                <a:srgbClr val="48A2A0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1" name="Shape 161"/>
          <p:cNvCxnSpPr/>
          <p:nvPr/>
        </p:nvCxnSpPr>
        <p:spPr>
          <a:xfrm>
            <a:off x="736867" y="3511067"/>
            <a:ext cx="106696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/>
          <p:nvPr/>
        </p:nvCxnSpPr>
        <p:spPr>
          <a:xfrm>
            <a:off x="3422300" y="2253200"/>
            <a:ext cx="0" cy="16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Shape 163"/>
          <p:cNvCxnSpPr/>
          <p:nvPr/>
        </p:nvCxnSpPr>
        <p:spPr>
          <a:xfrm>
            <a:off x="8505451" y="3161200"/>
            <a:ext cx="14400" cy="26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1651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018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6B5C42-5852-438C-A3CA-520739CF07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5567" y="6450465"/>
            <a:ext cx="731600" cy="524800"/>
          </a:xfrm>
        </p:spPr>
        <p:txBody>
          <a:bodyPr/>
          <a:lstStyle/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19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7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hape 28">
            <a:extLst>
              <a:ext uri="{FF2B5EF4-FFF2-40B4-BE49-F238E27FC236}">
                <a16:creationId xmlns:a16="http://schemas.microsoft.com/office/drawing/2014/main" id="{98881567-8B30-4628-8B87-CF4DB99531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05316" y="959782"/>
            <a:ext cx="11362267" cy="45550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SzPts val="110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Objective</a:t>
            </a: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None/>
            </a:pP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Investigate financial meaningful and statistical significant variables that are determinant in loan default likelihood prediction using logistic regression, decision tree, and </a:t>
            </a:r>
            <a:r>
              <a:rPr lang="en-US" altLang="zh-CN" sz="2800" dirty="0" err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XGBoos</a:t>
            </a: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t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SzPts val="1100"/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Expectation</a:t>
            </a: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SzPts val="1100"/>
              <a:buNone/>
            </a:pPr>
            <a:r>
              <a:rPr lang="en-US" altLang="zh-CN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Optimizing</a:t>
            </a: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predictive </a:t>
            </a:r>
            <a:r>
              <a:rPr lang="en-US" altLang="zh-CN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reliability</a:t>
            </a:r>
          </a:p>
          <a:p>
            <a:pPr marL="0" indent="0" algn="ctr"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SzPts val="1100"/>
              <a:buNone/>
            </a:pP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using low computational cost model with public financial data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172" name="Slide Number Placeholder 2">
            <a:extLst>
              <a:ext uri="{FF2B5EF4-FFF2-40B4-BE49-F238E27FC236}">
                <a16:creationId xmlns:a16="http://schemas.microsoft.com/office/drawing/2014/main" id="{B7D591C9-388F-44F1-8F22-9B53FF6F2F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0759EDB-A564-4520-B6CA-0F18550AEFB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5567" y="6450465"/>
            <a:ext cx="731600" cy="524800"/>
          </a:xfrm>
        </p:spPr>
        <p:txBody>
          <a:bodyPr/>
          <a:lstStyle/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2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53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Shape 20">
            <a:extLst>
              <a:ext uri="{FF2B5EF4-FFF2-40B4-BE49-F238E27FC236}">
                <a16:creationId xmlns:a16="http://schemas.microsoft.com/office/drawing/2014/main" id="{FE60EDB8-BC4A-4DC5-9F7A-EE089AB3EC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" y="4415367"/>
            <a:ext cx="12213167" cy="0"/>
          </a:xfrm>
          <a:prstGeom prst="straightConnector1">
            <a:avLst/>
          </a:prstGeom>
          <a:noFill/>
          <a:ln w="38100">
            <a:solidFill>
              <a:srgbClr val="48A2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Shape 21">
            <a:extLst>
              <a:ext uri="{FF2B5EF4-FFF2-40B4-BE49-F238E27FC236}">
                <a16:creationId xmlns:a16="http://schemas.microsoft.com/office/drawing/2014/main" id="{B75CFC83-00F0-4882-AF7B-AC64E6A6D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024" y="2131360"/>
            <a:ext cx="3231001" cy="219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5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en-US" altLang="en-US" sz="5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4" name="Shape 22">
            <a:extLst>
              <a:ext uri="{FF2B5EF4-FFF2-40B4-BE49-F238E27FC236}">
                <a16:creationId xmlns:a16="http://schemas.microsoft.com/office/drawing/2014/main" id="{1CEBB6D2-66FE-4227-A078-B096AE85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4077363"/>
            <a:ext cx="4614333" cy="201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27000"/>
              </a:lnSpc>
            </a:pPr>
            <a:endParaRPr lang="en-US" altLang="en-US" sz="1733" i="1" dirty="0">
              <a:solidFill>
                <a:srgbClr val="666666"/>
              </a:solidFill>
            </a:endParaRPr>
          </a:p>
          <a:p>
            <a:pPr eaLnBrk="1" hangingPunct="1">
              <a:lnSpc>
                <a:spcPct val="127000"/>
              </a:lnSpc>
              <a:buSzPts val="1100"/>
            </a:pPr>
            <a:r>
              <a:rPr lang="en-US" altLang="zh-CN" sz="5400" b="1" dirty="0">
                <a:solidFill>
                  <a:srgbClr val="666666"/>
                </a:solidFill>
              </a:rPr>
              <a:t>Q&amp;A</a:t>
            </a:r>
            <a:endParaRPr lang="en-US" altLang="en-US" sz="5400" b="1" dirty="0">
              <a:solidFill>
                <a:srgbClr val="666666"/>
              </a:solidFill>
            </a:endParaRPr>
          </a:p>
          <a:p>
            <a:pPr algn="ctr">
              <a:lnSpc>
                <a:spcPct val="115000"/>
              </a:lnSpc>
              <a:spcBef>
                <a:spcPts val="533"/>
              </a:spcBef>
            </a:pPr>
            <a:endParaRPr lang="en-US" altLang="en-US" sz="2400" dirty="0">
              <a:solidFill>
                <a:srgbClr val="102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2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33">
            <a:extLst>
              <a:ext uri="{FF2B5EF4-FFF2-40B4-BE49-F238E27FC236}">
                <a16:creationId xmlns:a16="http://schemas.microsoft.com/office/drawing/2014/main" id="{6145C6C1-7FFA-44A3-8D30-24B65B34C2F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29733" y="431204"/>
            <a:ext cx="11362267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Baseline Model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19" name="Shape 34">
            <a:extLst>
              <a:ext uri="{FF2B5EF4-FFF2-40B4-BE49-F238E27FC236}">
                <a16:creationId xmlns:a16="http://schemas.microsoft.com/office/drawing/2014/main" id="{1C7054E2-D2FA-4810-BEA9-0D220E8ED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1491" y="2127932"/>
            <a:ext cx="11362267" cy="1693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115000"/>
              </a:lnSpc>
              <a:spcBef>
                <a:spcPts val="933"/>
              </a:spcBef>
              <a:spcAft>
                <a:spcPct val="0"/>
              </a:spcAft>
              <a:buSzPts val="1100"/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Our Baseline</a:t>
            </a: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933"/>
              </a:spcBef>
              <a:spcAft>
                <a:spcPct val="0"/>
              </a:spcAft>
              <a:buNone/>
            </a:pP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Logistics regression using public data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933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933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933"/>
              </a:spcBef>
              <a:spcAft>
                <a:spcPct val="0"/>
              </a:spcAft>
              <a:buSzPts val="110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35" name="Shape 35">
            <a:extLst>
              <a:ext uri="{FF2B5EF4-FFF2-40B4-BE49-F238E27FC236}">
                <a16:creationId xmlns:a16="http://schemas.microsoft.com/office/drawing/2014/main" id="{612C4F61-909C-42A2-BD3E-88385985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05180"/>
              </p:ext>
            </p:extLst>
          </p:nvPr>
        </p:nvGraphicFramePr>
        <p:xfrm>
          <a:off x="1713864" y="2835019"/>
          <a:ext cx="8402320" cy="2346498"/>
        </p:xfrm>
        <a:graphic>
          <a:graphicData uri="http://schemas.openxmlformats.org/drawingml/2006/table">
            <a:tbl>
              <a:tblPr/>
              <a:tblGrid>
                <a:gridCol w="4334452">
                  <a:extLst>
                    <a:ext uri="{9D8B030D-6E8A-4147-A177-3AD203B41FA5}">
                      <a16:colId xmlns:a16="http://schemas.microsoft.com/office/drawing/2014/main" val="3630352496"/>
                    </a:ext>
                  </a:extLst>
                </a:gridCol>
                <a:gridCol w="4067868">
                  <a:extLst>
                    <a:ext uri="{9D8B030D-6E8A-4147-A177-3AD203B41FA5}">
                      <a16:colId xmlns:a16="http://schemas.microsoft.com/office/drawing/2014/main" val="2889327018"/>
                    </a:ext>
                  </a:extLst>
                </a:gridCol>
              </a:tblGrid>
              <a:tr h="40379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Industry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marL="121900" marR="121900" marT="121900" marB="121900" horzOverflow="overflow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Our Model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marL="121900" marR="121900" marT="121900" marB="121900" horzOverflow="overflow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82142"/>
                  </a:ext>
                </a:extLst>
              </a:tr>
              <a:tr h="176741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High Accuracy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Computational Expensive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Professional Experience required 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marL="121900" marR="121900" marT="121900" marB="121900" horzOverflow="overflow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Easy Implementation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Reasonable 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Computational Cost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Feasible 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Interpretation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Accessible Data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marL="121900" marR="121900" marT="121900" marB="121900" horzOverflow="overflow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09804"/>
                  </a:ext>
                </a:extLst>
              </a:tr>
            </a:tbl>
          </a:graphicData>
        </a:graphic>
      </p:graphicFrame>
      <p:sp>
        <p:nvSpPr>
          <p:cNvPr id="9231" name="Slide Number Placeholder 2">
            <a:extLst>
              <a:ext uri="{FF2B5EF4-FFF2-40B4-BE49-F238E27FC236}">
                <a16:creationId xmlns:a16="http://schemas.microsoft.com/office/drawing/2014/main" id="{320CF08F-A35E-4A36-BEA9-112507FBB0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E12A907-D70C-4C6E-8A03-4F21B1596B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5567" y="6450465"/>
            <a:ext cx="731600" cy="524800"/>
          </a:xfrm>
        </p:spPr>
        <p:txBody>
          <a:bodyPr/>
          <a:lstStyle/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3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4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97B9F9-08C9-4718-AEBB-6465049A5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71978"/>
              </p:ext>
            </p:extLst>
          </p:nvPr>
        </p:nvGraphicFramePr>
        <p:xfrm>
          <a:off x="914401" y="2418429"/>
          <a:ext cx="9038503" cy="2089150"/>
        </p:xfrm>
        <a:graphic>
          <a:graphicData uri="http://schemas.openxmlformats.org/drawingml/2006/table">
            <a:tbl>
              <a:tblPr firstRow="1" firstCol="1" bandRow="1"/>
              <a:tblGrid>
                <a:gridCol w="1554479">
                  <a:extLst>
                    <a:ext uri="{9D8B030D-6E8A-4147-A177-3AD203B41FA5}">
                      <a16:colId xmlns:a16="http://schemas.microsoft.com/office/drawing/2014/main" val="3942875143"/>
                    </a:ext>
                  </a:extLst>
                </a:gridCol>
                <a:gridCol w="1368185">
                  <a:extLst>
                    <a:ext uri="{9D8B030D-6E8A-4147-A177-3AD203B41FA5}">
                      <a16:colId xmlns:a16="http://schemas.microsoft.com/office/drawing/2014/main" val="1441839336"/>
                    </a:ext>
                  </a:extLst>
                </a:gridCol>
                <a:gridCol w="2440891">
                  <a:extLst>
                    <a:ext uri="{9D8B030D-6E8A-4147-A177-3AD203B41FA5}">
                      <a16:colId xmlns:a16="http://schemas.microsoft.com/office/drawing/2014/main" val="3685126075"/>
                    </a:ext>
                  </a:extLst>
                </a:gridCol>
                <a:gridCol w="1948229">
                  <a:extLst>
                    <a:ext uri="{9D8B030D-6E8A-4147-A177-3AD203B41FA5}">
                      <a16:colId xmlns:a16="http://schemas.microsoft.com/office/drawing/2014/main" val="1231602629"/>
                    </a:ext>
                  </a:extLst>
                </a:gridCol>
                <a:gridCol w="1726719">
                  <a:extLst>
                    <a:ext uri="{9D8B030D-6E8A-4147-A177-3AD203B41FA5}">
                      <a16:colId xmlns:a16="http://schemas.microsoft.com/office/drawing/2014/main" val="4202778427"/>
                    </a:ext>
                  </a:extLst>
                </a:gridCol>
              </a:tblGrid>
              <a:tr h="378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Model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Logistic (Baseline)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Logistic (Threshold)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Decision Tree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813410"/>
                  </a:ext>
                </a:extLst>
              </a:tr>
              <a:tr h="6176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Advantage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Determining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 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Meaningful Interpretation 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More Efficiency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04881"/>
                  </a:ext>
                </a:extLst>
              </a:tr>
              <a:tr h="2349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0.9658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0.7819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0.8279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421311"/>
                  </a:ext>
                </a:extLst>
              </a:tr>
              <a:tr h="219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0.6454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0.6003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0.6542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0.6061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51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50D738-16D0-4C28-9A3A-BA5A6E0AAA91}"/>
              </a:ext>
            </a:extLst>
          </p:cNvPr>
          <p:cNvSpPr txBox="1"/>
          <p:nvPr/>
        </p:nvSpPr>
        <p:spPr>
          <a:xfrm>
            <a:off x="914401" y="775251"/>
            <a:ext cx="6261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Statistical 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Prespective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B68A25-0495-4E18-B13C-7EA17D959362}"/>
              </a:ext>
            </a:extLst>
          </p:cNvPr>
          <p:cNvCxnSpPr>
            <a:cxnSpLocks/>
          </p:cNvCxnSpPr>
          <p:nvPr/>
        </p:nvCxnSpPr>
        <p:spPr>
          <a:xfrm>
            <a:off x="2448560" y="3159760"/>
            <a:ext cx="1361440" cy="609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116FDC2-3389-40A3-8EEB-9E88A42FAEFD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4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6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48">
            <a:extLst>
              <a:ext uri="{FF2B5EF4-FFF2-40B4-BE49-F238E27FC236}">
                <a16:creationId xmlns:a16="http://schemas.microsoft.com/office/drawing/2014/main" id="{9C0C5751-80CF-47C4-821B-8D3563FDCC4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14866" y="452968"/>
            <a:ext cx="11362267" cy="764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Business 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Prespective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FABED08A-D9E9-408C-986E-41D8447AB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8051" y="1217084"/>
            <a:ext cx="10109579" cy="5834418"/>
          </a:xfrm>
        </p:spPr>
        <p:txBody>
          <a:bodyPr vert="horz" numCol="1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Target Client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  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Conservative Client: Model with high recall 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</a:pP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  A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g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gressive Client: Model with high accuracy = higher coverage of clients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Reasonable </a:t>
            </a:r>
            <a:r>
              <a:rPr lang="zh-CN" altLang="en-US" sz="2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Computational Cost Model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  D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o 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no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t require advance coding skill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  Do no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t require 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professional 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understanding of data science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  P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rovide critical financial meaningful variables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Interest Rate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Annual Income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Loan Issue Date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Revolving Line Utilization Rate</a:t>
            </a:r>
            <a:endParaRPr lang="en-US" alt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Monthly Total Debt to Total Debt Obligation Ratio (DTI)</a:t>
            </a:r>
            <a:endParaRPr lang="en-US" alt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Total Credit Revolving Balance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Period Between Earliest Credit Line Date</a:t>
            </a:r>
            <a:endParaRPr lang="en-US" alt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E6EBBE39-C075-4ECE-B3B4-1DD67F4E58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A46AA42-941F-417C-9538-B727891F1F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5567" y="6450465"/>
            <a:ext cx="731600" cy="524800"/>
          </a:xfrm>
        </p:spPr>
        <p:txBody>
          <a:bodyPr/>
          <a:lstStyle/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5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4819993" y="3487622"/>
            <a:ext cx="63183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47BD60-13F4-4B53-9064-E2E60ADB5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2675"/>
              </p:ext>
            </p:extLst>
          </p:nvPr>
        </p:nvGraphicFramePr>
        <p:xfrm>
          <a:off x="360901" y="2292847"/>
          <a:ext cx="5665659" cy="4048263"/>
        </p:xfrm>
        <a:graphic>
          <a:graphicData uri="http://schemas.openxmlformats.org/drawingml/2006/table">
            <a:tbl>
              <a:tblPr firstRow="1" firstCol="1" bandRow="1"/>
              <a:tblGrid>
                <a:gridCol w="2219452">
                  <a:extLst>
                    <a:ext uri="{9D8B030D-6E8A-4147-A177-3AD203B41FA5}">
                      <a16:colId xmlns:a16="http://schemas.microsoft.com/office/drawing/2014/main" val="980751935"/>
                    </a:ext>
                  </a:extLst>
                </a:gridCol>
                <a:gridCol w="3446207">
                  <a:extLst>
                    <a:ext uri="{9D8B030D-6E8A-4147-A177-3AD203B41FA5}">
                      <a16:colId xmlns:a16="http://schemas.microsoft.com/office/drawing/2014/main" val="3990284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Integer predictor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21183"/>
                  </a:ext>
                </a:extLst>
              </a:tr>
              <a:tr h="42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collections_12_mths_ex_med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Number of collections in 12 months excluding medical collections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22472"/>
                  </a:ext>
                </a:extLst>
              </a:tr>
              <a:tr h="208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emp_length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Employment length in years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04504"/>
                  </a:ext>
                </a:extLst>
              </a:tr>
              <a:tr h="42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inq_last_6mths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inquiries in past 6 months (excluding auto and mortgage inquiries)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05275"/>
                  </a:ext>
                </a:extLst>
              </a:tr>
              <a:tr h="2329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loan_amnt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Amount of the loan applied by the borrower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0952"/>
                  </a:ext>
                </a:extLst>
              </a:tr>
              <a:tr h="42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open_acc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open credit lines in the borrower's credit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15371"/>
                  </a:ext>
                </a:extLst>
              </a:tr>
              <a:tr h="208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pub_rec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Number of derogatory public records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397622"/>
                  </a:ext>
                </a:extLst>
              </a:tr>
              <a:tr h="208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revol_bal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credit revolving balance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773736"/>
                  </a:ext>
                </a:extLst>
              </a:tr>
              <a:tr h="208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term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payments on the loan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2221"/>
                  </a:ext>
                </a:extLst>
              </a:tr>
              <a:tr h="42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total_acc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total number of credit lines currently in the borrower's credit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615372"/>
                  </a:ext>
                </a:extLst>
              </a:tr>
              <a:tr h="644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credit_month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time interval between the loan was funded and the borrower's earliest reported credit line was opened(round)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308116"/>
                  </a:ext>
                </a:extLst>
              </a:tr>
              <a:tr h="42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desc_len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length of loan description provided by the borrower(in words)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663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F222E1-BCFC-4F2E-96D5-E17E33BA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28939"/>
              </p:ext>
            </p:extLst>
          </p:nvPr>
        </p:nvGraphicFramePr>
        <p:xfrm>
          <a:off x="360902" y="1790664"/>
          <a:ext cx="5665658" cy="405130"/>
        </p:xfrm>
        <a:graphic>
          <a:graphicData uri="http://schemas.openxmlformats.org/drawingml/2006/table">
            <a:tbl>
              <a:tblPr firstRow="1" firstCol="1" bandRow="1"/>
              <a:tblGrid>
                <a:gridCol w="2209578">
                  <a:extLst>
                    <a:ext uri="{9D8B030D-6E8A-4147-A177-3AD203B41FA5}">
                      <a16:colId xmlns:a16="http://schemas.microsoft.com/office/drawing/2014/main" val="2764482242"/>
                    </a:ext>
                  </a:extLst>
                </a:gridCol>
                <a:gridCol w="3456080">
                  <a:extLst>
                    <a:ext uri="{9D8B030D-6E8A-4147-A177-3AD203B41FA5}">
                      <a16:colId xmlns:a16="http://schemas.microsoft.com/office/drawing/2014/main" val="2878046156"/>
                    </a:ext>
                  </a:extLst>
                </a:gridCol>
              </a:tblGrid>
              <a:tr h="11552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1" i="0" u="none" strike="noStrike" cap="non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Arial"/>
                        </a:rPr>
                        <a:t>Dependent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21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loan_status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Current status of the loan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52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97AAD8-B90A-4D2F-82AB-FFBE8CCAA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55680"/>
              </p:ext>
            </p:extLst>
          </p:nvPr>
        </p:nvGraphicFramePr>
        <p:xfrm>
          <a:off x="6165441" y="439388"/>
          <a:ext cx="5755378" cy="2106243"/>
        </p:xfrm>
        <a:graphic>
          <a:graphicData uri="http://schemas.openxmlformats.org/drawingml/2006/table">
            <a:tbl>
              <a:tblPr firstRow="1" firstCol="1" bandRow="1"/>
              <a:tblGrid>
                <a:gridCol w="1698399">
                  <a:extLst>
                    <a:ext uri="{9D8B030D-6E8A-4147-A177-3AD203B41FA5}">
                      <a16:colId xmlns:a16="http://schemas.microsoft.com/office/drawing/2014/main" val="72178027"/>
                    </a:ext>
                  </a:extLst>
                </a:gridCol>
                <a:gridCol w="4056979">
                  <a:extLst>
                    <a:ext uri="{9D8B030D-6E8A-4147-A177-3AD203B41FA5}">
                      <a16:colId xmlns:a16="http://schemas.microsoft.com/office/drawing/2014/main" val="2067047380"/>
                    </a:ext>
                  </a:extLst>
                </a:gridCol>
              </a:tblGrid>
              <a:tr h="2058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Factor predictor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6143"/>
                  </a:ext>
                </a:extLst>
              </a:tr>
              <a:tr h="636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delinq_2yrs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30+ days past-due incidences of delinquency in the borrower's credit file for the past 2 years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97394"/>
                  </a:ext>
                </a:extLst>
              </a:tr>
              <a:tr h="421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home_ownership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borrower’s home ownership status.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(Rent, Own, Mortgage, Other)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61383"/>
                  </a:ext>
                </a:extLst>
              </a:tr>
              <a:tr h="636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verification_status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Indicates if income was verified or not.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(Landing Club Verified, Verified Income Source, Not Verified)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445607"/>
                  </a:ext>
                </a:extLst>
              </a:tr>
              <a:tr h="20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 category provided by the borrower for the loan request.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6527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311D22-48EB-4897-92DB-2E6F77FF2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01802"/>
              </p:ext>
            </p:extLst>
          </p:nvPr>
        </p:nvGraphicFramePr>
        <p:xfrm>
          <a:off x="6165441" y="2652320"/>
          <a:ext cx="5755378" cy="3688790"/>
        </p:xfrm>
        <a:graphic>
          <a:graphicData uri="http://schemas.openxmlformats.org/drawingml/2006/table">
            <a:tbl>
              <a:tblPr firstRow="1" firstCol="1" bandRow="1"/>
              <a:tblGrid>
                <a:gridCol w="1698399">
                  <a:extLst>
                    <a:ext uri="{9D8B030D-6E8A-4147-A177-3AD203B41FA5}">
                      <a16:colId xmlns:a16="http://schemas.microsoft.com/office/drawing/2014/main" val="1610764594"/>
                    </a:ext>
                  </a:extLst>
                </a:gridCol>
                <a:gridCol w="4056979">
                  <a:extLst>
                    <a:ext uri="{9D8B030D-6E8A-4147-A177-3AD203B41FA5}">
                      <a16:colId xmlns:a16="http://schemas.microsoft.com/office/drawing/2014/main" val="2426443427"/>
                    </a:ext>
                  </a:extLst>
                </a:gridCol>
              </a:tblGrid>
              <a:tr h="29197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Numerical predictor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9350"/>
                  </a:ext>
                </a:extLst>
              </a:tr>
              <a:tr h="47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annual_inc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self-reported annual income provided by the borrower during 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05483"/>
                  </a:ext>
                </a:extLst>
              </a:tr>
              <a:tr h="441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dti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Monthly debt payments on the debt obligations, divided by monthly income.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82719"/>
                  </a:ext>
                </a:extLst>
              </a:tr>
              <a:tr h="2146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Interest rate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Interest Rate on the loan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83895"/>
                  </a:ext>
                </a:extLst>
              </a:tr>
              <a:tr h="439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revol_util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amount of credit the borrower is using relative to all available revolving credit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57579"/>
                  </a:ext>
                </a:extLst>
              </a:tr>
              <a:tr h="2146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tot_coll_amt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collection amounts ever owed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10954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current balance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current balance of all accounts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770462"/>
                  </a:ext>
                </a:extLst>
              </a:tr>
              <a:tr h="439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mths_since_last_delin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months since the borrower's last delinquency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23384"/>
                  </a:ext>
                </a:extLst>
              </a:tr>
              <a:tr h="439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mth_since_last_derog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Months since most recent 90-day or worse rating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07680"/>
                  </a:ext>
                </a:extLst>
              </a:tr>
              <a:tr h="439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mth_since_last_record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months since the last public record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999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B0EF37-75D5-4672-8CA5-F1E90FEDC6F1}"/>
              </a:ext>
            </a:extLst>
          </p:cNvPr>
          <p:cNvSpPr txBox="1"/>
          <p:nvPr/>
        </p:nvSpPr>
        <p:spPr>
          <a:xfrm>
            <a:off x="360900" y="358108"/>
            <a:ext cx="5470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Processing</a:t>
            </a:r>
          </a:p>
          <a:p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-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Overview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B7E198B2-57A2-4730-A230-E122027C135A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6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3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49D04-115F-40CB-AD2E-953094FEC83F}"/>
              </a:ext>
            </a:extLst>
          </p:cNvPr>
          <p:cNvSpPr txBox="1"/>
          <p:nvPr/>
        </p:nvSpPr>
        <p:spPr>
          <a:xfrm>
            <a:off x="456434" y="453642"/>
            <a:ext cx="1009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 - Variable Overview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637F07-1181-43CD-9EA0-8B6EB0614FC8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7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79C59F-3C7A-4A94-9681-66273D75A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53" y="2010837"/>
            <a:ext cx="5254388" cy="42604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44DFFD-D5B3-4A1B-902A-DE43E6E1F919}"/>
              </a:ext>
            </a:extLst>
          </p:cNvPr>
          <p:cNvSpPr/>
          <p:nvPr/>
        </p:nvSpPr>
        <p:spPr>
          <a:xfrm>
            <a:off x="7779223" y="1425088"/>
            <a:ext cx="2224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Loan Amount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5AEC164-16E2-483D-BDDB-C5EEEB191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165579"/>
              </p:ext>
            </p:extLst>
          </p:nvPr>
        </p:nvGraphicFramePr>
        <p:xfrm>
          <a:off x="254097" y="1425088"/>
          <a:ext cx="5730756" cy="487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495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82C58-6FCE-41A7-97C8-007B47FE1DC5}"/>
              </a:ext>
            </a:extLst>
          </p:cNvPr>
          <p:cNvSpPr txBox="1"/>
          <p:nvPr/>
        </p:nvSpPr>
        <p:spPr>
          <a:xfrm>
            <a:off x="638707" y="716134"/>
            <a:ext cx="918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Understanding - Dataset Quality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4184D-955F-40FC-A2B7-FA7D2845EF5C}"/>
              </a:ext>
            </a:extLst>
          </p:cNvPr>
          <p:cNvSpPr txBox="1"/>
          <p:nvPr/>
        </p:nvSpPr>
        <p:spPr>
          <a:xfrm>
            <a:off x="1299949" y="2221238"/>
            <a:ext cx="9898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Completeness</a:t>
            </a:r>
          </a:p>
          <a:p>
            <a:pPr lvl="2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887,379 lines of loan records and 74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Validity  &amp; Accuracy</a:t>
            </a:r>
          </a:p>
          <a:p>
            <a:pPr lvl="2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lending company called Lending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Availability &amp; Reliability</a:t>
            </a:r>
          </a:p>
          <a:p>
            <a:pPr lvl="2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open source with reliable reputation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6BF724DD-5264-4EA2-8515-A05CD70A01CB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8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E8AD10-FE8B-46F0-8325-A079EFB6A585}"/>
              </a:ext>
            </a:extLst>
          </p:cNvPr>
          <p:cNvSpPr txBox="1"/>
          <p:nvPr/>
        </p:nvSpPr>
        <p:spPr>
          <a:xfrm>
            <a:off x="706946" y="511418"/>
            <a:ext cx="99792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  <a:p>
            <a:r>
              <a:rPr lang="en-CA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Data preparation Tech &amp; Other Key </a:t>
            </a:r>
            <a:r>
              <a:rPr lang="en-US" altLang="zh-CN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A5716-5772-4A9B-AD89-A3CC11E5CF5F}"/>
              </a:ext>
            </a:extLst>
          </p:cNvPr>
          <p:cNvSpPr/>
          <p:nvPr/>
        </p:nvSpPr>
        <p:spPr>
          <a:xfrm>
            <a:off x="1452488" y="2094445"/>
            <a:ext cx="92870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irrelevant variables according to financial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 (Loan status)</a:t>
            </a:r>
          </a:p>
          <a:p>
            <a:pPr lvl="2"/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&amp; Charge off = 1</a:t>
            </a:r>
          </a:p>
          <a:p>
            <a:pPr lvl="2"/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 Paid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 value - 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reassign as Infinity, mean, specified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 -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 -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 into factor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-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 into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Divided into three subset -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low, medium, high loan amount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5AB02CC-FFCF-4848-B045-D1232D8B2E59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9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5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1975</Words>
  <Application>Microsoft Office PowerPoint</Application>
  <PresentationFormat>Widescreen</PresentationFormat>
  <Paragraphs>321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Trebuchet MS</vt:lpstr>
      <vt:lpstr>Office 主题​​</vt:lpstr>
      <vt:lpstr>Office Theme</vt:lpstr>
      <vt:lpstr>PowerPoint Presentation</vt:lpstr>
      <vt:lpstr>PowerPoint Presentation</vt:lpstr>
      <vt:lpstr>Baseline Model</vt:lpstr>
      <vt:lpstr>PowerPoint Presentation</vt:lpstr>
      <vt:lpstr>Business Prespective</vt:lpstr>
      <vt:lpstr>PowerPoint Presentation</vt:lpstr>
      <vt:lpstr>PowerPoint Presentation</vt:lpstr>
      <vt:lpstr>PowerPoint Presentation</vt:lpstr>
      <vt:lpstr>PowerPoint Presentation</vt:lpstr>
      <vt:lpstr>Logistic regression - threshold &amp; loan amount</vt:lpstr>
      <vt:lpstr>Logistic regression - Accuracy &amp; recall trade off</vt:lpstr>
      <vt:lpstr>Logistic regression - loan amount</vt:lpstr>
      <vt:lpstr>Classification Tree</vt:lpstr>
      <vt:lpstr>XGBoost</vt:lpstr>
      <vt:lpstr>PowerPoint Presentation</vt:lpstr>
      <vt:lpstr>PowerPoint Presentation</vt:lpstr>
      <vt:lpstr>Workflow - Logistic Regression</vt:lpstr>
      <vt:lpstr>Workflow - Decision Tree</vt:lpstr>
      <vt:lpstr>Workflow - XGBoost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Yinan Qin</dc:creator>
  <cp:lastModifiedBy>Yanchen Chen</cp:lastModifiedBy>
  <cp:revision>74</cp:revision>
  <dcterms:created xsi:type="dcterms:W3CDTF">2018-04-19T00:10:49Z</dcterms:created>
  <dcterms:modified xsi:type="dcterms:W3CDTF">2018-12-05T22:40:08Z</dcterms:modified>
</cp:coreProperties>
</file>