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Montserrat"/>
      <p:regular r:id="rId32"/>
      <p:bold r:id="rId33"/>
      <p:italic r:id="rId34"/>
      <p:boldItalic r:id="rId35"/>
    </p:embeddedFont>
    <p:embeddedFont>
      <p:font typeface="Courgette"/>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F763241-A789-4858-9B65-B5156A8FDB88}">
  <a:tblStyle styleId="{8F763241-A789-4858-9B65-B5156A8FDB8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8510086-B36A-4561-838D-08F764651D70}" styleName="Table_1">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Courgette-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6335d5299_0_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6335d5299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63728e6cb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63728e6c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63728e6cb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63728e6c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63728e6cb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63728e6c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63728e6cb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63728e6c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63728e6cb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463728e6c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63728e6cb_0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63728e6c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463728e6cb_0_1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463728e6c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6335d5299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6335d529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463728e6cb_0_1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63728e6c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63728e6cb_0_1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63728e6c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6335d5299_0_1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6335d529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63728e6cb_0_1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63728e6cb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63728e6cb_0_1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63728e6c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6335d5299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6335d529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6335d5299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6335d529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6335d5299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6335d529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6335d5299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6335d529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6FA8DC"/>
        </a:solidFill>
      </p:bgPr>
    </p:bg>
    <p:spTree>
      <p:nvGrpSpPr>
        <p:cNvPr id="9" name="Shape 9"/>
        <p:cNvGrpSpPr/>
        <p:nvPr/>
      </p:nvGrpSpPr>
      <p:grpSpPr>
        <a:xfrm>
          <a:off x="0" y="0"/>
          <a:ext cx="0" cy="0"/>
          <a:chOff x="0" y="0"/>
          <a:chExt cx="0" cy="0"/>
        </a:xfrm>
      </p:grpSpPr>
      <p:pic>
        <p:nvPicPr>
          <p:cNvPr descr="aemelia_icons.png" id="10" name="Google Shape;10;p2"/>
          <p:cNvPicPr preferRelativeResize="0"/>
          <p:nvPr/>
        </p:nvPicPr>
        <p:blipFill rotWithShape="1">
          <a:blip r:embed="rId2">
            <a:alphaModFix amt="40000"/>
          </a:blip>
          <a:srcRect b="30860" l="0" r="0" t="30860"/>
          <a:stretch/>
        </p:blipFill>
        <p:spPr>
          <a:xfrm>
            <a:off x="0" y="-2"/>
            <a:ext cx="9144000" cy="1968874"/>
          </a:xfrm>
          <a:prstGeom prst="rect">
            <a:avLst/>
          </a:prstGeom>
          <a:noFill/>
          <a:ln>
            <a:noFill/>
          </a:ln>
        </p:spPr>
      </p:pic>
      <p:sp>
        <p:nvSpPr>
          <p:cNvPr id="11" name="Google Shape;11;p2"/>
          <p:cNvSpPr txBox="1"/>
          <p:nvPr>
            <p:ph type="ctrTitle"/>
          </p:nvPr>
        </p:nvSpPr>
        <p:spPr>
          <a:xfrm>
            <a:off x="2786525" y="1968875"/>
            <a:ext cx="5859600" cy="2766300"/>
          </a:xfrm>
          <a:prstGeom prst="rect">
            <a:avLst/>
          </a:prstGeom>
        </p:spPr>
        <p:txBody>
          <a:bodyPr anchorCtr="0" anchor="b" bIns="91425" lIns="91425" spcFirstLastPara="1" rIns="91425" wrap="square" tIns="91425"/>
          <a:lstStyle>
            <a:lvl1pPr lvl="0" algn="r">
              <a:spcBef>
                <a:spcPts val="0"/>
              </a:spcBef>
              <a:spcAft>
                <a:spcPts val="0"/>
              </a:spcAft>
              <a:buClr>
                <a:srgbClr val="FFFFFF"/>
              </a:buClr>
              <a:buSzPts val="4800"/>
              <a:buNone/>
              <a:defRPr sz="4800">
                <a:solidFill>
                  <a:srgbClr val="FFFFFF"/>
                </a:solidFill>
              </a:defRPr>
            </a:lvl1pPr>
            <a:lvl2pPr lvl="1" algn="ctr">
              <a:spcBef>
                <a:spcPts val="0"/>
              </a:spcBef>
              <a:spcAft>
                <a:spcPts val="0"/>
              </a:spcAft>
              <a:buClr>
                <a:srgbClr val="FFFFFF"/>
              </a:buClr>
              <a:buSzPts val="4800"/>
              <a:buNone/>
              <a:defRPr sz="4800">
                <a:solidFill>
                  <a:srgbClr val="FFFFFF"/>
                </a:solidFill>
              </a:defRPr>
            </a:lvl2pPr>
            <a:lvl3pPr lvl="2" algn="ctr">
              <a:spcBef>
                <a:spcPts val="0"/>
              </a:spcBef>
              <a:spcAft>
                <a:spcPts val="0"/>
              </a:spcAft>
              <a:buClr>
                <a:srgbClr val="FFFFFF"/>
              </a:buClr>
              <a:buSzPts val="4800"/>
              <a:buNone/>
              <a:defRPr sz="4800">
                <a:solidFill>
                  <a:srgbClr val="FFFFFF"/>
                </a:solidFill>
              </a:defRPr>
            </a:lvl3pPr>
            <a:lvl4pPr lvl="3" algn="ctr">
              <a:spcBef>
                <a:spcPts val="0"/>
              </a:spcBef>
              <a:spcAft>
                <a:spcPts val="0"/>
              </a:spcAft>
              <a:buClr>
                <a:srgbClr val="FFFFFF"/>
              </a:buClr>
              <a:buSzPts val="4800"/>
              <a:buNone/>
              <a:defRPr sz="4800">
                <a:solidFill>
                  <a:srgbClr val="FFFFFF"/>
                </a:solidFill>
              </a:defRPr>
            </a:lvl4pPr>
            <a:lvl5pPr lvl="4" algn="ctr">
              <a:spcBef>
                <a:spcPts val="0"/>
              </a:spcBef>
              <a:spcAft>
                <a:spcPts val="0"/>
              </a:spcAft>
              <a:buClr>
                <a:srgbClr val="FFFFFF"/>
              </a:buClr>
              <a:buSzPts val="4800"/>
              <a:buNone/>
              <a:defRPr sz="4800">
                <a:solidFill>
                  <a:srgbClr val="FFFFFF"/>
                </a:solidFill>
              </a:defRPr>
            </a:lvl5pPr>
            <a:lvl6pPr lvl="5" algn="ctr">
              <a:spcBef>
                <a:spcPts val="0"/>
              </a:spcBef>
              <a:spcAft>
                <a:spcPts val="0"/>
              </a:spcAft>
              <a:buClr>
                <a:srgbClr val="FFFFFF"/>
              </a:buClr>
              <a:buSzPts val="4800"/>
              <a:buNone/>
              <a:defRPr sz="4800">
                <a:solidFill>
                  <a:srgbClr val="FFFFFF"/>
                </a:solidFill>
              </a:defRPr>
            </a:lvl6pPr>
            <a:lvl7pPr lvl="6" algn="ctr">
              <a:spcBef>
                <a:spcPts val="0"/>
              </a:spcBef>
              <a:spcAft>
                <a:spcPts val="0"/>
              </a:spcAft>
              <a:buClr>
                <a:srgbClr val="FFFFFF"/>
              </a:buClr>
              <a:buSzPts val="4800"/>
              <a:buNone/>
              <a:defRPr sz="4800">
                <a:solidFill>
                  <a:srgbClr val="FFFFFF"/>
                </a:solidFill>
              </a:defRPr>
            </a:lvl7pPr>
            <a:lvl8pPr lvl="7" algn="ctr">
              <a:spcBef>
                <a:spcPts val="0"/>
              </a:spcBef>
              <a:spcAft>
                <a:spcPts val="0"/>
              </a:spcAft>
              <a:buClr>
                <a:srgbClr val="FFFFFF"/>
              </a:buClr>
              <a:buSzPts val="4800"/>
              <a:buNone/>
              <a:defRPr sz="4800">
                <a:solidFill>
                  <a:srgbClr val="FFFFFF"/>
                </a:solidFill>
              </a:defRPr>
            </a:lvl8pPr>
            <a:lvl9pPr lvl="8" algn="ct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_2">
    <p:spTree>
      <p:nvGrpSpPr>
        <p:cNvPr id="53" name="Shape 53"/>
        <p:cNvGrpSpPr/>
        <p:nvPr/>
      </p:nvGrpSpPr>
      <p:grpSpPr>
        <a:xfrm>
          <a:off x="0" y="0"/>
          <a:ext cx="0" cy="0"/>
          <a:chOff x="0" y="0"/>
          <a:chExt cx="0" cy="0"/>
        </a:xfrm>
      </p:grpSpPr>
      <p:sp>
        <p:nvSpPr>
          <p:cNvPr id="54" name="Google Shape;54;p11"/>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lvl1pPr lvl="0" rtl="0">
              <a:buNone/>
              <a:defRPr>
                <a:solidFill>
                  <a:srgbClr val="9FC5E8"/>
                </a:solidFill>
              </a:defRPr>
            </a:lvl1pPr>
            <a:lvl2pPr lvl="1" rtl="0">
              <a:buNone/>
              <a:defRPr>
                <a:solidFill>
                  <a:srgbClr val="9FC5E8"/>
                </a:solidFill>
              </a:defRPr>
            </a:lvl2pPr>
            <a:lvl3pPr lvl="2" rtl="0">
              <a:buNone/>
              <a:defRPr>
                <a:solidFill>
                  <a:srgbClr val="9FC5E8"/>
                </a:solidFill>
              </a:defRPr>
            </a:lvl3pPr>
            <a:lvl4pPr lvl="3" rtl="0">
              <a:buNone/>
              <a:defRPr>
                <a:solidFill>
                  <a:srgbClr val="9FC5E8"/>
                </a:solidFill>
              </a:defRPr>
            </a:lvl4pPr>
            <a:lvl5pPr lvl="4" rtl="0">
              <a:buNone/>
              <a:defRPr>
                <a:solidFill>
                  <a:srgbClr val="9FC5E8"/>
                </a:solidFill>
              </a:defRPr>
            </a:lvl5pPr>
            <a:lvl6pPr lvl="5" rtl="0">
              <a:buNone/>
              <a:defRPr>
                <a:solidFill>
                  <a:srgbClr val="9FC5E8"/>
                </a:solidFill>
              </a:defRPr>
            </a:lvl6pPr>
            <a:lvl7pPr lvl="6" rtl="0">
              <a:buNone/>
              <a:defRPr>
                <a:solidFill>
                  <a:srgbClr val="9FC5E8"/>
                </a:solidFill>
              </a:defRPr>
            </a:lvl7pPr>
            <a:lvl8pPr lvl="7" rtl="0">
              <a:buNone/>
              <a:defRPr>
                <a:solidFill>
                  <a:srgbClr val="9FC5E8"/>
                </a:solidFill>
              </a:defRPr>
            </a:lvl8pPr>
            <a:lvl9pPr lvl="8" rtl="0">
              <a:buNone/>
              <a:defRPr>
                <a:solidFill>
                  <a:srgbClr val="9FC5E8"/>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
  <p:cSld name="BLANK_1">
    <p:bg>
      <p:bgPr>
        <a:solidFill>
          <a:srgbClr val="6FA8DC"/>
        </a:solidFill>
      </p:bgPr>
    </p:bg>
    <p:spTree>
      <p:nvGrpSpPr>
        <p:cNvPr id="55" name="Shape 55"/>
        <p:cNvGrpSpPr/>
        <p:nvPr/>
      </p:nvGrpSpPr>
      <p:grpSpPr>
        <a:xfrm>
          <a:off x="0" y="0"/>
          <a:ext cx="0" cy="0"/>
          <a:chOff x="0" y="0"/>
          <a:chExt cx="0" cy="0"/>
        </a:xfrm>
      </p:grpSpPr>
      <p:sp>
        <p:nvSpPr>
          <p:cNvPr id="56" name="Google Shape;56;p12"/>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2" name="Shape 12"/>
        <p:cNvGrpSpPr/>
        <p:nvPr/>
      </p:nvGrpSpPr>
      <p:grpSpPr>
        <a:xfrm>
          <a:off x="0" y="0"/>
          <a:ext cx="0" cy="0"/>
          <a:chOff x="0" y="0"/>
          <a:chExt cx="0" cy="0"/>
        </a:xfrm>
      </p:grpSpPr>
      <p:pic>
        <p:nvPicPr>
          <p:cNvPr descr="aemelia_icons.png" id="13" name="Google Shape;13;p3"/>
          <p:cNvPicPr preferRelativeResize="0"/>
          <p:nvPr/>
        </p:nvPicPr>
        <p:blipFill rotWithShape="1">
          <a:blip r:embed="rId2">
            <a:alphaModFix amt="20000"/>
          </a:blip>
          <a:srcRect b="30860" l="0" r="0" t="30860"/>
          <a:stretch/>
        </p:blipFill>
        <p:spPr>
          <a:xfrm>
            <a:off x="0" y="-2"/>
            <a:ext cx="9144000" cy="1968874"/>
          </a:xfrm>
          <a:prstGeom prst="rect">
            <a:avLst/>
          </a:prstGeom>
          <a:noFill/>
          <a:ln>
            <a:noFill/>
          </a:ln>
        </p:spPr>
      </p:pic>
      <p:sp>
        <p:nvSpPr>
          <p:cNvPr id="14" name="Google Shape;14;p3"/>
          <p:cNvSpPr txBox="1"/>
          <p:nvPr>
            <p:ph type="ctrTitle"/>
          </p:nvPr>
        </p:nvSpPr>
        <p:spPr>
          <a:xfrm>
            <a:off x="2970175" y="3107350"/>
            <a:ext cx="5792700" cy="1159800"/>
          </a:xfrm>
          <a:prstGeom prst="rect">
            <a:avLst/>
          </a:prstGeom>
        </p:spPr>
        <p:txBody>
          <a:bodyPr anchorCtr="0" anchor="b" bIns="91425" lIns="91425" spcFirstLastPara="1" rIns="91425" wrap="square" tIns="91425"/>
          <a:lstStyle>
            <a:lvl1pPr lvl="0" rtl="0" algn="r">
              <a:spcBef>
                <a:spcPts val="0"/>
              </a:spcBef>
              <a:spcAft>
                <a:spcPts val="0"/>
              </a:spcAft>
              <a:buClr>
                <a:srgbClr val="073763"/>
              </a:buClr>
              <a:buSzPts val="4800"/>
              <a:buNone/>
              <a:defRPr sz="4800">
                <a:solidFill>
                  <a:srgbClr val="073763"/>
                </a:solidFill>
              </a:defRPr>
            </a:lvl1pPr>
            <a:lvl2pPr lvl="1" rtl="0" algn="r">
              <a:spcBef>
                <a:spcPts val="0"/>
              </a:spcBef>
              <a:spcAft>
                <a:spcPts val="0"/>
              </a:spcAft>
              <a:buClr>
                <a:srgbClr val="073763"/>
              </a:buClr>
              <a:buSzPts val="4800"/>
              <a:buNone/>
              <a:defRPr sz="4800">
                <a:solidFill>
                  <a:srgbClr val="073763"/>
                </a:solidFill>
              </a:defRPr>
            </a:lvl2pPr>
            <a:lvl3pPr lvl="2" rtl="0" algn="r">
              <a:spcBef>
                <a:spcPts val="0"/>
              </a:spcBef>
              <a:spcAft>
                <a:spcPts val="0"/>
              </a:spcAft>
              <a:buClr>
                <a:srgbClr val="073763"/>
              </a:buClr>
              <a:buSzPts val="4800"/>
              <a:buNone/>
              <a:defRPr sz="4800">
                <a:solidFill>
                  <a:srgbClr val="073763"/>
                </a:solidFill>
              </a:defRPr>
            </a:lvl3pPr>
            <a:lvl4pPr lvl="3" rtl="0" algn="r">
              <a:spcBef>
                <a:spcPts val="0"/>
              </a:spcBef>
              <a:spcAft>
                <a:spcPts val="0"/>
              </a:spcAft>
              <a:buClr>
                <a:srgbClr val="073763"/>
              </a:buClr>
              <a:buSzPts val="4800"/>
              <a:buNone/>
              <a:defRPr sz="4800">
                <a:solidFill>
                  <a:srgbClr val="073763"/>
                </a:solidFill>
              </a:defRPr>
            </a:lvl4pPr>
            <a:lvl5pPr lvl="4" rtl="0" algn="r">
              <a:spcBef>
                <a:spcPts val="0"/>
              </a:spcBef>
              <a:spcAft>
                <a:spcPts val="0"/>
              </a:spcAft>
              <a:buClr>
                <a:srgbClr val="073763"/>
              </a:buClr>
              <a:buSzPts val="4800"/>
              <a:buNone/>
              <a:defRPr sz="4800">
                <a:solidFill>
                  <a:srgbClr val="073763"/>
                </a:solidFill>
              </a:defRPr>
            </a:lvl5pPr>
            <a:lvl6pPr lvl="5" rtl="0" algn="r">
              <a:spcBef>
                <a:spcPts val="0"/>
              </a:spcBef>
              <a:spcAft>
                <a:spcPts val="0"/>
              </a:spcAft>
              <a:buClr>
                <a:srgbClr val="073763"/>
              </a:buClr>
              <a:buSzPts val="4800"/>
              <a:buNone/>
              <a:defRPr sz="4800">
                <a:solidFill>
                  <a:srgbClr val="073763"/>
                </a:solidFill>
              </a:defRPr>
            </a:lvl6pPr>
            <a:lvl7pPr lvl="6" rtl="0" algn="r">
              <a:spcBef>
                <a:spcPts val="0"/>
              </a:spcBef>
              <a:spcAft>
                <a:spcPts val="0"/>
              </a:spcAft>
              <a:buClr>
                <a:srgbClr val="073763"/>
              </a:buClr>
              <a:buSzPts val="4800"/>
              <a:buNone/>
              <a:defRPr sz="4800">
                <a:solidFill>
                  <a:srgbClr val="073763"/>
                </a:solidFill>
              </a:defRPr>
            </a:lvl7pPr>
            <a:lvl8pPr lvl="7" rtl="0" algn="r">
              <a:spcBef>
                <a:spcPts val="0"/>
              </a:spcBef>
              <a:spcAft>
                <a:spcPts val="0"/>
              </a:spcAft>
              <a:buClr>
                <a:srgbClr val="073763"/>
              </a:buClr>
              <a:buSzPts val="4800"/>
              <a:buNone/>
              <a:defRPr sz="4800">
                <a:solidFill>
                  <a:srgbClr val="073763"/>
                </a:solidFill>
              </a:defRPr>
            </a:lvl8pPr>
            <a:lvl9pPr lvl="8" rtl="0" algn="r">
              <a:spcBef>
                <a:spcPts val="0"/>
              </a:spcBef>
              <a:spcAft>
                <a:spcPts val="0"/>
              </a:spcAft>
              <a:buClr>
                <a:srgbClr val="073763"/>
              </a:buClr>
              <a:buSzPts val="4800"/>
              <a:buNone/>
              <a:defRPr sz="4800">
                <a:solidFill>
                  <a:srgbClr val="073763"/>
                </a:solidFill>
              </a:defRPr>
            </a:lvl9pPr>
          </a:lstStyle>
          <a:p/>
        </p:txBody>
      </p:sp>
      <p:sp>
        <p:nvSpPr>
          <p:cNvPr id="15" name="Google Shape;15;p3"/>
          <p:cNvSpPr txBox="1"/>
          <p:nvPr>
            <p:ph idx="1" type="subTitle"/>
          </p:nvPr>
        </p:nvSpPr>
        <p:spPr>
          <a:xfrm>
            <a:off x="2970175" y="3906852"/>
            <a:ext cx="5792700" cy="784800"/>
          </a:xfrm>
          <a:prstGeom prst="rect">
            <a:avLst/>
          </a:prstGeom>
        </p:spPr>
        <p:txBody>
          <a:bodyPr anchorCtr="0" anchor="b" bIns="91425" lIns="91425" spcFirstLastPara="1" rIns="91425" wrap="square" tIns="91425"/>
          <a:lstStyle>
            <a:lvl1pPr lvl="0" rtl="0" algn="r">
              <a:spcBef>
                <a:spcPts val="0"/>
              </a:spcBef>
              <a:spcAft>
                <a:spcPts val="0"/>
              </a:spcAft>
              <a:buSzPts val="2400"/>
              <a:buNone/>
              <a:defRPr sz="2400">
                <a:solidFill>
                  <a:srgbClr val="6FA8DC"/>
                </a:solidFill>
              </a:defRPr>
            </a:lvl1pPr>
            <a:lvl2pPr lvl="1" rtl="0" algn="r">
              <a:spcBef>
                <a:spcPts val="0"/>
              </a:spcBef>
              <a:spcAft>
                <a:spcPts val="0"/>
              </a:spcAft>
              <a:buSzPts val="2400"/>
              <a:buNone/>
              <a:defRPr>
                <a:solidFill>
                  <a:srgbClr val="6FA8DC"/>
                </a:solidFill>
              </a:defRPr>
            </a:lvl2pPr>
            <a:lvl3pPr lvl="2" rtl="0" algn="r">
              <a:spcBef>
                <a:spcPts val="0"/>
              </a:spcBef>
              <a:spcAft>
                <a:spcPts val="0"/>
              </a:spcAft>
              <a:buSzPts val="2400"/>
              <a:buNone/>
              <a:defRPr>
                <a:solidFill>
                  <a:srgbClr val="6FA8DC"/>
                </a:solidFill>
              </a:defRPr>
            </a:lvl3pPr>
            <a:lvl4pPr lvl="3" rtl="0" algn="r">
              <a:spcBef>
                <a:spcPts val="0"/>
              </a:spcBef>
              <a:spcAft>
                <a:spcPts val="0"/>
              </a:spcAft>
              <a:buSzPts val="2400"/>
              <a:buNone/>
              <a:defRPr sz="2400">
                <a:solidFill>
                  <a:srgbClr val="6FA8DC"/>
                </a:solidFill>
              </a:defRPr>
            </a:lvl4pPr>
            <a:lvl5pPr lvl="4" rtl="0" algn="r">
              <a:spcBef>
                <a:spcPts val="0"/>
              </a:spcBef>
              <a:spcAft>
                <a:spcPts val="0"/>
              </a:spcAft>
              <a:buClr>
                <a:srgbClr val="6FA8DC"/>
              </a:buClr>
              <a:buSzPts val="2400"/>
              <a:buNone/>
              <a:defRPr sz="2400">
                <a:solidFill>
                  <a:srgbClr val="6FA8DC"/>
                </a:solidFill>
              </a:defRPr>
            </a:lvl5pPr>
            <a:lvl6pPr lvl="5" rtl="0" algn="r">
              <a:spcBef>
                <a:spcPts val="0"/>
              </a:spcBef>
              <a:spcAft>
                <a:spcPts val="0"/>
              </a:spcAft>
              <a:buClr>
                <a:srgbClr val="6FA8DC"/>
              </a:buClr>
              <a:buSzPts val="2400"/>
              <a:buNone/>
              <a:defRPr sz="2400">
                <a:solidFill>
                  <a:srgbClr val="6FA8DC"/>
                </a:solidFill>
              </a:defRPr>
            </a:lvl6pPr>
            <a:lvl7pPr lvl="6" rtl="0" algn="r">
              <a:spcBef>
                <a:spcPts val="0"/>
              </a:spcBef>
              <a:spcAft>
                <a:spcPts val="0"/>
              </a:spcAft>
              <a:buClr>
                <a:srgbClr val="6FA8DC"/>
              </a:buClr>
              <a:buSzPts val="2400"/>
              <a:buNone/>
              <a:defRPr sz="2400">
                <a:solidFill>
                  <a:srgbClr val="6FA8DC"/>
                </a:solidFill>
              </a:defRPr>
            </a:lvl7pPr>
            <a:lvl8pPr lvl="7" rtl="0" algn="r">
              <a:spcBef>
                <a:spcPts val="0"/>
              </a:spcBef>
              <a:spcAft>
                <a:spcPts val="0"/>
              </a:spcAft>
              <a:buClr>
                <a:srgbClr val="6FA8DC"/>
              </a:buClr>
              <a:buSzPts val="2400"/>
              <a:buNone/>
              <a:defRPr sz="2400">
                <a:solidFill>
                  <a:srgbClr val="6FA8DC"/>
                </a:solidFill>
              </a:defRPr>
            </a:lvl8pPr>
            <a:lvl9pPr lvl="8" rtl="0" algn="r">
              <a:spcBef>
                <a:spcPts val="0"/>
              </a:spcBef>
              <a:spcAft>
                <a:spcPts val="0"/>
              </a:spcAft>
              <a:buClr>
                <a:srgbClr val="6FA8DC"/>
              </a:buClr>
              <a:buSzPts val="2400"/>
              <a:buNone/>
              <a:defRPr sz="2400">
                <a:solidFill>
                  <a:srgbClr val="6FA8DC"/>
                </a:solidFill>
              </a:defRPr>
            </a:lvl9pPr>
          </a:lstStyle>
          <a:p/>
        </p:txBody>
      </p:sp>
      <p:sp>
        <p:nvSpPr>
          <p:cNvPr id="16" name="Google Shape;16;p3"/>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lvl1pPr lvl="0">
              <a:buNone/>
              <a:defRPr>
                <a:solidFill>
                  <a:srgbClr val="9FC5E8"/>
                </a:solidFill>
              </a:defRPr>
            </a:lvl1pPr>
            <a:lvl2pPr lvl="1">
              <a:buNone/>
              <a:defRPr>
                <a:solidFill>
                  <a:srgbClr val="9FC5E8"/>
                </a:solidFill>
              </a:defRPr>
            </a:lvl2pPr>
            <a:lvl3pPr lvl="2">
              <a:buNone/>
              <a:defRPr>
                <a:solidFill>
                  <a:srgbClr val="9FC5E8"/>
                </a:solidFill>
              </a:defRPr>
            </a:lvl3pPr>
            <a:lvl4pPr lvl="3">
              <a:buNone/>
              <a:defRPr>
                <a:solidFill>
                  <a:srgbClr val="9FC5E8"/>
                </a:solidFill>
              </a:defRPr>
            </a:lvl4pPr>
            <a:lvl5pPr lvl="4">
              <a:buNone/>
              <a:defRPr>
                <a:solidFill>
                  <a:srgbClr val="9FC5E8"/>
                </a:solidFill>
              </a:defRPr>
            </a:lvl5pPr>
            <a:lvl6pPr lvl="5">
              <a:buNone/>
              <a:defRPr>
                <a:solidFill>
                  <a:srgbClr val="9FC5E8"/>
                </a:solidFill>
              </a:defRPr>
            </a:lvl6pPr>
            <a:lvl7pPr lvl="6">
              <a:buNone/>
              <a:defRPr>
                <a:solidFill>
                  <a:srgbClr val="9FC5E8"/>
                </a:solidFill>
              </a:defRPr>
            </a:lvl7pPr>
            <a:lvl8pPr lvl="7">
              <a:buNone/>
              <a:defRPr>
                <a:solidFill>
                  <a:srgbClr val="9FC5E8"/>
                </a:solidFill>
              </a:defRPr>
            </a:lvl8pPr>
            <a:lvl9pPr lvl="8">
              <a:buNone/>
              <a:defRPr>
                <a:solidFill>
                  <a:srgbClr val="9FC5E8"/>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7" name="Shape 17"/>
        <p:cNvGrpSpPr/>
        <p:nvPr/>
      </p:nvGrpSpPr>
      <p:grpSpPr>
        <a:xfrm>
          <a:off x="0" y="0"/>
          <a:ext cx="0" cy="0"/>
          <a:chOff x="0" y="0"/>
          <a:chExt cx="0" cy="0"/>
        </a:xfrm>
      </p:grpSpPr>
      <p:pic>
        <p:nvPicPr>
          <p:cNvPr descr="aemelia_icons.png" id="18" name="Google Shape;18;p4"/>
          <p:cNvPicPr preferRelativeResize="0"/>
          <p:nvPr/>
        </p:nvPicPr>
        <p:blipFill rotWithShape="1">
          <a:blip r:embed="rId2">
            <a:alphaModFix amt="20000"/>
          </a:blip>
          <a:srcRect b="0" l="0" r="0" t="0"/>
          <a:stretch/>
        </p:blipFill>
        <p:spPr>
          <a:xfrm>
            <a:off x="0" y="0"/>
            <a:ext cx="9144000" cy="5143500"/>
          </a:xfrm>
          <a:prstGeom prst="rect">
            <a:avLst/>
          </a:prstGeom>
          <a:noFill/>
          <a:ln>
            <a:noFill/>
          </a:ln>
        </p:spPr>
      </p:pic>
      <p:sp>
        <p:nvSpPr>
          <p:cNvPr id="19" name="Google Shape;19;p4"/>
          <p:cNvSpPr txBox="1"/>
          <p:nvPr>
            <p:ph idx="1" type="body"/>
          </p:nvPr>
        </p:nvSpPr>
        <p:spPr>
          <a:xfrm>
            <a:off x="1784250" y="222075"/>
            <a:ext cx="6549300" cy="2607300"/>
          </a:xfrm>
          <a:prstGeom prst="rect">
            <a:avLst/>
          </a:prstGeom>
        </p:spPr>
        <p:txBody>
          <a:bodyPr anchorCtr="0" anchor="t" bIns="91425" lIns="91425" spcFirstLastPara="1" rIns="91425" wrap="square" tIns="91425"/>
          <a:lstStyle>
            <a:lvl1pPr indent="-482600" lvl="0" marL="457200" rtl="0">
              <a:spcBef>
                <a:spcPts val="600"/>
              </a:spcBef>
              <a:spcAft>
                <a:spcPts val="0"/>
              </a:spcAft>
              <a:buSzPts val="4000"/>
              <a:buChar char="▸"/>
              <a:defRPr b="1" i="1" sz="4000"/>
            </a:lvl1pPr>
            <a:lvl2pPr indent="-482600" lvl="1" marL="914400" rtl="0">
              <a:spcBef>
                <a:spcPts val="0"/>
              </a:spcBef>
              <a:spcAft>
                <a:spcPts val="0"/>
              </a:spcAft>
              <a:buSzPts val="4000"/>
              <a:buChar char="▹"/>
              <a:defRPr b="1" i="1" sz="4000"/>
            </a:lvl2pPr>
            <a:lvl3pPr indent="-482600" lvl="2" marL="1371600" rtl="0">
              <a:spcBef>
                <a:spcPts val="0"/>
              </a:spcBef>
              <a:spcAft>
                <a:spcPts val="0"/>
              </a:spcAft>
              <a:buSzPts val="4000"/>
              <a:buChar char="■"/>
              <a:defRPr b="1" i="1" sz="4000"/>
            </a:lvl3pPr>
            <a:lvl4pPr indent="-482600" lvl="3" marL="1828800" rtl="0">
              <a:spcBef>
                <a:spcPts val="0"/>
              </a:spcBef>
              <a:spcAft>
                <a:spcPts val="0"/>
              </a:spcAft>
              <a:buSzPts val="4000"/>
              <a:buChar char="●"/>
              <a:defRPr b="1" i="1" sz="4000"/>
            </a:lvl4pPr>
            <a:lvl5pPr indent="-482600" lvl="4" marL="2286000" rtl="0">
              <a:spcBef>
                <a:spcPts val="0"/>
              </a:spcBef>
              <a:spcAft>
                <a:spcPts val="0"/>
              </a:spcAft>
              <a:buSzPts val="4000"/>
              <a:buChar char="○"/>
              <a:defRPr b="1" i="1" sz="4000"/>
            </a:lvl5pPr>
            <a:lvl6pPr indent="-482600" lvl="5" marL="2743200" rtl="0">
              <a:spcBef>
                <a:spcPts val="0"/>
              </a:spcBef>
              <a:spcAft>
                <a:spcPts val="0"/>
              </a:spcAft>
              <a:buSzPts val="4000"/>
              <a:buChar char="■"/>
              <a:defRPr b="1" i="1" sz="4000"/>
            </a:lvl6pPr>
            <a:lvl7pPr indent="-482600" lvl="6" marL="3200400" rtl="0">
              <a:spcBef>
                <a:spcPts val="0"/>
              </a:spcBef>
              <a:spcAft>
                <a:spcPts val="0"/>
              </a:spcAft>
              <a:buSzPts val="4000"/>
              <a:buChar char="●"/>
              <a:defRPr b="1" i="1" sz="4000"/>
            </a:lvl7pPr>
            <a:lvl8pPr indent="-482600" lvl="7" marL="3657600" rtl="0">
              <a:spcBef>
                <a:spcPts val="0"/>
              </a:spcBef>
              <a:spcAft>
                <a:spcPts val="0"/>
              </a:spcAft>
              <a:buSzPts val="4000"/>
              <a:buChar char="○"/>
              <a:defRPr b="1" i="1" sz="4000"/>
            </a:lvl8pPr>
            <a:lvl9pPr indent="-482600" lvl="8" marL="4114800">
              <a:spcBef>
                <a:spcPts val="0"/>
              </a:spcBef>
              <a:spcAft>
                <a:spcPts val="0"/>
              </a:spcAft>
              <a:buSzPts val="4000"/>
              <a:buChar char="■"/>
              <a:defRPr b="1" i="1" sz="4000"/>
            </a:lvl9pPr>
          </a:lstStyle>
          <a:p/>
        </p:txBody>
      </p:sp>
      <p:sp>
        <p:nvSpPr>
          <p:cNvPr id="20" name="Google Shape;20;p4"/>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bg>
      <p:bgPr>
        <a:solidFill>
          <a:srgbClr val="6FA8DC"/>
        </a:solidFill>
      </p:bgPr>
    </p:bg>
    <p:spTree>
      <p:nvGrpSpPr>
        <p:cNvPr id="21" name="Shape 21"/>
        <p:cNvGrpSpPr/>
        <p:nvPr/>
      </p:nvGrpSpPr>
      <p:grpSpPr>
        <a:xfrm>
          <a:off x="0" y="0"/>
          <a:ext cx="0" cy="0"/>
          <a:chOff x="0" y="0"/>
          <a:chExt cx="0" cy="0"/>
        </a:xfrm>
      </p:grpSpPr>
      <p:pic>
        <p:nvPicPr>
          <p:cNvPr descr="aemelia_icons.png" id="22" name="Google Shape;22;p5"/>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23" name="Google Shape;23;p5"/>
          <p:cNvSpPr/>
          <p:nvPr/>
        </p:nvSpPr>
        <p:spPr>
          <a:xfrm flipH="1">
            <a:off x="2095200" y="0"/>
            <a:ext cx="7048800" cy="514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4" name="Google Shape;24;p5"/>
          <p:cNvSpPr txBox="1"/>
          <p:nvPr>
            <p:ph type="title"/>
          </p:nvPr>
        </p:nvSpPr>
        <p:spPr>
          <a:xfrm>
            <a:off x="203875" y="1626750"/>
            <a:ext cx="1712400" cy="857400"/>
          </a:xfrm>
          <a:prstGeom prst="rect">
            <a:avLst/>
          </a:prstGeom>
        </p:spPr>
        <p:txBody>
          <a:bodyPr anchorCtr="0" anchor="t"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25" name="Google Shape;25;p5"/>
          <p:cNvSpPr txBox="1"/>
          <p:nvPr>
            <p:ph idx="1" type="body"/>
          </p:nvPr>
        </p:nvSpPr>
        <p:spPr>
          <a:xfrm>
            <a:off x="2874625" y="275339"/>
            <a:ext cx="5562000" cy="4428300"/>
          </a:xfrm>
          <a:prstGeom prst="rect">
            <a:avLst/>
          </a:prstGeom>
        </p:spPr>
        <p:txBody>
          <a:bodyPr anchorCtr="0" anchor="t" bIns="91425" lIns="91425" spcFirstLastPara="1" rIns="91425" wrap="square" tIns="91425"/>
          <a:lstStyle>
            <a:lvl1pPr indent="-419100" lvl="0" marL="457200">
              <a:spcBef>
                <a:spcPts val="600"/>
              </a:spcBef>
              <a:spcAft>
                <a:spcPts val="0"/>
              </a:spcAft>
              <a:buClr>
                <a:srgbClr val="6FA8DC"/>
              </a:buClr>
              <a:buSzPts val="3000"/>
              <a:buChar char="▸"/>
              <a:defRPr/>
            </a:lvl1pPr>
            <a:lvl2pPr indent="-381000" lvl="1" marL="914400">
              <a:spcBef>
                <a:spcPts val="0"/>
              </a:spcBef>
              <a:spcAft>
                <a:spcPts val="0"/>
              </a:spcAft>
              <a:buClr>
                <a:srgbClr val="6FA8DC"/>
              </a:buClr>
              <a:buSzPts val="2400"/>
              <a:buChar char="▹"/>
              <a:defRPr/>
            </a:lvl2pPr>
            <a:lvl3pPr indent="-381000" lvl="2" marL="1371600">
              <a:spcBef>
                <a:spcPts val="0"/>
              </a:spcBef>
              <a:spcAft>
                <a:spcPts val="0"/>
              </a:spcAft>
              <a:buClr>
                <a:srgbClr val="6FA8DC"/>
              </a:buClr>
              <a:buSzPts val="2400"/>
              <a:buChar char="■"/>
              <a:defRPr/>
            </a:lvl3pPr>
            <a:lvl4pPr indent="-342900" lvl="3" marL="1828800">
              <a:spcBef>
                <a:spcPts val="0"/>
              </a:spcBef>
              <a:spcAft>
                <a:spcPts val="0"/>
              </a:spcAft>
              <a:buClr>
                <a:srgbClr val="6FA8DC"/>
              </a:buClr>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5"/>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bg>
      <p:bgPr>
        <a:solidFill>
          <a:srgbClr val="6FA8DC"/>
        </a:solidFill>
      </p:bgPr>
    </p:bg>
    <p:spTree>
      <p:nvGrpSpPr>
        <p:cNvPr id="27" name="Shape 27"/>
        <p:cNvGrpSpPr/>
        <p:nvPr/>
      </p:nvGrpSpPr>
      <p:grpSpPr>
        <a:xfrm>
          <a:off x="0" y="0"/>
          <a:ext cx="0" cy="0"/>
          <a:chOff x="0" y="0"/>
          <a:chExt cx="0" cy="0"/>
        </a:xfrm>
      </p:grpSpPr>
      <p:pic>
        <p:nvPicPr>
          <p:cNvPr descr="aemelia_icons.png" id="28" name="Google Shape;28;p6"/>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29" name="Google Shape;29;p6"/>
          <p:cNvSpPr/>
          <p:nvPr/>
        </p:nvSpPr>
        <p:spPr>
          <a:xfrm flipH="1">
            <a:off x="2095200" y="0"/>
            <a:ext cx="7048800" cy="514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0" name="Google Shape;30;p6"/>
          <p:cNvSpPr txBox="1"/>
          <p:nvPr>
            <p:ph type="title"/>
          </p:nvPr>
        </p:nvSpPr>
        <p:spPr>
          <a:xfrm>
            <a:off x="203875" y="1626750"/>
            <a:ext cx="1712400" cy="857400"/>
          </a:xfrm>
          <a:prstGeom prst="rect">
            <a:avLst/>
          </a:prstGeom>
        </p:spPr>
        <p:txBody>
          <a:bodyPr anchorCtr="0" anchor="t"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1" name="Google Shape;31;p6"/>
          <p:cNvSpPr txBox="1"/>
          <p:nvPr>
            <p:ph idx="1" type="body"/>
          </p:nvPr>
        </p:nvSpPr>
        <p:spPr>
          <a:xfrm>
            <a:off x="2544225" y="297367"/>
            <a:ext cx="2981400" cy="46614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2" name="Google Shape;32;p6"/>
          <p:cNvSpPr txBox="1"/>
          <p:nvPr>
            <p:ph idx="2" type="body"/>
          </p:nvPr>
        </p:nvSpPr>
        <p:spPr>
          <a:xfrm>
            <a:off x="5705276" y="297367"/>
            <a:ext cx="2981400" cy="46614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3" name="Google Shape;33;p6"/>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bg>
      <p:bgPr>
        <a:solidFill>
          <a:srgbClr val="6FA8DC"/>
        </a:solidFill>
      </p:bgPr>
    </p:bg>
    <p:spTree>
      <p:nvGrpSpPr>
        <p:cNvPr id="34" name="Shape 34"/>
        <p:cNvGrpSpPr/>
        <p:nvPr/>
      </p:nvGrpSpPr>
      <p:grpSpPr>
        <a:xfrm>
          <a:off x="0" y="0"/>
          <a:ext cx="0" cy="0"/>
          <a:chOff x="0" y="0"/>
          <a:chExt cx="0" cy="0"/>
        </a:xfrm>
      </p:grpSpPr>
      <p:pic>
        <p:nvPicPr>
          <p:cNvPr descr="aemelia_icons.png" id="35" name="Google Shape;35;p7"/>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36" name="Google Shape;36;p7"/>
          <p:cNvSpPr/>
          <p:nvPr/>
        </p:nvSpPr>
        <p:spPr>
          <a:xfrm flipH="1">
            <a:off x="2095200" y="0"/>
            <a:ext cx="7048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7" name="Google Shape;37;p7"/>
          <p:cNvSpPr txBox="1"/>
          <p:nvPr>
            <p:ph type="title"/>
          </p:nvPr>
        </p:nvSpPr>
        <p:spPr>
          <a:xfrm>
            <a:off x="203875" y="1626750"/>
            <a:ext cx="1712400" cy="857400"/>
          </a:xfrm>
          <a:prstGeom prst="rect">
            <a:avLst/>
          </a:prstGeom>
        </p:spPr>
        <p:txBody>
          <a:bodyPr anchorCtr="0" anchor="t" bIns="91425" lIns="91425" spcFirstLastPara="1" rIns="91425" wrap="square" tIns="91425"/>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38" name="Google Shape;38;p7"/>
          <p:cNvSpPr txBox="1"/>
          <p:nvPr>
            <p:ph idx="1" type="body"/>
          </p:nvPr>
        </p:nvSpPr>
        <p:spPr>
          <a:xfrm>
            <a:off x="2445100" y="275350"/>
            <a:ext cx="2066100" cy="46506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9" name="Google Shape;39;p7"/>
          <p:cNvSpPr txBox="1"/>
          <p:nvPr>
            <p:ph idx="2" type="body"/>
          </p:nvPr>
        </p:nvSpPr>
        <p:spPr>
          <a:xfrm>
            <a:off x="4617100" y="275350"/>
            <a:ext cx="2066100" cy="46506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0" name="Google Shape;40;p7"/>
          <p:cNvSpPr txBox="1"/>
          <p:nvPr>
            <p:ph idx="3" type="body"/>
          </p:nvPr>
        </p:nvSpPr>
        <p:spPr>
          <a:xfrm>
            <a:off x="6789100" y="275350"/>
            <a:ext cx="2066100" cy="46506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1" name="Google Shape;41;p7"/>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rgbClr val="6FA8DC"/>
        </a:solidFill>
      </p:bgPr>
    </p:bg>
    <p:spTree>
      <p:nvGrpSpPr>
        <p:cNvPr id="42" name="Shape 42"/>
        <p:cNvGrpSpPr/>
        <p:nvPr/>
      </p:nvGrpSpPr>
      <p:grpSpPr>
        <a:xfrm>
          <a:off x="0" y="0"/>
          <a:ext cx="0" cy="0"/>
          <a:chOff x="0" y="0"/>
          <a:chExt cx="0" cy="0"/>
        </a:xfrm>
      </p:grpSpPr>
      <p:pic>
        <p:nvPicPr>
          <p:cNvPr descr="aemelia_icons.png" id="43" name="Google Shape;43;p8"/>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44" name="Google Shape;44;p8"/>
          <p:cNvSpPr txBox="1"/>
          <p:nvPr>
            <p:ph type="title"/>
          </p:nvPr>
        </p:nvSpPr>
        <p:spPr>
          <a:xfrm>
            <a:off x="203875" y="1626750"/>
            <a:ext cx="1712400" cy="857400"/>
          </a:xfrm>
          <a:prstGeom prst="rect">
            <a:avLst/>
          </a:prstGeom>
        </p:spPr>
        <p:txBody>
          <a:bodyPr anchorCtr="0" anchor="t"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45" name="Google Shape;45;p8"/>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46" name="Google Shape;46;p8"/>
          <p:cNvSpPr/>
          <p:nvPr/>
        </p:nvSpPr>
        <p:spPr>
          <a:xfrm flipH="1">
            <a:off x="2095200" y="0"/>
            <a:ext cx="7048800" cy="514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7" name="Shape 47"/>
        <p:cNvGrpSpPr/>
        <p:nvPr/>
      </p:nvGrpSpPr>
      <p:grpSpPr>
        <a:xfrm>
          <a:off x="0" y="0"/>
          <a:ext cx="0" cy="0"/>
          <a:chOff x="0" y="0"/>
          <a:chExt cx="0" cy="0"/>
        </a:xfrm>
      </p:grpSpPr>
      <p:sp>
        <p:nvSpPr>
          <p:cNvPr id="48" name="Google Shape;48;p9"/>
          <p:cNvSpPr txBox="1"/>
          <p:nvPr>
            <p:ph idx="1" type="body"/>
          </p:nvPr>
        </p:nvSpPr>
        <p:spPr>
          <a:xfrm>
            <a:off x="164145" y="4406300"/>
            <a:ext cx="2346900" cy="519600"/>
          </a:xfrm>
          <a:prstGeom prst="rect">
            <a:avLst/>
          </a:prstGeom>
        </p:spPr>
        <p:txBody>
          <a:bodyPr anchorCtr="0" anchor="b" bIns="91425" lIns="91425" spcFirstLastPara="1" rIns="91425" wrap="square" tIns="91425"/>
          <a:lstStyle>
            <a:lvl1pPr indent="-228600" lvl="0" marL="457200">
              <a:spcBef>
                <a:spcPts val="360"/>
              </a:spcBef>
              <a:spcAft>
                <a:spcPts val="0"/>
              </a:spcAft>
              <a:buSzPts val="1800"/>
              <a:buNone/>
              <a:defRPr sz="1800"/>
            </a:lvl1pPr>
          </a:lstStyle>
          <a:p/>
        </p:txBody>
      </p:sp>
      <p:sp>
        <p:nvSpPr>
          <p:cNvPr id="49" name="Google Shape;49;p9"/>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lvl1pPr lvl="0">
              <a:buNone/>
              <a:defRPr>
                <a:solidFill>
                  <a:srgbClr val="9FC5E8"/>
                </a:solidFill>
              </a:defRPr>
            </a:lvl1pPr>
            <a:lvl2pPr lvl="1">
              <a:buNone/>
              <a:defRPr>
                <a:solidFill>
                  <a:srgbClr val="9FC5E8"/>
                </a:solidFill>
              </a:defRPr>
            </a:lvl2pPr>
            <a:lvl3pPr lvl="2">
              <a:buNone/>
              <a:defRPr>
                <a:solidFill>
                  <a:srgbClr val="9FC5E8"/>
                </a:solidFill>
              </a:defRPr>
            </a:lvl3pPr>
            <a:lvl4pPr lvl="3">
              <a:buNone/>
              <a:defRPr>
                <a:solidFill>
                  <a:srgbClr val="9FC5E8"/>
                </a:solidFill>
              </a:defRPr>
            </a:lvl4pPr>
            <a:lvl5pPr lvl="4">
              <a:buNone/>
              <a:defRPr>
                <a:solidFill>
                  <a:srgbClr val="9FC5E8"/>
                </a:solidFill>
              </a:defRPr>
            </a:lvl5pPr>
            <a:lvl6pPr lvl="5">
              <a:buNone/>
              <a:defRPr>
                <a:solidFill>
                  <a:srgbClr val="9FC5E8"/>
                </a:solidFill>
              </a:defRPr>
            </a:lvl6pPr>
            <a:lvl7pPr lvl="6">
              <a:buNone/>
              <a:defRPr>
                <a:solidFill>
                  <a:srgbClr val="9FC5E8"/>
                </a:solidFill>
              </a:defRPr>
            </a:lvl7pPr>
            <a:lvl8pPr lvl="7">
              <a:buNone/>
              <a:defRPr>
                <a:solidFill>
                  <a:srgbClr val="9FC5E8"/>
                </a:solidFill>
              </a:defRPr>
            </a:lvl8pPr>
            <a:lvl9pPr lvl="8">
              <a:buNone/>
              <a:defRPr>
                <a:solidFill>
                  <a:srgbClr val="9FC5E8"/>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image" type="blank">
  <p:cSld name="BLANK">
    <p:spTree>
      <p:nvGrpSpPr>
        <p:cNvPr id="50" name="Shape 50"/>
        <p:cNvGrpSpPr/>
        <p:nvPr/>
      </p:nvGrpSpPr>
      <p:grpSpPr>
        <a:xfrm>
          <a:off x="0" y="0"/>
          <a:ext cx="0" cy="0"/>
          <a:chOff x="0" y="0"/>
          <a:chExt cx="0" cy="0"/>
        </a:xfrm>
      </p:grpSpPr>
      <p:sp>
        <p:nvSpPr>
          <p:cNvPr id="51" name="Google Shape;51;p10"/>
          <p:cNvSpPr/>
          <p:nvPr/>
        </p:nvSpPr>
        <p:spPr>
          <a:xfrm>
            <a:off x="0" y="0"/>
            <a:ext cx="2095200" cy="5143200"/>
          </a:xfrm>
          <a:prstGeom prst="rect">
            <a:avLst/>
          </a:prstGeom>
          <a:solidFill>
            <a:srgbClr val="073763">
              <a:alpha val="1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2" name="Google Shape;52;p10"/>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2874625" y="484600"/>
            <a:ext cx="5562000" cy="42078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rgbClr val="6FA8DC"/>
              </a:buClr>
              <a:buSzPts val="3000"/>
              <a:buFont typeface="Roboto"/>
              <a:buChar char="▸"/>
              <a:defRPr sz="3000">
                <a:solidFill>
                  <a:srgbClr val="073763"/>
                </a:solidFill>
                <a:latin typeface="Roboto"/>
                <a:ea typeface="Roboto"/>
                <a:cs typeface="Roboto"/>
                <a:sym typeface="Roboto"/>
              </a:defRPr>
            </a:lvl1pPr>
            <a:lvl2pPr indent="-381000" lvl="1" marL="914400">
              <a:spcBef>
                <a:spcPts val="0"/>
              </a:spcBef>
              <a:spcAft>
                <a:spcPts val="0"/>
              </a:spcAft>
              <a:buClr>
                <a:srgbClr val="6FA8DC"/>
              </a:buClr>
              <a:buSzPts val="2400"/>
              <a:buFont typeface="Roboto"/>
              <a:buChar char="▹"/>
              <a:defRPr sz="2400">
                <a:solidFill>
                  <a:srgbClr val="073763"/>
                </a:solidFill>
                <a:latin typeface="Roboto"/>
                <a:ea typeface="Roboto"/>
                <a:cs typeface="Roboto"/>
                <a:sym typeface="Roboto"/>
              </a:defRPr>
            </a:lvl2pPr>
            <a:lvl3pPr indent="-381000" lvl="2" marL="1371600">
              <a:spcBef>
                <a:spcPts val="0"/>
              </a:spcBef>
              <a:spcAft>
                <a:spcPts val="0"/>
              </a:spcAft>
              <a:buClr>
                <a:srgbClr val="6FA8DC"/>
              </a:buClr>
              <a:buSzPts val="2400"/>
              <a:buFont typeface="Roboto"/>
              <a:buChar char="■"/>
              <a:defRPr sz="2400">
                <a:solidFill>
                  <a:srgbClr val="073763"/>
                </a:solidFill>
                <a:latin typeface="Roboto"/>
                <a:ea typeface="Roboto"/>
                <a:cs typeface="Roboto"/>
                <a:sym typeface="Roboto"/>
              </a:defRPr>
            </a:lvl3pPr>
            <a:lvl4pPr indent="-342900" lvl="3" marL="1828800">
              <a:spcBef>
                <a:spcPts val="0"/>
              </a:spcBef>
              <a:spcAft>
                <a:spcPts val="0"/>
              </a:spcAft>
              <a:buClr>
                <a:srgbClr val="6FA8DC"/>
              </a:buClr>
              <a:buSzPts val="1800"/>
              <a:buFont typeface="Roboto"/>
              <a:buChar char="●"/>
              <a:defRPr sz="1800">
                <a:solidFill>
                  <a:srgbClr val="073763"/>
                </a:solidFill>
                <a:latin typeface="Roboto"/>
                <a:ea typeface="Roboto"/>
                <a:cs typeface="Roboto"/>
                <a:sym typeface="Roboto"/>
              </a:defRPr>
            </a:lvl4pPr>
            <a:lvl5pPr indent="-342900" lvl="4" marL="22860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5pPr>
            <a:lvl6pPr indent="-342900" lvl="5" marL="27432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6pPr>
            <a:lvl7pPr indent="-342900" lvl="6" marL="32004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7pPr>
            <a:lvl8pPr indent="-342900" lvl="7" marL="36576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8pPr>
            <a:lvl9pPr indent="-342900" lvl="8" marL="41148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9pPr>
          </a:lstStyle>
          <a:p/>
        </p:txBody>
      </p:sp>
      <p:sp>
        <p:nvSpPr>
          <p:cNvPr id="7" name="Google Shape;7;p1"/>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lvl="0">
              <a:buNone/>
              <a:defRPr b="1" sz="9600">
                <a:solidFill>
                  <a:srgbClr val="0B5394"/>
                </a:solidFill>
                <a:latin typeface="Montserrat"/>
                <a:ea typeface="Montserrat"/>
                <a:cs typeface="Montserrat"/>
                <a:sym typeface="Montserrat"/>
              </a:defRPr>
            </a:lvl1pPr>
            <a:lvl2pPr lvl="1">
              <a:buNone/>
              <a:defRPr b="1" sz="9600">
                <a:solidFill>
                  <a:srgbClr val="0B5394"/>
                </a:solidFill>
                <a:latin typeface="Montserrat"/>
                <a:ea typeface="Montserrat"/>
                <a:cs typeface="Montserrat"/>
                <a:sym typeface="Montserrat"/>
              </a:defRPr>
            </a:lvl2pPr>
            <a:lvl3pPr lvl="2">
              <a:buNone/>
              <a:defRPr b="1" sz="9600">
                <a:solidFill>
                  <a:srgbClr val="0B5394"/>
                </a:solidFill>
                <a:latin typeface="Montserrat"/>
                <a:ea typeface="Montserrat"/>
                <a:cs typeface="Montserrat"/>
                <a:sym typeface="Montserrat"/>
              </a:defRPr>
            </a:lvl3pPr>
            <a:lvl4pPr lvl="3">
              <a:buNone/>
              <a:defRPr b="1" sz="9600">
                <a:solidFill>
                  <a:srgbClr val="0B5394"/>
                </a:solidFill>
                <a:latin typeface="Montserrat"/>
                <a:ea typeface="Montserrat"/>
                <a:cs typeface="Montserrat"/>
                <a:sym typeface="Montserrat"/>
              </a:defRPr>
            </a:lvl4pPr>
            <a:lvl5pPr lvl="4">
              <a:buNone/>
              <a:defRPr b="1" sz="9600">
                <a:solidFill>
                  <a:srgbClr val="0B5394"/>
                </a:solidFill>
                <a:latin typeface="Montserrat"/>
                <a:ea typeface="Montserrat"/>
                <a:cs typeface="Montserrat"/>
                <a:sym typeface="Montserrat"/>
              </a:defRPr>
            </a:lvl5pPr>
            <a:lvl6pPr lvl="5">
              <a:buNone/>
              <a:defRPr b="1" sz="9600">
                <a:solidFill>
                  <a:srgbClr val="0B5394"/>
                </a:solidFill>
                <a:latin typeface="Montserrat"/>
                <a:ea typeface="Montserrat"/>
                <a:cs typeface="Montserrat"/>
                <a:sym typeface="Montserrat"/>
              </a:defRPr>
            </a:lvl6pPr>
            <a:lvl7pPr lvl="6">
              <a:buNone/>
              <a:defRPr b="1" sz="9600">
                <a:solidFill>
                  <a:srgbClr val="0B5394"/>
                </a:solidFill>
                <a:latin typeface="Montserrat"/>
                <a:ea typeface="Montserrat"/>
                <a:cs typeface="Montserrat"/>
                <a:sym typeface="Montserrat"/>
              </a:defRPr>
            </a:lvl7pPr>
            <a:lvl8pPr lvl="7">
              <a:buNone/>
              <a:defRPr b="1" sz="9600">
                <a:solidFill>
                  <a:srgbClr val="0B5394"/>
                </a:solidFill>
                <a:latin typeface="Montserrat"/>
                <a:ea typeface="Montserrat"/>
                <a:cs typeface="Montserrat"/>
                <a:sym typeface="Montserrat"/>
              </a:defRPr>
            </a:lvl8pPr>
            <a:lvl9pPr lvl="8">
              <a:buNone/>
              <a:defRPr b="1" sz="9600">
                <a:solidFill>
                  <a:srgbClr val="0B5394"/>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
        <p:nvSpPr>
          <p:cNvPr id="8" name="Google Shape;8;p1"/>
          <p:cNvSpPr txBox="1"/>
          <p:nvPr>
            <p:ph type="title"/>
          </p:nvPr>
        </p:nvSpPr>
        <p:spPr>
          <a:xfrm>
            <a:off x="203875" y="1626750"/>
            <a:ext cx="1712400" cy="857400"/>
          </a:xfrm>
          <a:prstGeom prst="rect">
            <a:avLst/>
          </a:prstGeom>
          <a:noFill/>
          <a:ln>
            <a:noFill/>
          </a:ln>
        </p:spPr>
        <p:txBody>
          <a:bodyPr anchorCtr="0" anchor="t" bIns="91425" lIns="91425" spcFirstLastPara="1" rIns="91425" wrap="square" tIns="91425"/>
          <a:lstStyle>
            <a:lvl1pPr lvl="0">
              <a:spcBef>
                <a:spcPts val="0"/>
              </a:spcBef>
              <a:spcAft>
                <a:spcPts val="0"/>
              </a:spcAft>
              <a:buClr>
                <a:srgbClr val="FFFFFF"/>
              </a:buClr>
              <a:buSzPts val="1800"/>
              <a:buFont typeface="Montserrat"/>
              <a:buNone/>
              <a:defRPr b="1" sz="1800">
                <a:solidFill>
                  <a:srgbClr val="FFFFFF"/>
                </a:solidFill>
                <a:latin typeface="Montserrat"/>
                <a:ea typeface="Montserrat"/>
                <a:cs typeface="Montserrat"/>
                <a:sym typeface="Montserrat"/>
              </a:defRPr>
            </a:lvl1pPr>
            <a:lvl2pPr lvl="1">
              <a:spcBef>
                <a:spcPts val="0"/>
              </a:spcBef>
              <a:spcAft>
                <a:spcPts val="0"/>
              </a:spcAft>
              <a:buClr>
                <a:srgbClr val="FFFFFF"/>
              </a:buClr>
              <a:buSzPts val="1800"/>
              <a:buFont typeface="Montserrat"/>
              <a:buNone/>
              <a:defRPr b="1" sz="1800">
                <a:solidFill>
                  <a:srgbClr val="FFFFFF"/>
                </a:solidFill>
                <a:latin typeface="Montserrat"/>
                <a:ea typeface="Montserrat"/>
                <a:cs typeface="Montserrat"/>
                <a:sym typeface="Montserrat"/>
              </a:defRPr>
            </a:lvl2pPr>
            <a:lvl3pPr lvl="2">
              <a:spcBef>
                <a:spcPts val="0"/>
              </a:spcBef>
              <a:spcAft>
                <a:spcPts val="0"/>
              </a:spcAft>
              <a:buClr>
                <a:srgbClr val="FFFFFF"/>
              </a:buClr>
              <a:buSzPts val="1800"/>
              <a:buFont typeface="Montserrat"/>
              <a:buNone/>
              <a:defRPr b="1" sz="1800">
                <a:solidFill>
                  <a:srgbClr val="FFFFFF"/>
                </a:solidFill>
                <a:latin typeface="Montserrat"/>
                <a:ea typeface="Montserrat"/>
                <a:cs typeface="Montserrat"/>
                <a:sym typeface="Montserrat"/>
              </a:defRPr>
            </a:lvl3pPr>
            <a:lvl4pPr lvl="3">
              <a:spcBef>
                <a:spcPts val="0"/>
              </a:spcBef>
              <a:spcAft>
                <a:spcPts val="0"/>
              </a:spcAft>
              <a:buClr>
                <a:srgbClr val="FFFFFF"/>
              </a:buClr>
              <a:buSzPts val="1800"/>
              <a:buFont typeface="Montserrat"/>
              <a:buNone/>
              <a:defRPr b="1" sz="1800">
                <a:solidFill>
                  <a:srgbClr val="FFFFFF"/>
                </a:solidFill>
                <a:latin typeface="Montserrat"/>
                <a:ea typeface="Montserrat"/>
                <a:cs typeface="Montserrat"/>
                <a:sym typeface="Montserrat"/>
              </a:defRPr>
            </a:lvl4pPr>
            <a:lvl5pPr lvl="4">
              <a:spcBef>
                <a:spcPts val="0"/>
              </a:spcBef>
              <a:spcAft>
                <a:spcPts val="0"/>
              </a:spcAft>
              <a:buClr>
                <a:srgbClr val="FFFFFF"/>
              </a:buClr>
              <a:buSzPts val="1800"/>
              <a:buFont typeface="Montserrat"/>
              <a:buNone/>
              <a:defRPr b="1" sz="1800">
                <a:solidFill>
                  <a:srgbClr val="FFFFFF"/>
                </a:solidFill>
                <a:latin typeface="Montserrat"/>
                <a:ea typeface="Montserrat"/>
                <a:cs typeface="Montserrat"/>
                <a:sym typeface="Montserrat"/>
              </a:defRPr>
            </a:lvl5pPr>
            <a:lvl6pPr lvl="5">
              <a:spcBef>
                <a:spcPts val="0"/>
              </a:spcBef>
              <a:spcAft>
                <a:spcPts val="0"/>
              </a:spcAft>
              <a:buClr>
                <a:srgbClr val="FFFFFF"/>
              </a:buClr>
              <a:buSzPts val="1800"/>
              <a:buFont typeface="Montserrat"/>
              <a:buNone/>
              <a:defRPr b="1" sz="1800">
                <a:solidFill>
                  <a:srgbClr val="FFFFFF"/>
                </a:solidFill>
                <a:latin typeface="Montserrat"/>
                <a:ea typeface="Montserrat"/>
                <a:cs typeface="Montserrat"/>
                <a:sym typeface="Montserrat"/>
              </a:defRPr>
            </a:lvl6pPr>
            <a:lvl7pPr lvl="6">
              <a:spcBef>
                <a:spcPts val="0"/>
              </a:spcBef>
              <a:spcAft>
                <a:spcPts val="0"/>
              </a:spcAft>
              <a:buClr>
                <a:srgbClr val="FFFFFF"/>
              </a:buClr>
              <a:buSzPts val="1800"/>
              <a:buFont typeface="Montserrat"/>
              <a:buNone/>
              <a:defRPr b="1" sz="1800">
                <a:solidFill>
                  <a:srgbClr val="FFFFFF"/>
                </a:solidFill>
                <a:latin typeface="Montserrat"/>
                <a:ea typeface="Montserrat"/>
                <a:cs typeface="Montserrat"/>
                <a:sym typeface="Montserrat"/>
              </a:defRPr>
            </a:lvl7pPr>
            <a:lvl8pPr lvl="7">
              <a:spcBef>
                <a:spcPts val="0"/>
              </a:spcBef>
              <a:spcAft>
                <a:spcPts val="0"/>
              </a:spcAft>
              <a:buClr>
                <a:srgbClr val="FFFFFF"/>
              </a:buClr>
              <a:buSzPts val="1800"/>
              <a:buFont typeface="Montserrat"/>
              <a:buNone/>
              <a:defRPr b="1" sz="1800">
                <a:solidFill>
                  <a:srgbClr val="FFFFFF"/>
                </a:solidFill>
                <a:latin typeface="Montserrat"/>
                <a:ea typeface="Montserrat"/>
                <a:cs typeface="Montserrat"/>
                <a:sym typeface="Montserrat"/>
              </a:defRPr>
            </a:lvl8pPr>
            <a:lvl9pPr lvl="8">
              <a:spcBef>
                <a:spcPts val="0"/>
              </a:spcBef>
              <a:spcAft>
                <a:spcPts val="0"/>
              </a:spcAft>
              <a:buClr>
                <a:srgbClr val="FFFFFF"/>
              </a:buClr>
              <a:buSzPts val="1800"/>
              <a:buFont typeface="Montserrat"/>
              <a:buNone/>
              <a:defRPr b="1" sz="1800">
                <a:solidFill>
                  <a:srgbClr val="FFFFFF"/>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jpg"/><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3"/>
          <p:cNvSpPr txBox="1"/>
          <p:nvPr>
            <p:ph type="ctrTitle"/>
          </p:nvPr>
        </p:nvSpPr>
        <p:spPr>
          <a:xfrm>
            <a:off x="1147625" y="1968875"/>
            <a:ext cx="7498800" cy="2766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3600"/>
              <a:t>IMPROVEMENT ON POST-PROCESSING FOR OCR DATA</a:t>
            </a:r>
            <a:endParaRPr sz="3600"/>
          </a:p>
          <a:p>
            <a:pPr indent="0" lvl="0" marL="0" rtl="0" algn="l">
              <a:spcBef>
                <a:spcPts val="0"/>
              </a:spcBef>
              <a:spcAft>
                <a:spcPts val="0"/>
              </a:spcAft>
              <a:buNone/>
            </a:pPr>
            <a:r>
              <a:rPr b="0" lang="en" sz="1400"/>
              <a:t>Improvement based on </a:t>
            </a:r>
            <a:r>
              <a:rPr lang="en" sz="1400">
                <a:solidFill>
                  <a:srgbClr val="3C78D8"/>
                </a:solidFill>
              </a:rPr>
              <a:t>D3</a:t>
            </a:r>
            <a:r>
              <a:rPr b="0" lang="en" sz="1400"/>
              <a:t> and</a:t>
            </a:r>
            <a:r>
              <a:rPr lang="en" sz="1400">
                <a:solidFill>
                  <a:srgbClr val="3C78D8"/>
                </a:solidFill>
              </a:rPr>
              <a:t> Statistical Learning for OCR Text Correction</a:t>
            </a:r>
            <a:endParaRPr sz="1400">
              <a:solidFill>
                <a:srgbClr val="3C78D8"/>
              </a:solidFill>
            </a:endParaRPr>
          </a:p>
          <a:p>
            <a:pPr indent="0" lvl="0" marL="0" rtl="0" algn="l">
              <a:spcBef>
                <a:spcPts val="0"/>
              </a:spcBef>
              <a:spcAft>
                <a:spcPts val="0"/>
              </a:spcAft>
              <a:buNone/>
            </a:pPr>
            <a:r>
              <a:t/>
            </a:r>
            <a:endParaRPr b="0" sz="1400"/>
          </a:p>
          <a:p>
            <a:pPr indent="0" lvl="0" marL="0" rtl="0" algn="l">
              <a:spcBef>
                <a:spcPts val="0"/>
              </a:spcBef>
              <a:spcAft>
                <a:spcPts val="0"/>
              </a:spcAft>
              <a:buNone/>
            </a:pPr>
            <a:r>
              <a:rPr b="0" lang="en" sz="1400"/>
              <a:t>Group members: </a:t>
            </a:r>
            <a:r>
              <a:rPr b="0" lang="en" sz="1200"/>
              <a:t>Yang Cai, Yunsheng Ma, Jiaxi Wu, Huiming Xie, Jiaqian Yu</a:t>
            </a:r>
            <a:endParaRPr b="0" sz="1200"/>
          </a:p>
          <a:p>
            <a:pPr indent="0" lvl="0" marL="0" rtl="0" algn="r">
              <a:spcBef>
                <a:spcPts val="0"/>
              </a:spcBef>
              <a:spcAft>
                <a:spcPts val="0"/>
              </a:spcAft>
              <a:buNone/>
            </a:pPr>
            <a:r>
              <a:t/>
            </a:r>
            <a:endParaRPr b="0" sz="1400"/>
          </a:p>
        </p:txBody>
      </p:sp>
      <p:sp>
        <p:nvSpPr>
          <p:cNvPr id="62" name="Google Shape;62;p13"/>
          <p:cNvSpPr/>
          <p:nvPr/>
        </p:nvSpPr>
        <p:spPr>
          <a:xfrm>
            <a:off x="1265900" y="4099700"/>
            <a:ext cx="1439100" cy="801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2705000" y="4099700"/>
            <a:ext cx="1439100" cy="801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4144100" y="4099700"/>
            <a:ext cx="1439100" cy="801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2"/>
          <p:cNvSpPr txBox="1"/>
          <p:nvPr>
            <p:ph type="ctrTitle"/>
          </p:nvPr>
        </p:nvSpPr>
        <p:spPr>
          <a:xfrm>
            <a:off x="2903550" y="2587125"/>
            <a:ext cx="57927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ERROR CORRECTION</a:t>
            </a:r>
            <a:endParaRPr/>
          </a:p>
        </p:txBody>
      </p:sp>
      <p:sp>
        <p:nvSpPr>
          <p:cNvPr id="159" name="Google Shape;159;p22"/>
          <p:cNvSpPr txBox="1"/>
          <p:nvPr>
            <p:ph idx="1" type="subTitle"/>
          </p:nvPr>
        </p:nvSpPr>
        <p:spPr>
          <a:xfrm>
            <a:off x="2996825" y="3746927"/>
            <a:ext cx="5792700" cy="784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200">
                <a:latin typeface="Montserrat"/>
                <a:ea typeface="Montserrat"/>
                <a:cs typeface="Montserrat"/>
                <a:sym typeface="Montserrat"/>
              </a:rPr>
              <a:t>Based on </a:t>
            </a:r>
            <a:endParaRPr sz="1200">
              <a:latin typeface="Montserrat"/>
              <a:ea typeface="Montserrat"/>
              <a:cs typeface="Montserrat"/>
              <a:sym typeface="Montserrat"/>
            </a:endParaRPr>
          </a:p>
          <a:p>
            <a:pPr indent="-304800" lvl="0" marL="457200" rtl="0" algn="r">
              <a:spcBef>
                <a:spcPts val="0"/>
              </a:spcBef>
              <a:spcAft>
                <a:spcPts val="0"/>
              </a:spcAft>
              <a:buSzPts val="1200"/>
              <a:buFont typeface="Montserrat"/>
              <a:buChar char="●"/>
            </a:pPr>
            <a:r>
              <a:rPr lang="en" sz="1200">
                <a:latin typeface="Montserrat"/>
                <a:ea typeface="Montserrat"/>
                <a:cs typeface="Montserrat"/>
                <a:sym typeface="Montserrat"/>
              </a:rPr>
              <a:t>Statistical Learning for OCR Text Correction </a:t>
            </a:r>
            <a:endParaRPr sz="1200">
              <a:latin typeface="Montserrat"/>
              <a:ea typeface="Montserrat"/>
              <a:cs typeface="Montserrat"/>
              <a:sym typeface="Montserrat"/>
            </a:endParaRPr>
          </a:p>
        </p:txBody>
      </p:sp>
      <p:sp>
        <p:nvSpPr>
          <p:cNvPr id="160" name="Google Shape;160;p22"/>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3"/>
          <p:cNvSpPr txBox="1"/>
          <p:nvPr>
            <p:ph idx="1" type="body"/>
          </p:nvPr>
        </p:nvSpPr>
        <p:spPr>
          <a:xfrm>
            <a:off x="1784250" y="222075"/>
            <a:ext cx="5557800" cy="71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0" lang="en" sz="3000"/>
              <a:t>ERROR CORRECTION</a:t>
            </a:r>
            <a:endParaRPr i="0" sz="3000"/>
          </a:p>
          <a:p>
            <a:pPr indent="0" lvl="0" marL="0" rtl="0" algn="l">
              <a:spcBef>
                <a:spcPts val="600"/>
              </a:spcBef>
              <a:spcAft>
                <a:spcPts val="0"/>
              </a:spcAft>
              <a:buNone/>
            </a:pPr>
            <a:r>
              <a:rPr b="0" i="0" lang="en" sz="1200">
                <a:latin typeface="Montserrat"/>
                <a:ea typeface="Montserrat"/>
                <a:cs typeface="Montserrat"/>
                <a:sym typeface="Montserrat"/>
              </a:rPr>
              <a:t>From Paper Statistical Learning for OCR Text Correction Sec 4.2-4.4</a:t>
            </a:r>
            <a:endParaRPr b="0" i="0" sz="1200">
              <a:latin typeface="Montserrat"/>
              <a:ea typeface="Montserrat"/>
              <a:cs typeface="Montserrat"/>
              <a:sym typeface="Montserrat"/>
            </a:endParaRPr>
          </a:p>
        </p:txBody>
      </p:sp>
      <p:sp>
        <p:nvSpPr>
          <p:cNvPr id="166" name="Google Shape;166;p23"/>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fld id="{00000000-1234-1234-1234-123412341234}" type="slidenum">
              <a:rPr lang="en">
                <a:solidFill>
                  <a:srgbClr val="0B5394"/>
                </a:solidFill>
              </a:rPr>
              <a:t>‹#›</a:t>
            </a:fld>
            <a:endParaRPr>
              <a:solidFill>
                <a:srgbClr val="0B5394"/>
              </a:solidFill>
            </a:endParaRPr>
          </a:p>
        </p:txBody>
      </p:sp>
      <p:sp>
        <p:nvSpPr>
          <p:cNvPr id="167" name="Google Shape;167;p23"/>
          <p:cNvSpPr/>
          <p:nvPr/>
        </p:nvSpPr>
        <p:spPr>
          <a:xfrm>
            <a:off x="281275" y="1288100"/>
            <a:ext cx="8261700" cy="946200"/>
          </a:xfrm>
          <a:prstGeom prst="rightArrow">
            <a:avLst>
              <a:gd fmla="val 50000" name="adj1"/>
              <a:gd fmla="val 50000" name="adj2"/>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Step 1. Candidate Search</a:t>
            </a:r>
            <a:endParaRPr>
              <a:solidFill>
                <a:srgbClr val="FFFFFF"/>
              </a:solidFill>
              <a:latin typeface="Roboto"/>
              <a:ea typeface="Roboto"/>
              <a:cs typeface="Roboto"/>
              <a:sym typeface="Roboto"/>
            </a:endParaRPr>
          </a:p>
        </p:txBody>
      </p:sp>
      <p:sp>
        <p:nvSpPr>
          <p:cNvPr id="168" name="Google Shape;168;p23"/>
          <p:cNvSpPr/>
          <p:nvPr/>
        </p:nvSpPr>
        <p:spPr>
          <a:xfrm>
            <a:off x="1908975" y="1636550"/>
            <a:ext cx="6626700" cy="946200"/>
          </a:xfrm>
          <a:prstGeom prst="rightArrow">
            <a:avLst>
              <a:gd fmla="val 50000" name="adj1"/>
              <a:gd fmla="val 50000" name="adj2"/>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Step 2. Compute Feature Scores</a:t>
            </a:r>
            <a:endParaRPr>
              <a:solidFill>
                <a:srgbClr val="FFFFFF"/>
              </a:solidFill>
              <a:latin typeface="Roboto"/>
              <a:ea typeface="Roboto"/>
              <a:cs typeface="Roboto"/>
              <a:sym typeface="Roboto"/>
            </a:endParaRPr>
          </a:p>
        </p:txBody>
      </p:sp>
      <p:sp>
        <p:nvSpPr>
          <p:cNvPr id="169" name="Google Shape;169;p23"/>
          <p:cNvSpPr/>
          <p:nvPr/>
        </p:nvSpPr>
        <p:spPr>
          <a:xfrm>
            <a:off x="4463925" y="1965400"/>
            <a:ext cx="4092600" cy="946200"/>
          </a:xfrm>
          <a:prstGeom prst="rightArrow">
            <a:avLst>
              <a:gd fmla="val 50000" name="adj1"/>
              <a:gd fmla="val 50000" name="adj2"/>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Step 3.Train Model</a:t>
            </a:r>
            <a:endParaRPr>
              <a:solidFill>
                <a:srgbClr val="FFFFFF"/>
              </a:solidFill>
              <a:latin typeface="Roboto"/>
              <a:ea typeface="Roboto"/>
              <a:cs typeface="Roboto"/>
              <a:sym typeface="Roboto"/>
            </a:endParaRPr>
          </a:p>
        </p:txBody>
      </p:sp>
      <p:sp>
        <p:nvSpPr>
          <p:cNvPr id="170" name="Google Shape;170;p23"/>
          <p:cNvSpPr/>
          <p:nvPr/>
        </p:nvSpPr>
        <p:spPr>
          <a:xfrm>
            <a:off x="6071575" y="2234300"/>
            <a:ext cx="2471400" cy="946200"/>
          </a:xfrm>
          <a:prstGeom prst="rightArrow">
            <a:avLst>
              <a:gd fmla="val 50000" name="adj1"/>
              <a:gd fmla="val 50000" name="adj2"/>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Step 4. Candidate Ranking &amp; Correct</a:t>
            </a:r>
            <a:endParaRPr sz="1200">
              <a:solidFill>
                <a:srgbClr val="FFFFFF"/>
              </a:solidFill>
              <a:latin typeface="Roboto"/>
              <a:ea typeface="Roboto"/>
              <a:cs typeface="Roboto"/>
              <a:sym typeface="Roboto"/>
            </a:endParaRPr>
          </a:p>
        </p:txBody>
      </p:sp>
      <p:sp>
        <p:nvSpPr>
          <p:cNvPr id="171" name="Google Shape;171;p23"/>
          <p:cNvSpPr txBox="1"/>
          <p:nvPr/>
        </p:nvSpPr>
        <p:spPr>
          <a:xfrm>
            <a:off x="287125" y="2234300"/>
            <a:ext cx="1622100" cy="23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1C4587"/>
                </a:solidFill>
                <a:latin typeface="Montserrat"/>
                <a:ea typeface="Montserrat"/>
                <a:cs typeface="Montserrat"/>
                <a:sym typeface="Montserrat"/>
              </a:rPr>
              <a:t>Select a candidate for each error according to Levenshtein distance</a:t>
            </a:r>
            <a:endParaRPr sz="1200">
              <a:solidFill>
                <a:srgbClr val="1C4587"/>
              </a:solidFill>
              <a:latin typeface="Montserrat"/>
              <a:ea typeface="Montserrat"/>
              <a:cs typeface="Montserrat"/>
              <a:sym typeface="Montserrat"/>
            </a:endParaRPr>
          </a:p>
        </p:txBody>
      </p:sp>
      <p:sp>
        <p:nvSpPr>
          <p:cNvPr id="172" name="Google Shape;172;p23"/>
          <p:cNvSpPr txBox="1"/>
          <p:nvPr/>
        </p:nvSpPr>
        <p:spPr>
          <a:xfrm>
            <a:off x="1998775" y="2580625"/>
            <a:ext cx="2345100" cy="1759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1C4587"/>
              </a:buClr>
              <a:buSzPts val="1200"/>
              <a:buFont typeface="Montserrat"/>
              <a:buChar char="❏"/>
            </a:pPr>
            <a:r>
              <a:rPr lang="en" sz="1200">
                <a:solidFill>
                  <a:srgbClr val="1C4587"/>
                </a:solidFill>
                <a:latin typeface="Montserrat"/>
                <a:ea typeface="Montserrat"/>
                <a:cs typeface="Montserrat"/>
                <a:sym typeface="Montserrat"/>
              </a:rPr>
              <a:t>Levenshtein edit distance</a:t>
            </a:r>
            <a:endParaRPr sz="1200">
              <a:solidFill>
                <a:srgbClr val="1C4587"/>
              </a:solidFill>
              <a:latin typeface="Montserrat"/>
              <a:ea typeface="Montserrat"/>
              <a:cs typeface="Montserrat"/>
              <a:sym typeface="Montserrat"/>
            </a:endParaRPr>
          </a:p>
          <a:p>
            <a:pPr indent="-304800" lvl="0" marL="457200" rtl="0" algn="l">
              <a:spcBef>
                <a:spcPts val="0"/>
              </a:spcBef>
              <a:spcAft>
                <a:spcPts val="0"/>
              </a:spcAft>
              <a:buClr>
                <a:srgbClr val="1C4587"/>
              </a:buClr>
              <a:buSzPts val="1200"/>
              <a:buFont typeface="Montserrat"/>
              <a:buChar char="❏"/>
            </a:pPr>
            <a:r>
              <a:rPr lang="en" sz="1200">
                <a:solidFill>
                  <a:srgbClr val="1C4587"/>
                </a:solidFill>
                <a:latin typeface="Montserrat"/>
                <a:ea typeface="Montserrat"/>
                <a:cs typeface="Montserrat"/>
                <a:sym typeface="Montserrat"/>
              </a:rPr>
              <a:t>String similarity</a:t>
            </a:r>
            <a:endParaRPr sz="1200">
              <a:solidFill>
                <a:srgbClr val="1C4587"/>
              </a:solidFill>
              <a:latin typeface="Montserrat"/>
              <a:ea typeface="Montserrat"/>
              <a:cs typeface="Montserrat"/>
              <a:sym typeface="Montserrat"/>
            </a:endParaRPr>
          </a:p>
          <a:p>
            <a:pPr indent="-304800" lvl="0" marL="457200" rtl="0" algn="l">
              <a:spcBef>
                <a:spcPts val="0"/>
              </a:spcBef>
              <a:spcAft>
                <a:spcPts val="0"/>
              </a:spcAft>
              <a:buClr>
                <a:srgbClr val="1C4587"/>
              </a:buClr>
              <a:buSzPts val="1200"/>
              <a:buFont typeface="Montserrat"/>
              <a:buChar char="❏"/>
            </a:pPr>
            <a:r>
              <a:rPr lang="en" sz="1200">
                <a:solidFill>
                  <a:srgbClr val="1C4587"/>
                </a:solidFill>
                <a:latin typeface="Montserrat"/>
                <a:ea typeface="Montserrat"/>
                <a:cs typeface="Montserrat"/>
                <a:sym typeface="Montserrat"/>
              </a:rPr>
              <a:t>Language popularity</a:t>
            </a:r>
            <a:endParaRPr sz="1200">
              <a:solidFill>
                <a:srgbClr val="1C4587"/>
              </a:solidFill>
              <a:latin typeface="Montserrat"/>
              <a:ea typeface="Montserrat"/>
              <a:cs typeface="Montserrat"/>
              <a:sym typeface="Montserrat"/>
            </a:endParaRPr>
          </a:p>
          <a:p>
            <a:pPr indent="-304800" lvl="0" marL="457200" rtl="0" algn="l">
              <a:spcBef>
                <a:spcPts val="0"/>
              </a:spcBef>
              <a:spcAft>
                <a:spcPts val="0"/>
              </a:spcAft>
              <a:buClr>
                <a:srgbClr val="1C4587"/>
              </a:buClr>
              <a:buSzPts val="1200"/>
              <a:buFont typeface="Montserrat"/>
              <a:buChar char="❏"/>
            </a:pPr>
            <a:r>
              <a:rPr lang="en" sz="1200">
                <a:solidFill>
                  <a:srgbClr val="1C4587"/>
                </a:solidFill>
                <a:latin typeface="Montserrat"/>
                <a:ea typeface="Montserrat"/>
                <a:cs typeface="Montserrat"/>
                <a:sym typeface="Montserrat"/>
              </a:rPr>
              <a:t>Lexicon </a:t>
            </a:r>
            <a:r>
              <a:rPr lang="en" sz="1200">
                <a:solidFill>
                  <a:srgbClr val="1C4587"/>
                </a:solidFill>
                <a:latin typeface="Montserrat"/>
                <a:ea typeface="Montserrat"/>
                <a:cs typeface="Montserrat"/>
                <a:sym typeface="Montserrat"/>
              </a:rPr>
              <a:t>existence</a:t>
            </a:r>
            <a:endParaRPr sz="1200">
              <a:solidFill>
                <a:srgbClr val="1C4587"/>
              </a:solidFill>
              <a:latin typeface="Montserrat"/>
              <a:ea typeface="Montserrat"/>
              <a:cs typeface="Montserrat"/>
              <a:sym typeface="Montserrat"/>
            </a:endParaRPr>
          </a:p>
          <a:p>
            <a:pPr indent="-304800" lvl="0" marL="457200" rtl="0" algn="l">
              <a:spcBef>
                <a:spcPts val="0"/>
              </a:spcBef>
              <a:spcAft>
                <a:spcPts val="0"/>
              </a:spcAft>
              <a:buClr>
                <a:srgbClr val="1C4587"/>
              </a:buClr>
              <a:buSzPts val="1200"/>
              <a:buFont typeface="Montserrat"/>
              <a:buChar char="❏"/>
            </a:pPr>
            <a:r>
              <a:rPr lang="en" sz="1200">
                <a:solidFill>
                  <a:srgbClr val="1C4587"/>
                </a:solidFill>
                <a:latin typeface="Montserrat"/>
                <a:ea typeface="Montserrat"/>
                <a:cs typeface="Montserrat"/>
                <a:sym typeface="Montserrat"/>
              </a:rPr>
              <a:t>Exact-context popularity</a:t>
            </a:r>
            <a:endParaRPr sz="1200">
              <a:solidFill>
                <a:srgbClr val="1C4587"/>
              </a:solidFill>
              <a:latin typeface="Montserrat"/>
              <a:ea typeface="Montserrat"/>
              <a:cs typeface="Montserrat"/>
              <a:sym typeface="Montserrat"/>
            </a:endParaRPr>
          </a:p>
        </p:txBody>
      </p:sp>
      <p:sp>
        <p:nvSpPr>
          <p:cNvPr id="173" name="Google Shape;173;p23"/>
          <p:cNvSpPr txBox="1"/>
          <p:nvPr/>
        </p:nvSpPr>
        <p:spPr>
          <a:xfrm>
            <a:off x="4449325" y="2911600"/>
            <a:ext cx="1622100" cy="1412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1C4587"/>
              </a:buClr>
              <a:buSzPts val="1200"/>
              <a:buFont typeface="Montserrat"/>
              <a:buChar char="❏"/>
            </a:pPr>
            <a:r>
              <a:rPr lang="en" sz="1200">
                <a:solidFill>
                  <a:srgbClr val="1C4587"/>
                </a:solidFill>
                <a:latin typeface="Montserrat"/>
                <a:ea typeface="Montserrat"/>
                <a:cs typeface="Montserrat"/>
                <a:sym typeface="Montserrat"/>
              </a:rPr>
              <a:t>Use scores as features</a:t>
            </a:r>
            <a:endParaRPr sz="1200">
              <a:solidFill>
                <a:srgbClr val="1C4587"/>
              </a:solidFill>
              <a:latin typeface="Montserrat"/>
              <a:ea typeface="Montserrat"/>
              <a:cs typeface="Montserrat"/>
              <a:sym typeface="Montserrat"/>
            </a:endParaRPr>
          </a:p>
          <a:p>
            <a:pPr indent="-304800" lvl="0" marL="457200" rtl="0" algn="l">
              <a:spcBef>
                <a:spcPts val="0"/>
              </a:spcBef>
              <a:spcAft>
                <a:spcPts val="0"/>
              </a:spcAft>
              <a:buClr>
                <a:srgbClr val="1C4587"/>
              </a:buClr>
              <a:buSzPts val="1200"/>
              <a:buFont typeface="Montserrat"/>
              <a:buChar char="❏"/>
            </a:pPr>
            <a:r>
              <a:rPr lang="en" sz="1200">
                <a:solidFill>
                  <a:srgbClr val="1C4587"/>
                </a:solidFill>
                <a:latin typeface="Montserrat"/>
                <a:ea typeface="Montserrat"/>
                <a:cs typeface="Montserrat"/>
                <a:sym typeface="Montserrat"/>
              </a:rPr>
              <a:t>Label 1 if the candidate is the same as ground truth, label 0 otherwise.</a:t>
            </a:r>
            <a:endParaRPr sz="1200">
              <a:solidFill>
                <a:srgbClr val="1C4587"/>
              </a:solidFill>
              <a:latin typeface="Montserrat"/>
              <a:ea typeface="Montserrat"/>
              <a:cs typeface="Montserrat"/>
              <a:sym typeface="Montserrat"/>
            </a:endParaRPr>
          </a:p>
        </p:txBody>
      </p:sp>
      <p:sp>
        <p:nvSpPr>
          <p:cNvPr id="174" name="Google Shape;174;p23"/>
          <p:cNvSpPr txBox="1"/>
          <p:nvPr/>
        </p:nvSpPr>
        <p:spPr>
          <a:xfrm>
            <a:off x="6142875" y="3113650"/>
            <a:ext cx="2078700" cy="1412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1C4587"/>
              </a:buClr>
              <a:buSzPts val="1200"/>
              <a:buFont typeface="Montserrat"/>
              <a:buChar char="❏"/>
            </a:pPr>
            <a:r>
              <a:rPr lang="en" sz="1200">
                <a:solidFill>
                  <a:srgbClr val="1C4587"/>
                </a:solidFill>
                <a:latin typeface="Montserrat"/>
                <a:ea typeface="Montserrat"/>
                <a:cs typeface="Montserrat"/>
                <a:sym typeface="Montserrat"/>
              </a:rPr>
              <a:t>Rank test set error candidates</a:t>
            </a:r>
            <a:endParaRPr sz="1200">
              <a:solidFill>
                <a:srgbClr val="1C4587"/>
              </a:solidFill>
              <a:latin typeface="Montserrat"/>
              <a:ea typeface="Montserrat"/>
              <a:cs typeface="Montserrat"/>
              <a:sym typeface="Montserrat"/>
            </a:endParaRPr>
          </a:p>
          <a:p>
            <a:pPr indent="-304800" lvl="0" marL="457200" rtl="0" algn="l">
              <a:spcBef>
                <a:spcPts val="0"/>
              </a:spcBef>
              <a:spcAft>
                <a:spcPts val="0"/>
              </a:spcAft>
              <a:buClr>
                <a:srgbClr val="1C4587"/>
              </a:buClr>
              <a:buSzPts val="1200"/>
              <a:buFont typeface="Montserrat"/>
              <a:buChar char="❏"/>
            </a:pPr>
            <a:r>
              <a:rPr lang="en" sz="1200">
                <a:solidFill>
                  <a:srgbClr val="1C4587"/>
                </a:solidFill>
                <a:latin typeface="Montserrat"/>
                <a:ea typeface="Montserrat"/>
                <a:cs typeface="Montserrat"/>
                <a:sym typeface="Montserrat"/>
              </a:rPr>
              <a:t>Choose the one with highest score for correction</a:t>
            </a:r>
            <a:endParaRPr sz="1200">
              <a:solidFill>
                <a:srgbClr val="1C4587"/>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109075" y="1626750"/>
            <a:ext cx="18072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CORRECTION</a:t>
            </a:r>
            <a:endParaRPr/>
          </a:p>
        </p:txBody>
      </p:sp>
      <p:sp>
        <p:nvSpPr>
          <p:cNvPr id="180" name="Google Shape;180;p24"/>
          <p:cNvSpPr txBox="1"/>
          <p:nvPr>
            <p:ph idx="1" type="body"/>
          </p:nvPr>
        </p:nvSpPr>
        <p:spPr>
          <a:xfrm>
            <a:off x="2874625" y="301989"/>
            <a:ext cx="5562000" cy="4428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81" name="Google Shape;181;p24"/>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182" name="Google Shape;182;p24"/>
          <p:cNvSpPr txBox="1"/>
          <p:nvPr/>
        </p:nvSpPr>
        <p:spPr>
          <a:xfrm>
            <a:off x="213175" y="2780500"/>
            <a:ext cx="1599000" cy="15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Montserrat"/>
                <a:ea typeface="Montserrat"/>
                <a:cs typeface="Montserrat"/>
                <a:sym typeface="Montserrat"/>
              </a:rPr>
              <a:t>Based on </a:t>
            </a:r>
            <a:endParaRPr sz="1200">
              <a:solidFill>
                <a:schemeClr val="lt1"/>
              </a:solidFill>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Statistical Learning for OCR Text Correction</a:t>
            </a:r>
            <a:endParaRPr sz="1200">
              <a:latin typeface="Montserrat"/>
              <a:ea typeface="Montserrat"/>
              <a:cs typeface="Montserrat"/>
              <a:sym typeface="Montserrat"/>
            </a:endParaRPr>
          </a:p>
          <a:p>
            <a:pPr indent="0" lvl="0" marL="457200" rtl="0" algn="l">
              <a:spcBef>
                <a:spcPts val="0"/>
              </a:spcBef>
              <a:spcAft>
                <a:spcPts val="0"/>
              </a:spcAft>
              <a:buNone/>
            </a:pPr>
            <a:r>
              <a:rPr lang="en" sz="1200">
                <a:latin typeface="Montserrat"/>
                <a:ea typeface="Montserrat"/>
                <a:cs typeface="Montserrat"/>
                <a:sym typeface="Montserrat"/>
              </a:rPr>
              <a:t>Sec 4.2</a:t>
            </a:r>
            <a:endParaRPr sz="1200">
              <a:latin typeface="Montserrat"/>
              <a:ea typeface="Montserrat"/>
              <a:cs typeface="Montserrat"/>
              <a:sym typeface="Montserrat"/>
            </a:endParaRPr>
          </a:p>
        </p:txBody>
      </p:sp>
      <p:sp>
        <p:nvSpPr>
          <p:cNvPr id="183" name="Google Shape;183;p24"/>
          <p:cNvSpPr txBox="1"/>
          <p:nvPr/>
        </p:nvSpPr>
        <p:spPr>
          <a:xfrm>
            <a:off x="2385200" y="235400"/>
            <a:ext cx="4024200" cy="7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1C4587"/>
                </a:solidFill>
                <a:latin typeface="Roboto"/>
                <a:ea typeface="Roboto"/>
                <a:cs typeface="Roboto"/>
                <a:sym typeface="Roboto"/>
              </a:rPr>
              <a:t>Step 1. Candidate Search</a:t>
            </a:r>
            <a:endParaRPr sz="2400">
              <a:solidFill>
                <a:srgbClr val="1C4587"/>
              </a:solidFill>
              <a:latin typeface="Roboto"/>
              <a:ea typeface="Roboto"/>
              <a:cs typeface="Roboto"/>
              <a:sym typeface="Roboto"/>
            </a:endParaRPr>
          </a:p>
        </p:txBody>
      </p:sp>
      <p:pic>
        <p:nvPicPr>
          <p:cNvPr id="184" name="Google Shape;184;p24"/>
          <p:cNvPicPr preferRelativeResize="0"/>
          <p:nvPr/>
        </p:nvPicPr>
        <p:blipFill>
          <a:blip r:embed="rId3">
            <a:alphaModFix/>
          </a:blip>
          <a:stretch>
            <a:fillRect/>
          </a:stretch>
        </p:blipFill>
        <p:spPr>
          <a:xfrm>
            <a:off x="3407725" y="1398825"/>
            <a:ext cx="4495800" cy="800100"/>
          </a:xfrm>
          <a:prstGeom prst="rect">
            <a:avLst/>
          </a:prstGeom>
          <a:noFill/>
          <a:ln>
            <a:noFill/>
          </a:ln>
        </p:spPr>
      </p:pic>
      <p:sp>
        <p:nvSpPr>
          <p:cNvPr id="185" name="Google Shape;185;p24"/>
          <p:cNvSpPr txBox="1"/>
          <p:nvPr/>
        </p:nvSpPr>
        <p:spPr>
          <a:xfrm>
            <a:off x="3824325" y="2484150"/>
            <a:ext cx="21852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Montserrat"/>
                <a:ea typeface="Montserrat"/>
                <a:cs typeface="Montserrat"/>
                <a:sym typeface="Montserrat"/>
              </a:rPr>
              <a:t>Minimum Levenshtein distance</a:t>
            </a:r>
            <a:endParaRPr>
              <a:solidFill>
                <a:srgbClr val="1C4587"/>
              </a:solidFill>
              <a:latin typeface="Montserrat"/>
              <a:ea typeface="Montserrat"/>
              <a:cs typeface="Montserrat"/>
              <a:sym typeface="Montserrat"/>
            </a:endParaRPr>
          </a:p>
        </p:txBody>
      </p:sp>
      <p:cxnSp>
        <p:nvCxnSpPr>
          <p:cNvPr id="186" name="Google Shape;186;p24"/>
          <p:cNvCxnSpPr/>
          <p:nvPr/>
        </p:nvCxnSpPr>
        <p:spPr>
          <a:xfrm flipH="1" rot="10800000">
            <a:off x="5103475" y="2009250"/>
            <a:ext cx="658800" cy="474900"/>
          </a:xfrm>
          <a:prstGeom prst="straightConnector1">
            <a:avLst/>
          </a:prstGeom>
          <a:noFill/>
          <a:ln cap="flat" cmpd="sng" w="19050">
            <a:solidFill>
              <a:srgbClr val="1C4587"/>
            </a:solidFill>
            <a:prstDash val="solid"/>
            <a:round/>
            <a:headEnd len="med" w="med" type="none"/>
            <a:tailEnd len="med" w="med" type="triangle"/>
          </a:ln>
        </p:spPr>
      </p:cxnSp>
      <p:cxnSp>
        <p:nvCxnSpPr>
          <p:cNvPr id="187" name="Google Shape;187;p24"/>
          <p:cNvCxnSpPr/>
          <p:nvPr/>
        </p:nvCxnSpPr>
        <p:spPr>
          <a:xfrm rot="10800000">
            <a:off x="7340475" y="2009350"/>
            <a:ext cx="15000" cy="531300"/>
          </a:xfrm>
          <a:prstGeom prst="straightConnector1">
            <a:avLst/>
          </a:prstGeom>
          <a:noFill/>
          <a:ln cap="flat" cmpd="sng" w="19050">
            <a:solidFill>
              <a:srgbClr val="1C4587"/>
            </a:solidFill>
            <a:prstDash val="solid"/>
            <a:round/>
            <a:headEnd len="med" w="med" type="none"/>
            <a:tailEnd len="med" w="med" type="triangle"/>
          </a:ln>
        </p:spPr>
      </p:cxnSp>
      <p:sp>
        <p:nvSpPr>
          <p:cNvPr id="188" name="Google Shape;188;p24"/>
          <p:cNvSpPr txBox="1"/>
          <p:nvPr/>
        </p:nvSpPr>
        <p:spPr>
          <a:xfrm>
            <a:off x="6942400" y="2647250"/>
            <a:ext cx="1998600" cy="6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Montserrat"/>
                <a:ea typeface="Montserrat"/>
                <a:cs typeface="Montserrat"/>
                <a:sym typeface="Montserrat"/>
              </a:rPr>
              <a:t>Distance threshold</a:t>
            </a:r>
            <a:endParaRPr>
              <a:solidFill>
                <a:srgbClr val="1C4587"/>
              </a:solidFill>
              <a:latin typeface="Montserrat"/>
              <a:ea typeface="Montserrat"/>
              <a:cs typeface="Montserrat"/>
              <a:sym typeface="Montserrat"/>
            </a:endParaRPr>
          </a:p>
        </p:txBody>
      </p:sp>
      <p:sp>
        <p:nvSpPr>
          <p:cNvPr id="189" name="Google Shape;189;p24"/>
          <p:cNvSpPr txBox="1"/>
          <p:nvPr/>
        </p:nvSpPr>
        <p:spPr>
          <a:xfrm>
            <a:off x="2625050" y="848375"/>
            <a:ext cx="40242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Montserrat"/>
                <a:ea typeface="Montserrat"/>
                <a:cs typeface="Montserrat"/>
                <a:sym typeface="Montserrat"/>
              </a:rPr>
              <a:t>Candidate Set for a detected error</a:t>
            </a:r>
            <a:r>
              <a:rPr lang="en"/>
              <a:t> </a:t>
            </a:r>
            <a:r>
              <a:rPr lang="en" sz="1800">
                <a:latin typeface="Courgette"/>
                <a:ea typeface="Courgette"/>
                <a:cs typeface="Courgette"/>
                <a:sym typeface="Courgette"/>
              </a:rPr>
              <a:t>w</a:t>
            </a:r>
            <a:r>
              <a:rPr lang="en">
                <a:latin typeface="Courgette"/>
                <a:ea typeface="Courgette"/>
                <a:cs typeface="Courgette"/>
                <a:sym typeface="Courgette"/>
              </a:rPr>
              <a:t>e</a:t>
            </a:r>
            <a:endParaRPr baseline="-25000">
              <a:latin typeface="Courgette"/>
              <a:ea typeface="Courgette"/>
              <a:cs typeface="Courgette"/>
              <a:sym typeface="Courgett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5"/>
          <p:cNvSpPr txBox="1"/>
          <p:nvPr>
            <p:ph type="title"/>
          </p:nvPr>
        </p:nvSpPr>
        <p:spPr>
          <a:xfrm>
            <a:off x="109075" y="1626750"/>
            <a:ext cx="18072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CORRECTION</a:t>
            </a:r>
            <a:endParaRPr/>
          </a:p>
        </p:txBody>
      </p:sp>
      <p:sp>
        <p:nvSpPr>
          <p:cNvPr id="195" name="Google Shape;195;p25"/>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196" name="Google Shape;196;p25"/>
          <p:cNvSpPr txBox="1"/>
          <p:nvPr/>
        </p:nvSpPr>
        <p:spPr>
          <a:xfrm>
            <a:off x="213175" y="2780500"/>
            <a:ext cx="1599000" cy="15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Montserrat"/>
                <a:ea typeface="Montserrat"/>
                <a:cs typeface="Montserrat"/>
                <a:sym typeface="Montserrat"/>
              </a:rPr>
              <a:t>Based on </a:t>
            </a:r>
            <a:endParaRPr sz="1200">
              <a:solidFill>
                <a:schemeClr val="lt1"/>
              </a:solidFill>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Statistical Learning for OCR Text Correction</a:t>
            </a:r>
            <a:endParaRPr sz="1200">
              <a:latin typeface="Montserrat"/>
              <a:ea typeface="Montserrat"/>
              <a:cs typeface="Montserrat"/>
              <a:sym typeface="Montserrat"/>
            </a:endParaRPr>
          </a:p>
          <a:p>
            <a:pPr indent="0" lvl="0" marL="457200" rtl="0" algn="l">
              <a:spcBef>
                <a:spcPts val="0"/>
              </a:spcBef>
              <a:spcAft>
                <a:spcPts val="0"/>
              </a:spcAft>
              <a:buNone/>
            </a:pPr>
            <a:r>
              <a:rPr lang="en" sz="1200">
                <a:latin typeface="Montserrat"/>
                <a:ea typeface="Montserrat"/>
                <a:cs typeface="Montserrat"/>
                <a:sym typeface="Montserrat"/>
              </a:rPr>
              <a:t>Sec 4.3</a:t>
            </a:r>
            <a:endParaRPr sz="1200">
              <a:latin typeface="Montserrat"/>
              <a:ea typeface="Montserrat"/>
              <a:cs typeface="Montserrat"/>
              <a:sym typeface="Montserrat"/>
            </a:endParaRPr>
          </a:p>
        </p:txBody>
      </p:sp>
      <p:sp>
        <p:nvSpPr>
          <p:cNvPr id="197" name="Google Shape;197;p25"/>
          <p:cNvSpPr txBox="1"/>
          <p:nvPr/>
        </p:nvSpPr>
        <p:spPr>
          <a:xfrm>
            <a:off x="2385200" y="235400"/>
            <a:ext cx="4623000" cy="7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1C4587"/>
                </a:solidFill>
                <a:latin typeface="Roboto"/>
                <a:ea typeface="Roboto"/>
                <a:cs typeface="Roboto"/>
                <a:sym typeface="Roboto"/>
              </a:rPr>
              <a:t>Step 2. Compute Feature Scores</a:t>
            </a:r>
            <a:endParaRPr sz="2400">
              <a:solidFill>
                <a:srgbClr val="1C4587"/>
              </a:solidFill>
              <a:latin typeface="Roboto"/>
              <a:ea typeface="Roboto"/>
              <a:cs typeface="Roboto"/>
              <a:sym typeface="Roboto"/>
            </a:endParaRPr>
          </a:p>
        </p:txBody>
      </p:sp>
      <p:sp>
        <p:nvSpPr>
          <p:cNvPr id="198" name="Google Shape;198;p25"/>
          <p:cNvSpPr txBox="1"/>
          <p:nvPr/>
        </p:nvSpPr>
        <p:spPr>
          <a:xfrm>
            <a:off x="2625050" y="848375"/>
            <a:ext cx="40242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aseline="-25000">
              <a:latin typeface="Courgette"/>
              <a:ea typeface="Courgette"/>
              <a:cs typeface="Courgette"/>
              <a:sym typeface="Courgette"/>
            </a:endParaRPr>
          </a:p>
        </p:txBody>
      </p:sp>
      <p:sp>
        <p:nvSpPr>
          <p:cNvPr id="199" name="Google Shape;199;p25"/>
          <p:cNvSpPr/>
          <p:nvPr/>
        </p:nvSpPr>
        <p:spPr>
          <a:xfrm>
            <a:off x="2625050" y="848375"/>
            <a:ext cx="772800" cy="333000"/>
          </a:xfrm>
          <a:prstGeom prst="homePlate">
            <a:avLst>
              <a:gd fmla="val 50000" name="adj"/>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1</a:t>
            </a:r>
            <a:endParaRPr b="1" sz="1800">
              <a:solidFill>
                <a:schemeClr val="lt1"/>
              </a:solidFill>
              <a:latin typeface="Roboto"/>
              <a:ea typeface="Roboto"/>
              <a:cs typeface="Roboto"/>
              <a:sym typeface="Roboto"/>
            </a:endParaRPr>
          </a:p>
        </p:txBody>
      </p:sp>
      <p:sp>
        <p:nvSpPr>
          <p:cNvPr id="200" name="Google Shape;200;p25"/>
          <p:cNvSpPr txBox="1"/>
          <p:nvPr/>
        </p:nvSpPr>
        <p:spPr>
          <a:xfrm>
            <a:off x="3605100" y="837175"/>
            <a:ext cx="34032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Roboto"/>
                <a:ea typeface="Roboto"/>
                <a:cs typeface="Roboto"/>
                <a:sym typeface="Roboto"/>
              </a:rPr>
              <a:t>Levenshtein edit distance</a:t>
            </a:r>
            <a:endParaRPr>
              <a:solidFill>
                <a:srgbClr val="1C4587"/>
              </a:solidFill>
              <a:latin typeface="Roboto"/>
              <a:ea typeface="Roboto"/>
              <a:cs typeface="Roboto"/>
              <a:sym typeface="Roboto"/>
            </a:endParaRPr>
          </a:p>
        </p:txBody>
      </p:sp>
      <p:pic>
        <p:nvPicPr>
          <p:cNvPr id="201" name="Google Shape;201;p25"/>
          <p:cNvPicPr preferRelativeResize="0"/>
          <p:nvPr/>
        </p:nvPicPr>
        <p:blipFill>
          <a:blip r:embed="rId3">
            <a:alphaModFix/>
          </a:blip>
          <a:stretch>
            <a:fillRect/>
          </a:stretch>
        </p:blipFill>
        <p:spPr>
          <a:xfrm>
            <a:off x="3397850" y="1354775"/>
            <a:ext cx="4552950" cy="1085850"/>
          </a:xfrm>
          <a:prstGeom prst="rect">
            <a:avLst/>
          </a:prstGeom>
          <a:noFill/>
          <a:ln>
            <a:noFill/>
          </a:ln>
        </p:spPr>
      </p:pic>
      <p:sp>
        <p:nvSpPr>
          <p:cNvPr id="202" name="Google Shape;202;p25"/>
          <p:cNvSpPr/>
          <p:nvPr/>
        </p:nvSpPr>
        <p:spPr>
          <a:xfrm>
            <a:off x="2625050" y="2827100"/>
            <a:ext cx="772800" cy="333000"/>
          </a:xfrm>
          <a:prstGeom prst="homePlate">
            <a:avLst>
              <a:gd fmla="val 50000" name="adj"/>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2</a:t>
            </a:r>
            <a:endParaRPr b="1" sz="1800">
              <a:solidFill>
                <a:schemeClr val="lt1"/>
              </a:solidFill>
              <a:latin typeface="Roboto"/>
              <a:ea typeface="Roboto"/>
              <a:cs typeface="Roboto"/>
              <a:sym typeface="Roboto"/>
            </a:endParaRPr>
          </a:p>
        </p:txBody>
      </p:sp>
      <p:sp>
        <p:nvSpPr>
          <p:cNvPr id="203" name="Google Shape;203;p25"/>
          <p:cNvSpPr txBox="1"/>
          <p:nvPr/>
        </p:nvSpPr>
        <p:spPr>
          <a:xfrm>
            <a:off x="3605100" y="2827100"/>
            <a:ext cx="29058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Roboto"/>
                <a:ea typeface="Roboto"/>
                <a:cs typeface="Roboto"/>
                <a:sym typeface="Roboto"/>
              </a:rPr>
              <a:t>String similarity</a:t>
            </a:r>
            <a:endParaRPr>
              <a:solidFill>
                <a:srgbClr val="1C4587"/>
              </a:solidFill>
              <a:latin typeface="Roboto"/>
              <a:ea typeface="Roboto"/>
              <a:cs typeface="Roboto"/>
              <a:sym typeface="Roboto"/>
            </a:endParaRPr>
          </a:p>
        </p:txBody>
      </p:sp>
      <p:pic>
        <p:nvPicPr>
          <p:cNvPr id="204" name="Google Shape;204;p25"/>
          <p:cNvPicPr preferRelativeResize="0"/>
          <p:nvPr/>
        </p:nvPicPr>
        <p:blipFill>
          <a:blip r:embed="rId4">
            <a:alphaModFix/>
          </a:blip>
          <a:stretch>
            <a:fillRect/>
          </a:stretch>
        </p:blipFill>
        <p:spPr>
          <a:xfrm>
            <a:off x="3397850" y="3297400"/>
            <a:ext cx="5181600" cy="102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109075" y="1626750"/>
            <a:ext cx="18072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CORRECTION</a:t>
            </a:r>
            <a:endParaRPr/>
          </a:p>
        </p:txBody>
      </p:sp>
      <p:sp>
        <p:nvSpPr>
          <p:cNvPr id="210" name="Google Shape;210;p26"/>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211" name="Google Shape;211;p26"/>
          <p:cNvSpPr txBox="1"/>
          <p:nvPr/>
        </p:nvSpPr>
        <p:spPr>
          <a:xfrm>
            <a:off x="213175" y="2780500"/>
            <a:ext cx="1599000" cy="15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Montserrat"/>
                <a:ea typeface="Montserrat"/>
                <a:cs typeface="Montserrat"/>
                <a:sym typeface="Montserrat"/>
              </a:rPr>
              <a:t>Based on </a:t>
            </a:r>
            <a:endParaRPr sz="1200">
              <a:solidFill>
                <a:schemeClr val="lt1"/>
              </a:solidFill>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Statistical Learning for OCR Text Correction</a:t>
            </a:r>
            <a:endParaRPr sz="1200">
              <a:latin typeface="Montserrat"/>
              <a:ea typeface="Montserrat"/>
              <a:cs typeface="Montserrat"/>
              <a:sym typeface="Montserrat"/>
            </a:endParaRPr>
          </a:p>
          <a:p>
            <a:pPr indent="0" lvl="0" marL="457200" rtl="0" algn="l">
              <a:spcBef>
                <a:spcPts val="0"/>
              </a:spcBef>
              <a:spcAft>
                <a:spcPts val="0"/>
              </a:spcAft>
              <a:buNone/>
            </a:pPr>
            <a:r>
              <a:rPr lang="en" sz="1200">
                <a:latin typeface="Montserrat"/>
                <a:ea typeface="Montserrat"/>
                <a:cs typeface="Montserrat"/>
                <a:sym typeface="Montserrat"/>
              </a:rPr>
              <a:t>Sec 4.3</a:t>
            </a:r>
            <a:endParaRPr sz="1200">
              <a:latin typeface="Montserrat"/>
              <a:ea typeface="Montserrat"/>
              <a:cs typeface="Montserrat"/>
              <a:sym typeface="Montserrat"/>
            </a:endParaRPr>
          </a:p>
        </p:txBody>
      </p:sp>
      <p:sp>
        <p:nvSpPr>
          <p:cNvPr id="212" name="Google Shape;212;p26"/>
          <p:cNvSpPr txBox="1"/>
          <p:nvPr/>
        </p:nvSpPr>
        <p:spPr>
          <a:xfrm>
            <a:off x="2385200" y="235400"/>
            <a:ext cx="4623000" cy="7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1C4587"/>
                </a:solidFill>
                <a:latin typeface="Roboto"/>
                <a:ea typeface="Roboto"/>
                <a:cs typeface="Roboto"/>
                <a:sym typeface="Roboto"/>
              </a:rPr>
              <a:t>Step 2. Compute Feature Scores</a:t>
            </a:r>
            <a:endParaRPr sz="2400">
              <a:solidFill>
                <a:srgbClr val="1C4587"/>
              </a:solidFill>
              <a:latin typeface="Roboto"/>
              <a:ea typeface="Roboto"/>
              <a:cs typeface="Roboto"/>
              <a:sym typeface="Roboto"/>
            </a:endParaRPr>
          </a:p>
        </p:txBody>
      </p:sp>
      <p:sp>
        <p:nvSpPr>
          <p:cNvPr id="213" name="Google Shape;213;p26"/>
          <p:cNvSpPr/>
          <p:nvPr/>
        </p:nvSpPr>
        <p:spPr>
          <a:xfrm>
            <a:off x="2625050" y="968300"/>
            <a:ext cx="772800" cy="333000"/>
          </a:xfrm>
          <a:prstGeom prst="homePlate">
            <a:avLst>
              <a:gd fmla="val 50000" name="adj"/>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2</a:t>
            </a:r>
            <a:endParaRPr b="1" sz="1800">
              <a:solidFill>
                <a:schemeClr val="lt1"/>
              </a:solidFill>
              <a:latin typeface="Roboto"/>
              <a:ea typeface="Roboto"/>
              <a:cs typeface="Roboto"/>
              <a:sym typeface="Roboto"/>
            </a:endParaRPr>
          </a:p>
        </p:txBody>
      </p:sp>
      <p:sp>
        <p:nvSpPr>
          <p:cNvPr id="214" name="Google Shape;214;p26"/>
          <p:cNvSpPr txBox="1"/>
          <p:nvPr/>
        </p:nvSpPr>
        <p:spPr>
          <a:xfrm>
            <a:off x="3589550" y="968300"/>
            <a:ext cx="29058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Roboto"/>
                <a:ea typeface="Roboto"/>
                <a:cs typeface="Roboto"/>
                <a:sym typeface="Roboto"/>
              </a:rPr>
              <a:t>String similarity (contd.)</a:t>
            </a:r>
            <a:endParaRPr>
              <a:solidFill>
                <a:srgbClr val="1C4587"/>
              </a:solidFill>
              <a:latin typeface="Roboto"/>
              <a:ea typeface="Roboto"/>
              <a:cs typeface="Roboto"/>
              <a:sym typeface="Roboto"/>
            </a:endParaRPr>
          </a:p>
        </p:txBody>
      </p:sp>
      <p:pic>
        <p:nvPicPr>
          <p:cNvPr id="215" name="Google Shape;215;p26"/>
          <p:cNvPicPr preferRelativeResize="0"/>
          <p:nvPr/>
        </p:nvPicPr>
        <p:blipFill>
          <a:blip r:embed="rId3">
            <a:alphaModFix/>
          </a:blip>
          <a:stretch>
            <a:fillRect/>
          </a:stretch>
        </p:blipFill>
        <p:spPr>
          <a:xfrm>
            <a:off x="3669200" y="1398825"/>
            <a:ext cx="3981698" cy="2411175"/>
          </a:xfrm>
          <a:prstGeom prst="rect">
            <a:avLst/>
          </a:prstGeom>
          <a:noFill/>
          <a:ln>
            <a:noFill/>
          </a:ln>
        </p:spPr>
      </p:pic>
      <p:pic>
        <p:nvPicPr>
          <p:cNvPr id="216" name="Google Shape;216;p26"/>
          <p:cNvPicPr preferRelativeResize="0"/>
          <p:nvPr/>
        </p:nvPicPr>
        <p:blipFill>
          <a:blip r:embed="rId4">
            <a:alphaModFix/>
          </a:blip>
          <a:stretch>
            <a:fillRect/>
          </a:stretch>
        </p:blipFill>
        <p:spPr>
          <a:xfrm>
            <a:off x="3669200" y="3606075"/>
            <a:ext cx="4623000" cy="1252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109075" y="1626750"/>
            <a:ext cx="18072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CORRECTION</a:t>
            </a:r>
            <a:endParaRPr/>
          </a:p>
        </p:txBody>
      </p:sp>
      <p:sp>
        <p:nvSpPr>
          <p:cNvPr id="222" name="Google Shape;222;p27"/>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223" name="Google Shape;223;p27"/>
          <p:cNvSpPr txBox="1"/>
          <p:nvPr/>
        </p:nvSpPr>
        <p:spPr>
          <a:xfrm>
            <a:off x="213175" y="2780500"/>
            <a:ext cx="1599000" cy="15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Montserrat"/>
                <a:ea typeface="Montserrat"/>
                <a:cs typeface="Montserrat"/>
                <a:sym typeface="Montserrat"/>
              </a:rPr>
              <a:t>Based on </a:t>
            </a:r>
            <a:endParaRPr sz="1200">
              <a:solidFill>
                <a:schemeClr val="lt1"/>
              </a:solidFill>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Statistical Learning for OCR Text Correction</a:t>
            </a:r>
            <a:endParaRPr sz="1200">
              <a:latin typeface="Montserrat"/>
              <a:ea typeface="Montserrat"/>
              <a:cs typeface="Montserrat"/>
              <a:sym typeface="Montserrat"/>
            </a:endParaRPr>
          </a:p>
          <a:p>
            <a:pPr indent="0" lvl="0" marL="457200" rtl="0" algn="l">
              <a:spcBef>
                <a:spcPts val="0"/>
              </a:spcBef>
              <a:spcAft>
                <a:spcPts val="0"/>
              </a:spcAft>
              <a:buNone/>
            </a:pPr>
            <a:r>
              <a:rPr lang="en" sz="1200">
                <a:latin typeface="Montserrat"/>
                <a:ea typeface="Montserrat"/>
                <a:cs typeface="Montserrat"/>
                <a:sym typeface="Montserrat"/>
              </a:rPr>
              <a:t>Sec 4.3</a:t>
            </a:r>
            <a:endParaRPr sz="1200">
              <a:latin typeface="Montserrat"/>
              <a:ea typeface="Montserrat"/>
              <a:cs typeface="Montserrat"/>
              <a:sym typeface="Montserrat"/>
            </a:endParaRPr>
          </a:p>
        </p:txBody>
      </p:sp>
      <p:sp>
        <p:nvSpPr>
          <p:cNvPr id="224" name="Google Shape;224;p27"/>
          <p:cNvSpPr txBox="1"/>
          <p:nvPr/>
        </p:nvSpPr>
        <p:spPr>
          <a:xfrm>
            <a:off x="2385200" y="235400"/>
            <a:ext cx="4623000" cy="7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1C4587"/>
                </a:solidFill>
                <a:latin typeface="Roboto"/>
                <a:ea typeface="Roboto"/>
                <a:cs typeface="Roboto"/>
                <a:sym typeface="Roboto"/>
              </a:rPr>
              <a:t>Step 2. Compute Feature Scores</a:t>
            </a:r>
            <a:endParaRPr sz="2400">
              <a:solidFill>
                <a:srgbClr val="1C4587"/>
              </a:solidFill>
              <a:latin typeface="Roboto"/>
              <a:ea typeface="Roboto"/>
              <a:cs typeface="Roboto"/>
              <a:sym typeface="Roboto"/>
            </a:endParaRPr>
          </a:p>
        </p:txBody>
      </p:sp>
      <p:sp>
        <p:nvSpPr>
          <p:cNvPr id="225" name="Google Shape;225;p27"/>
          <p:cNvSpPr/>
          <p:nvPr/>
        </p:nvSpPr>
        <p:spPr>
          <a:xfrm>
            <a:off x="2625050" y="968300"/>
            <a:ext cx="772800" cy="333000"/>
          </a:xfrm>
          <a:prstGeom prst="homePlate">
            <a:avLst>
              <a:gd fmla="val 50000" name="adj"/>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3</a:t>
            </a:r>
            <a:endParaRPr b="1" sz="1800">
              <a:solidFill>
                <a:schemeClr val="lt1"/>
              </a:solidFill>
              <a:latin typeface="Roboto"/>
              <a:ea typeface="Roboto"/>
              <a:cs typeface="Roboto"/>
              <a:sym typeface="Roboto"/>
            </a:endParaRPr>
          </a:p>
        </p:txBody>
      </p:sp>
      <p:sp>
        <p:nvSpPr>
          <p:cNvPr id="226" name="Google Shape;226;p27"/>
          <p:cNvSpPr txBox="1"/>
          <p:nvPr/>
        </p:nvSpPr>
        <p:spPr>
          <a:xfrm>
            <a:off x="3589550" y="968300"/>
            <a:ext cx="29058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Roboto"/>
                <a:ea typeface="Roboto"/>
                <a:cs typeface="Roboto"/>
                <a:sym typeface="Roboto"/>
              </a:rPr>
              <a:t>Language popularity</a:t>
            </a:r>
            <a:endParaRPr>
              <a:solidFill>
                <a:srgbClr val="1C4587"/>
              </a:solidFill>
              <a:latin typeface="Roboto"/>
              <a:ea typeface="Roboto"/>
              <a:cs typeface="Roboto"/>
              <a:sym typeface="Roboto"/>
            </a:endParaRPr>
          </a:p>
        </p:txBody>
      </p:sp>
      <p:pic>
        <p:nvPicPr>
          <p:cNvPr id="227" name="Google Shape;227;p27"/>
          <p:cNvPicPr preferRelativeResize="0"/>
          <p:nvPr/>
        </p:nvPicPr>
        <p:blipFill>
          <a:blip r:embed="rId3">
            <a:alphaModFix/>
          </a:blip>
          <a:stretch>
            <a:fillRect/>
          </a:stretch>
        </p:blipFill>
        <p:spPr>
          <a:xfrm>
            <a:off x="3589550" y="1460138"/>
            <a:ext cx="4886325" cy="1190625"/>
          </a:xfrm>
          <a:prstGeom prst="rect">
            <a:avLst/>
          </a:prstGeom>
          <a:noFill/>
          <a:ln>
            <a:noFill/>
          </a:ln>
        </p:spPr>
      </p:pic>
      <p:sp>
        <p:nvSpPr>
          <p:cNvPr id="228" name="Google Shape;228;p27"/>
          <p:cNvSpPr/>
          <p:nvPr/>
        </p:nvSpPr>
        <p:spPr>
          <a:xfrm>
            <a:off x="2625050" y="2780500"/>
            <a:ext cx="772800" cy="333000"/>
          </a:xfrm>
          <a:prstGeom prst="homePlate">
            <a:avLst>
              <a:gd fmla="val 50000" name="adj"/>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4</a:t>
            </a:r>
            <a:endParaRPr b="1" sz="1800">
              <a:solidFill>
                <a:schemeClr val="lt1"/>
              </a:solidFill>
              <a:latin typeface="Roboto"/>
              <a:ea typeface="Roboto"/>
              <a:cs typeface="Roboto"/>
              <a:sym typeface="Roboto"/>
            </a:endParaRPr>
          </a:p>
        </p:txBody>
      </p:sp>
      <p:sp>
        <p:nvSpPr>
          <p:cNvPr id="229" name="Google Shape;229;p27"/>
          <p:cNvSpPr txBox="1"/>
          <p:nvPr/>
        </p:nvSpPr>
        <p:spPr>
          <a:xfrm>
            <a:off x="3668400" y="2780500"/>
            <a:ext cx="18072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Roboto"/>
                <a:ea typeface="Roboto"/>
                <a:cs typeface="Roboto"/>
                <a:sym typeface="Roboto"/>
              </a:rPr>
              <a:t>Lexicon existence</a:t>
            </a:r>
            <a:endParaRPr>
              <a:solidFill>
                <a:srgbClr val="1C4587"/>
              </a:solidFill>
              <a:latin typeface="Roboto"/>
              <a:ea typeface="Roboto"/>
              <a:cs typeface="Roboto"/>
              <a:sym typeface="Roboto"/>
            </a:endParaRPr>
          </a:p>
        </p:txBody>
      </p:sp>
      <p:pic>
        <p:nvPicPr>
          <p:cNvPr id="230" name="Google Shape;230;p27"/>
          <p:cNvPicPr preferRelativeResize="0"/>
          <p:nvPr/>
        </p:nvPicPr>
        <p:blipFill>
          <a:blip r:embed="rId4">
            <a:alphaModFix/>
          </a:blip>
          <a:stretch>
            <a:fillRect/>
          </a:stretch>
        </p:blipFill>
        <p:spPr>
          <a:xfrm>
            <a:off x="3589550" y="3243225"/>
            <a:ext cx="4886326" cy="11997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109075" y="1626750"/>
            <a:ext cx="18072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CORRECTION</a:t>
            </a:r>
            <a:endParaRPr/>
          </a:p>
        </p:txBody>
      </p:sp>
      <p:sp>
        <p:nvSpPr>
          <p:cNvPr id="236" name="Google Shape;236;p28"/>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237" name="Google Shape;237;p28"/>
          <p:cNvSpPr txBox="1"/>
          <p:nvPr/>
        </p:nvSpPr>
        <p:spPr>
          <a:xfrm>
            <a:off x="213175" y="2780500"/>
            <a:ext cx="1599000" cy="15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Montserrat"/>
                <a:ea typeface="Montserrat"/>
                <a:cs typeface="Montserrat"/>
                <a:sym typeface="Montserrat"/>
              </a:rPr>
              <a:t>Based on </a:t>
            </a:r>
            <a:endParaRPr sz="1200">
              <a:solidFill>
                <a:schemeClr val="lt1"/>
              </a:solidFill>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Statistical Learning for OCR Text Correction</a:t>
            </a:r>
            <a:endParaRPr sz="1200">
              <a:latin typeface="Montserrat"/>
              <a:ea typeface="Montserrat"/>
              <a:cs typeface="Montserrat"/>
              <a:sym typeface="Montserrat"/>
            </a:endParaRPr>
          </a:p>
          <a:p>
            <a:pPr indent="0" lvl="0" marL="457200" rtl="0" algn="l">
              <a:spcBef>
                <a:spcPts val="0"/>
              </a:spcBef>
              <a:spcAft>
                <a:spcPts val="0"/>
              </a:spcAft>
              <a:buNone/>
            </a:pPr>
            <a:r>
              <a:rPr lang="en" sz="1200">
                <a:latin typeface="Montserrat"/>
                <a:ea typeface="Montserrat"/>
                <a:cs typeface="Montserrat"/>
                <a:sym typeface="Montserrat"/>
              </a:rPr>
              <a:t>Sec 4.3</a:t>
            </a:r>
            <a:endParaRPr sz="1200">
              <a:latin typeface="Montserrat"/>
              <a:ea typeface="Montserrat"/>
              <a:cs typeface="Montserrat"/>
              <a:sym typeface="Montserrat"/>
            </a:endParaRPr>
          </a:p>
        </p:txBody>
      </p:sp>
      <p:sp>
        <p:nvSpPr>
          <p:cNvPr id="238" name="Google Shape;238;p28"/>
          <p:cNvSpPr txBox="1"/>
          <p:nvPr/>
        </p:nvSpPr>
        <p:spPr>
          <a:xfrm>
            <a:off x="2385200" y="235400"/>
            <a:ext cx="4623000" cy="7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1C4587"/>
                </a:solidFill>
                <a:latin typeface="Roboto"/>
                <a:ea typeface="Roboto"/>
                <a:cs typeface="Roboto"/>
                <a:sym typeface="Roboto"/>
              </a:rPr>
              <a:t>Step 2. Compute Feature Scores</a:t>
            </a:r>
            <a:endParaRPr sz="2400">
              <a:solidFill>
                <a:srgbClr val="1C4587"/>
              </a:solidFill>
              <a:latin typeface="Roboto"/>
              <a:ea typeface="Roboto"/>
              <a:cs typeface="Roboto"/>
              <a:sym typeface="Roboto"/>
            </a:endParaRPr>
          </a:p>
        </p:txBody>
      </p:sp>
      <p:sp>
        <p:nvSpPr>
          <p:cNvPr id="239" name="Google Shape;239;p28"/>
          <p:cNvSpPr/>
          <p:nvPr/>
        </p:nvSpPr>
        <p:spPr>
          <a:xfrm>
            <a:off x="2625050" y="968300"/>
            <a:ext cx="772800" cy="333000"/>
          </a:xfrm>
          <a:prstGeom prst="homePlate">
            <a:avLst>
              <a:gd fmla="val 50000" name="adj"/>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5</a:t>
            </a:r>
            <a:endParaRPr b="1" sz="1800">
              <a:solidFill>
                <a:schemeClr val="lt1"/>
              </a:solidFill>
              <a:latin typeface="Roboto"/>
              <a:ea typeface="Roboto"/>
              <a:cs typeface="Roboto"/>
              <a:sym typeface="Roboto"/>
            </a:endParaRPr>
          </a:p>
        </p:txBody>
      </p:sp>
      <p:sp>
        <p:nvSpPr>
          <p:cNvPr id="240" name="Google Shape;240;p28"/>
          <p:cNvSpPr txBox="1"/>
          <p:nvPr/>
        </p:nvSpPr>
        <p:spPr>
          <a:xfrm>
            <a:off x="3543000" y="968300"/>
            <a:ext cx="29058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Roboto"/>
                <a:ea typeface="Roboto"/>
                <a:cs typeface="Roboto"/>
                <a:sym typeface="Roboto"/>
              </a:rPr>
              <a:t>Context </a:t>
            </a:r>
            <a:r>
              <a:rPr lang="en">
                <a:solidFill>
                  <a:srgbClr val="1C4587"/>
                </a:solidFill>
                <a:latin typeface="Roboto"/>
                <a:ea typeface="Roboto"/>
                <a:cs typeface="Roboto"/>
                <a:sym typeface="Roboto"/>
              </a:rPr>
              <a:t> popularity</a:t>
            </a:r>
            <a:endParaRPr>
              <a:solidFill>
                <a:srgbClr val="1C4587"/>
              </a:solidFill>
              <a:latin typeface="Roboto"/>
              <a:ea typeface="Roboto"/>
              <a:cs typeface="Roboto"/>
              <a:sym typeface="Roboto"/>
            </a:endParaRPr>
          </a:p>
        </p:txBody>
      </p:sp>
      <p:pic>
        <p:nvPicPr>
          <p:cNvPr id="241" name="Google Shape;241;p28"/>
          <p:cNvPicPr preferRelativeResize="0"/>
          <p:nvPr/>
        </p:nvPicPr>
        <p:blipFill>
          <a:blip r:embed="rId3">
            <a:alphaModFix/>
          </a:blip>
          <a:stretch>
            <a:fillRect/>
          </a:stretch>
        </p:blipFill>
        <p:spPr>
          <a:xfrm>
            <a:off x="3397850" y="1626750"/>
            <a:ext cx="5024424" cy="1274730"/>
          </a:xfrm>
          <a:prstGeom prst="rect">
            <a:avLst/>
          </a:prstGeom>
          <a:noFill/>
          <a:ln>
            <a:noFill/>
          </a:ln>
        </p:spPr>
      </p:pic>
      <p:cxnSp>
        <p:nvCxnSpPr>
          <p:cNvPr id="242" name="Google Shape;242;p28"/>
          <p:cNvCxnSpPr/>
          <p:nvPr/>
        </p:nvCxnSpPr>
        <p:spPr>
          <a:xfrm flipH="1">
            <a:off x="6977175" y="1334425"/>
            <a:ext cx="295200" cy="326400"/>
          </a:xfrm>
          <a:prstGeom prst="straightConnector1">
            <a:avLst/>
          </a:prstGeom>
          <a:noFill/>
          <a:ln cap="flat" cmpd="sng" w="9525">
            <a:solidFill>
              <a:srgbClr val="1C4587"/>
            </a:solidFill>
            <a:prstDash val="solid"/>
            <a:round/>
            <a:headEnd len="med" w="med" type="none"/>
            <a:tailEnd len="med" w="med" type="triangle"/>
          </a:ln>
        </p:spPr>
      </p:cxnSp>
      <p:sp>
        <p:nvSpPr>
          <p:cNvPr id="243" name="Google Shape;243;p28"/>
          <p:cNvSpPr txBox="1"/>
          <p:nvPr/>
        </p:nvSpPr>
        <p:spPr>
          <a:xfrm>
            <a:off x="7008200" y="968300"/>
            <a:ext cx="20355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Montserrat"/>
                <a:ea typeface="Montserrat"/>
                <a:cs typeface="Montserrat"/>
                <a:sym typeface="Montserrat"/>
              </a:rPr>
              <a:t>N gram frequency</a:t>
            </a:r>
            <a:endParaRPr>
              <a:solidFill>
                <a:srgbClr val="1C4587"/>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109075" y="1626750"/>
            <a:ext cx="18072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CORRECTION</a:t>
            </a:r>
            <a:endParaRPr/>
          </a:p>
        </p:txBody>
      </p:sp>
      <p:sp>
        <p:nvSpPr>
          <p:cNvPr id="249" name="Google Shape;249;p29"/>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250" name="Google Shape;250;p29"/>
          <p:cNvSpPr txBox="1"/>
          <p:nvPr/>
        </p:nvSpPr>
        <p:spPr>
          <a:xfrm>
            <a:off x="213175" y="2780500"/>
            <a:ext cx="1599000" cy="15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Montserrat"/>
                <a:ea typeface="Montserrat"/>
                <a:cs typeface="Montserrat"/>
                <a:sym typeface="Montserrat"/>
              </a:rPr>
              <a:t>Based on </a:t>
            </a:r>
            <a:endParaRPr sz="1200">
              <a:solidFill>
                <a:schemeClr val="lt1"/>
              </a:solidFill>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Statistical Learning for OCR Text Correction</a:t>
            </a:r>
            <a:endParaRPr sz="1200">
              <a:latin typeface="Montserrat"/>
              <a:ea typeface="Montserrat"/>
              <a:cs typeface="Montserrat"/>
              <a:sym typeface="Montserrat"/>
            </a:endParaRPr>
          </a:p>
          <a:p>
            <a:pPr indent="0" lvl="0" marL="457200" rtl="0" algn="l">
              <a:spcBef>
                <a:spcPts val="0"/>
              </a:spcBef>
              <a:spcAft>
                <a:spcPts val="0"/>
              </a:spcAft>
              <a:buNone/>
            </a:pPr>
            <a:r>
              <a:t/>
            </a:r>
            <a:endParaRPr sz="1200">
              <a:latin typeface="Montserrat"/>
              <a:ea typeface="Montserrat"/>
              <a:cs typeface="Montserrat"/>
              <a:sym typeface="Montserrat"/>
            </a:endParaRPr>
          </a:p>
        </p:txBody>
      </p:sp>
      <p:sp>
        <p:nvSpPr>
          <p:cNvPr id="251" name="Google Shape;251;p29"/>
          <p:cNvSpPr txBox="1"/>
          <p:nvPr/>
        </p:nvSpPr>
        <p:spPr>
          <a:xfrm>
            <a:off x="2354125" y="235400"/>
            <a:ext cx="4623000" cy="7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1C4587"/>
                </a:solidFill>
                <a:latin typeface="Roboto"/>
                <a:ea typeface="Roboto"/>
                <a:cs typeface="Roboto"/>
                <a:sym typeface="Roboto"/>
              </a:rPr>
              <a:t>Step 3. Train model</a:t>
            </a:r>
            <a:endParaRPr sz="2400">
              <a:solidFill>
                <a:srgbClr val="1C4587"/>
              </a:solidFill>
              <a:latin typeface="Roboto"/>
              <a:ea typeface="Roboto"/>
              <a:cs typeface="Roboto"/>
              <a:sym typeface="Roboto"/>
            </a:endParaRPr>
          </a:p>
        </p:txBody>
      </p:sp>
      <p:sp>
        <p:nvSpPr>
          <p:cNvPr id="252" name="Google Shape;252;p29"/>
          <p:cNvSpPr/>
          <p:nvPr/>
        </p:nvSpPr>
        <p:spPr>
          <a:xfrm>
            <a:off x="2625050" y="1065825"/>
            <a:ext cx="772800" cy="333000"/>
          </a:xfrm>
          <a:prstGeom prst="homePlate">
            <a:avLst>
              <a:gd fmla="val 50000" name="adj"/>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1</a:t>
            </a:r>
            <a:endParaRPr b="1" sz="1800">
              <a:solidFill>
                <a:schemeClr val="lt1"/>
              </a:solidFill>
              <a:latin typeface="Roboto"/>
              <a:ea typeface="Roboto"/>
              <a:cs typeface="Roboto"/>
              <a:sym typeface="Roboto"/>
            </a:endParaRPr>
          </a:p>
        </p:txBody>
      </p:sp>
      <p:sp>
        <p:nvSpPr>
          <p:cNvPr id="253" name="Google Shape;253;p29"/>
          <p:cNvSpPr txBox="1"/>
          <p:nvPr/>
        </p:nvSpPr>
        <p:spPr>
          <a:xfrm>
            <a:off x="3589550" y="968300"/>
            <a:ext cx="4257900" cy="33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1C4587"/>
                </a:solidFill>
                <a:latin typeface="Roboto"/>
                <a:ea typeface="Roboto"/>
                <a:cs typeface="Roboto"/>
                <a:sym typeface="Roboto"/>
              </a:rPr>
              <a:t>Features</a:t>
            </a:r>
            <a:endParaRPr b="1">
              <a:solidFill>
                <a:srgbClr val="1C4587"/>
              </a:solidFill>
              <a:latin typeface="Roboto"/>
              <a:ea typeface="Roboto"/>
              <a:cs typeface="Roboto"/>
              <a:sym typeface="Roboto"/>
            </a:endParaRPr>
          </a:p>
          <a:p>
            <a:pPr indent="0" lvl="0" marL="0" rtl="0" algn="l">
              <a:spcBef>
                <a:spcPts val="0"/>
              </a:spcBef>
              <a:spcAft>
                <a:spcPts val="0"/>
              </a:spcAft>
              <a:buNone/>
            </a:pPr>
            <a:r>
              <a:rPr lang="en">
                <a:solidFill>
                  <a:srgbClr val="1C4587"/>
                </a:solidFill>
                <a:latin typeface="Montserrat"/>
                <a:ea typeface="Montserrat"/>
                <a:cs typeface="Montserrat"/>
                <a:sym typeface="Montserrat"/>
              </a:rPr>
              <a:t>Use the scores computed in step 2 as features</a:t>
            </a:r>
            <a:endParaRPr>
              <a:solidFill>
                <a:srgbClr val="1C4587"/>
              </a:solidFill>
              <a:latin typeface="Montserrat"/>
              <a:ea typeface="Montserrat"/>
              <a:cs typeface="Montserrat"/>
              <a:sym typeface="Montserrat"/>
            </a:endParaRPr>
          </a:p>
        </p:txBody>
      </p:sp>
      <p:sp>
        <p:nvSpPr>
          <p:cNvPr id="254" name="Google Shape;254;p29"/>
          <p:cNvSpPr/>
          <p:nvPr/>
        </p:nvSpPr>
        <p:spPr>
          <a:xfrm>
            <a:off x="2625050" y="1888950"/>
            <a:ext cx="772800" cy="333000"/>
          </a:xfrm>
          <a:prstGeom prst="homePlate">
            <a:avLst>
              <a:gd fmla="val 50000" name="adj"/>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2</a:t>
            </a:r>
            <a:endParaRPr b="1" sz="1800">
              <a:solidFill>
                <a:schemeClr val="lt1"/>
              </a:solidFill>
              <a:latin typeface="Roboto"/>
              <a:ea typeface="Roboto"/>
              <a:cs typeface="Roboto"/>
              <a:sym typeface="Roboto"/>
            </a:endParaRPr>
          </a:p>
        </p:txBody>
      </p:sp>
      <p:sp>
        <p:nvSpPr>
          <p:cNvPr id="255" name="Google Shape;255;p29"/>
          <p:cNvSpPr txBox="1"/>
          <p:nvPr/>
        </p:nvSpPr>
        <p:spPr>
          <a:xfrm>
            <a:off x="3589550" y="1764625"/>
            <a:ext cx="42579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C4587"/>
                </a:solidFill>
                <a:latin typeface="Roboto"/>
                <a:ea typeface="Roboto"/>
                <a:cs typeface="Roboto"/>
                <a:sym typeface="Roboto"/>
              </a:rPr>
              <a:t>Labels</a:t>
            </a:r>
            <a:endParaRPr b="1">
              <a:solidFill>
                <a:srgbClr val="1C4587"/>
              </a:solidFill>
              <a:latin typeface="Roboto"/>
              <a:ea typeface="Roboto"/>
              <a:cs typeface="Roboto"/>
              <a:sym typeface="Roboto"/>
            </a:endParaRPr>
          </a:p>
          <a:p>
            <a:pPr indent="0" lvl="0" marL="0" rtl="0" algn="l">
              <a:lnSpc>
                <a:spcPct val="115000"/>
              </a:lnSpc>
              <a:spcBef>
                <a:spcPts val="0"/>
              </a:spcBef>
              <a:spcAft>
                <a:spcPts val="0"/>
              </a:spcAft>
              <a:buNone/>
            </a:pPr>
            <a:r>
              <a:rPr lang="en" u="sng">
                <a:solidFill>
                  <a:srgbClr val="1C4587"/>
                </a:solidFill>
                <a:latin typeface="Montserrat"/>
                <a:ea typeface="Montserrat"/>
                <a:cs typeface="Montserrat"/>
                <a:sym typeface="Montserrat"/>
              </a:rPr>
              <a:t>Label 1</a:t>
            </a:r>
            <a:r>
              <a:rPr lang="en">
                <a:solidFill>
                  <a:srgbClr val="1C4587"/>
                </a:solidFill>
                <a:latin typeface="Montserrat"/>
                <a:ea typeface="Montserrat"/>
                <a:cs typeface="Montserrat"/>
                <a:sym typeface="Montserrat"/>
              </a:rPr>
              <a:t> : if the candidate is the </a:t>
            </a:r>
            <a:r>
              <a:rPr b="1" lang="en">
                <a:solidFill>
                  <a:srgbClr val="1C4587"/>
                </a:solidFill>
                <a:latin typeface="Montserrat"/>
                <a:ea typeface="Montserrat"/>
                <a:cs typeface="Montserrat"/>
                <a:sym typeface="Montserrat"/>
              </a:rPr>
              <a:t>same </a:t>
            </a:r>
            <a:r>
              <a:rPr lang="en">
                <a:solidFill>
                  <a:srgbClr val="1C4587"/>
                </a:solidFill>
                <a:latin typeface="Montserrat"/>
                <a:ea typeface="Montserrat"/>
                <a:cs typeface="Montserrat"/>
                <a:sym typeface="Montserrat"/>
              </a:rPr>
              <a:t>as ground truth</a:t>
            </a:r>
            <a:endParaRPr>
              <a:solidFill>
                <a:srgbClr val="1C4587"/>
              </a:solidFill>
              <a:latin typeface="Montserrat"/>
              <a:ea typeface="Montserrat"/>
              <a:cs typeface="Montserrat"/>
              <a:sym typeface="Montserrat"/>
            </a:endParaRPr>
          </a:p>
          <a:p>
            <a:pPr indent="0" lvl="0" marL="0" rtl="0" algn="l">
              <a:spcBef>
                <a:spcPts val="0"/>
              </a:spcBef>
              <a:spcAft>
                <a:spcPts val="0"/>
              </a:spcAft>
              <a:buNone/>
            </a:pPr>
            <a:r>
              <a:rPr lang="en" u="sng">
                <a:solidFill>
                  <a:srgbClr val="1C4587"/>
                </a:solidFill>
                <a:latin typeface="Montserrat"/>
                <a:ea typeface="Montserrat"/>
                <a:cs typeface="Montserrat"/>
                <a:sym typeface="Montserrat"/>
              </a:rPr>
              <a:t>Label 0</a:t>
            </a:r>
            <a:r>
              <a:rPr lang="en">
                <a:solidFill>
                  <a:srgbClr val="1C4587"/>
                </a:solidFill>
                <a:latin typeface="Montserrat"/>
                <a:ea typeface="Montserrat"/>
                <a:cs typeface="Montserrat"/>
                <a:sym typeface="Montserrat"/>
              </a:rPr>
              <a:t>: if the candidate is </a:t>
            </a:r>
            <a:r>
              <a:rPr b="1" lang="en">
                <a:solidFill>
                  <a:srgbClr val="1C4587"/>
                </a:solidFill>
                <a:latin typeface="Montserrat"/>
                <a:ea typeface="Montserrat"/>
                <a:cs typeface="Montserrat"/>
                <a:sym typeface="Montserrat"/>
              </a:rPr>
              <a:t>different</a:t>
            </a:r>
            <a:r>
              <a:rPr lang="en">
                <a:solidFill>
                  <a:srgbClr val="1C4587"/>
                </a:solidFill>
                <a:latin typeface="Montserrat"/>
                <a:ea typeface="Montserrat"/>
                <a:cs typeface="Montserrat"/>
                <a:sym typeface="Montserrat"/>
              </a:rPr>
              <a:t> from ground truth</a:t>
            </a:r>
            <a:endParaRPr>
              <a:solidFill>
                <a:srgbClr val="1C4587"/>
              </a:solidFill>
              <a:latin typeface="Montserrat"/>
              <a:ea typeface="Montserrat"/>
              <a:cs typeface="Montserrat"/>
              <a:sym typeface="Montserrat"/>
            </a:endParaRPr>
          </a:p>
        </p:txBody>
      </p:sp>
      <p:sp>
        <p:nvSpPr>
          <p:cNvPr id="256" name="Google Shape;256;p29"/>
          <p:cNvSpPr/>
          <p:nvPr/>
        </p:nvSpPr>
        <p:spPr>
          <a:xfrm>
            <a:off x="2625050" y="3386800"/>
            <a:ext cx="772800" cy="333000"/>
          </a:xfrm>
          <a:prstGeom prst="homePlate">
            <a:avLst>
              <a:gd fmla="val 50000" name="adj"/>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3</a:t>
            </a:r>
            <a:endParaRPr b="1" sz="1800">
              <a:solidFill>
                <a:schemeClr val="lt1"/>
              </a:solidFill>
              <a:latin typeface="Roboto"/>
              <a:ea typeface="Roboto"/>
              <a:cs typeface="Roboto"/>
              <a:sym typeface="Roboto"/>
            </a:endParaRPr>
          </a:p>
        </p:txBody>
      </p:sp>
      <p:sp>
        <p:nvSpPr>
          <p:cNvPr id="257" name="Google Shape;257;p29"/>
          <p:cNvSpPr txBox="1"/>
          <p:nvPr/>
        </p:nvSpPr>
        <p:spPr>
          <a:xfrm>
            <a:off x="3589600" y="3327100"/>
            <a:ext cx="41799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C4587"/>
                </a:solidFill>
                <a:latin typeface="Roboto"/>
                <a:ea typeface="Roboto"/>
                <a:cs typeface="Roboto"/>
                <a:sym typeface="Roboto"/>
              </a:rPr>
              <a:t>Model</a:t>
            </a:r>
            <a:endParaRPr b="1">
              <a:solidFill>
                <a:srgbClr val="1C4587"/>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1C4587"/>
                </a:solidFill>
                <a:latin typeface="Montserrat"/>
                <a:ea typeface="Montserrat"/>
                <a:cs typeface="Montserrat"/>
                <a:sym typeface="Montserrat"/>
              </a:rPr>
              <a:t>Random Forest, XGBOOST, adaboost</a:t>
            </a:r>
            <a:endParaRPr>
              <a:solidFill>
                <a:srgbClr val="1C4587"/>
              </a:solidFill>
              <a:latin typeface="Montserrat"/>
              <a:ea typeface="Montserrat"/>
              <a:cs typeface="Montserrat"/>
              <a:sym typeface="Montserrat"/>
            </a:endParaRPr>
          </a:p>
        </p:txBody>
      </p:sp>
      <p:sp>
        <p:nvSpPr>
          <p:cNvPr id="258" name="Google Shape;258;p29"/>
          <p:cNvSpPr/>
          <p:nvPr/>
        </p:nvSpPr>
        <p:spPr>
          <a:xfrm>
            <a:off x="2625050" y="4108550"/>
            <a:ext cx="772800" cy="333000"/>
          </a:xfrm>
          <a:prstGeom prst="homePlate">
            <a:avLst>
              <a:gd fmla="val 50000" name="adj"/>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4</a:t>
            </a:r>
            <a:endParaRPr b="1" sz="1800">
              <a:solidFill>
                <a:schemeClr val="lt1"/>
              </a:solidFill>
              <a:latin typeface="Roboto"/>
              <a:ea typeface="Roboto"/>
              <a:cs typeface="Roboto"/>
              <a:sym typeface="Roboto"/>
            </a:endParaRPr>
          </a:p>
        </p:txBody>
      </p:sp>
      <p:sp>
        <p:nvSpPr>
          <p:cNvPr id="259" name="Google Shape;259;p29"/>
          <p:cNvSpPr txBox="1"/>
          <p:nvPr/>
        </p:nvSpPr>
        <p:spPr>
          <a:xfrm>
            <a:off x="3589600" y="4108550"/>
            <a:ext cx="25641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C4587"/>
                </a:solidFill>
                <a:latin typeface="Roboto"/>
                <a:ea typeface="Roboto"/>
                <a:cs typeface="Roboto"/>
                <a:sym typeface="Roboto"/>
              </a:rPr>
              <a:t>Cross Validation (5-fold)</a:t>
            </a:r>
            <a:endParaRPr b="1">
              <a:solidFill>
                <a:srgbClr val="1C4587"/>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0"/>
          <p:cNvSpPr txBox="1"/>
          <p:nvPr>
            <p:ph type="title"/>
          </p:nvPr>
        </p:nvSpPr>
        <p:spPr>
          <a:xfrm>
            <a:off x="109075" y="1626750"/>
            <a:ext cx="18072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CORRECTION</a:t>
            </a:r>
            <a:endParaRPr/>
          </a:p>
        </p:txBody>
      </p:sp>
      <p:sp>
        <p:nvSpPr>
          <p:cNvPr id="265" name="Google Shape;265;p30"/>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266" name="Google Shape;266;p30"/>
          <p:cNvSpPr txBox="1"/>
          <p:nvPr/>
        </p:nvSpPr>
        <p:spPr>
          <a:xfrm>
            <a:off x="213175" y="2780500"/>
            <a:ext cx="1599000" cy="15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Montserrat"/>
                <a:ea typeface="Montserrat"/>
                <a:cs typeface="Montserrat"/>
                <a:sym typeface="Montserrat"/>
              </a:rPr>
              <a:t>Based on </a:t>
            </a:r>
            <a:endParaRPr sz="1200">
              <a:solidFill>
                <a:schemeClr val="lt1"/>
              </a:solidFill>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Statistical Learning for OCR Text Correction Sec 4.4</a:t>
            </a:r>
            <a:endParaRPr sz="1200">
              <a:latin typeface="Montserrat"/>
              <a:ea typeface="Montserrat"/>
              <a:cs typeface="Montserrat"/>
              <a:sym typeface="Montserrat"/>
            </a:endParaRPr>
          </a:p>
          <a:p>
            <a:pPr indent="0" lvl="0" marL="457200" rtl="0" algn="l">
              <a:spcBef>
                <a:spcPts val="0"/>
              </a:spcBef>
              <a:spcAft>
                <a:spcPts val="0"/>
              </a:spcAft>
              <a:buNone/>
            </a:pPr>
            <a:r>
              <a:t/>
            </a:r>
            <a:endParaRPr sz="1200">
              <a:latin typeface="Montserrat"/>
              <a:ea typeface="Montserrat"/>
              <a:cs typeface="Montserrat"/>
              <a:sym typeface="Montserrat"/>
            </a:endParaRPr>
          </a:p>
        </p:txBody>
      </p:sp>
      <p:sp>
        <p:nvSpPr>
          <p:cNvPr id="267" name="Google Shape;267;p30"/>
          <p:cNvSpPr txBox="1"/>
          <p:nvPr/>
        </p:nvSpPr>
        <p:spPr>
          <a:xfrm>
            <a:off x="2354125" y="235400"/>
            <a:ext cx="6114900" cy="7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1C4587"/>
                </a:solidFill>
                <a:latin typeface="Roboto"/>
                <a:ea typeface="Roboto"/>
                <a:cs typeface="Roboto"/>
                <a:sym typeface="Roboto"/>
              </a:rPr>
              <a:t>Step 4. Candidate Ranking &amp; Correction</a:t>
            </a:r>
            <a:endParaRPr sz="2400">
              <a:solidFill>
                <a:srgbClr val="1C4587"/>
              </a:solidFill>
              <a:latin typeface="Roboto"/>
              <a:ea typeface="Roboto"/>
              <a:cs typeface="Roboto"/>
              <a:sym typeface="Roboto"/>
            </a:endParaRPr>
          </a:p>
        </p:txBody>
      </p:sp>
      <p:sp>
        <p:nvSpPr>
          <p:cNvPr id="268" name="Google Shape;268;p30"/>
          <p:cNvSpPr txBox="1"/>
          <p:nvPr/>
        </p:nvSpPr>
        <p:spPr>
          <a:xfrm>
            <a:off x="2610600" y="899325"/>
            <a:ext cx="5205600" cy="3263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1C4587"/>
              </a:buClr>
              <a:buSzPts val="1400"/>
              <a:buFont typeface="Montserrat"/>
              <a:buChar char="❏"/>
            </a:pPr>
            <a:r>
              <a:rPr lang="en">
                <a:solidFill>
                  <a:srgbClr val="1C4587"/>
                </a:solidFill>
                <a:latin typeface="Montserrat"/>
                <a:ea typeface="Montserrat"/>
                <a:cs typeface="Montserrat"/>
                <a:sym typeface="Montserrat"/>
              </a:rPr>
              <a:t>Rank test set candidates according to predicted scores</a:t>
            </a:r>
            <a:endParaRPr>
              <a:solidFill>
                <a:srgbClr val="1C4587"/>
              </a:solidFill>
              <a:latin typeface="Montserrat"/>
              <a:ea typeface="Montserrat"/>
              <a:cs typeface="Montserrat"/>
              <a:sym typeface="Montserrat"/>
            </a:endParaRPr>
          </a:p>
          <a:p>
            <a:pPr indent="0" lvl="0" marL="0" rtl="0" algn="l">
              <a:spcBef>
                <a:spcPts val="0"/>
              </a:spcBef>
              <a:spcAft>
                <a:spcPts val="0"/>
              </a:spcAft>
              <a:buNone/>
            </a:pPr>
            <a:r>
              <a:t/>
            </a:r>
            <a:endParaRPr>
              <a:solidFill>
                <a:srgbClr val="1C4587"/>
              </a:solidFill>
              <a:latin typeface="Montserrat"/>
              <a:ea typeface="Montserrat"/>
              <a:cs typeface="Montserrat"/>
              <a:sym typeface="Montserrat"/>
            </a:endParaRPr>
          </a:p>
          <a:p>
            <a:pPr indent="-317500" lvl="0" marL="457200" rtl="0" algn="l">
              <a:spcBef>
                <a:spcPts val="0"/>
              </a:spcBef>
              <a:spcAft>
                <a:spcPts val="0"/>
              </a:spcAft>
              <a:buClr>
                <a:srgbClr val="1C4587"/>
              </a:buClr>
              <a:buSzPts val="1400"/>
              <a:buFont typeface="Montserrat"/>
              <a:buChar char="❏"/>
            </a:pPr>
            <a:r>
              <a:rPr lang="en">
                <a:solidFill>
                  <a:srgbClr val="1C4587"/>
                </a:solidFill>
                <a:latin typeface="Montserrat"/>
                <a:ea typeface="Montserrat"/>
                <a:cs typeface="Montserrat"/>
                <a:sym typeface="Montserrat"/>
              </a:rPr>
              <a:t>Choose the one with highest score for correction</a:t>
            </a:r>
            <a:endParaRPr>
              <a:solidFill>
                <a:srgbClr val="1C4587"/>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1"/>
          <p:cNvSpPr txBox="1"/>
          <p:nvPr>
            <p:ph type="ctrTitle"/>
          </p:nvPr>
        </p:nvSpPr>
        <p:spPr>
          <a:xfrm>
            <a:off x="2903550" y="2587125"/>
            <a:ext cx="57927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EVALUATION</a:t>
            </a:r>
            <a:endParaRPr/>
          </a:p>
        </p:txBody>
      </p:sp>
      <p:sp>
        <p:nvSpPr>
          <p:cNvPr id="274" name="Google Shape;274;p31"/>
          <p:cNvSpPr txBox="1"/>
          <p:nvPr>
            <p:ph idx="1" type="subTitle"/>
          </p:nvPr>
        </p:nvSpPr>
        <p:spPr>
          <a:xfrm>
            <a:off x="2996825" y="3746927"/>
            <a:ext cx="5792700" cy="784800"/>
          </a:xfrm>
          <a:prstGeom prst="rect">
            <a:avLst/>
          </a:prstGeom>
        </p:spPr>
        <p:txBody>
          <a:bodyPr anchorCtr="0" anchor="b" bIns="91425" lIns="91425" spcFirstLastPara="1" rIns="91425" wrap="square" tIns="91425">
            <a:noAutofit/>
          </a:bodyPr>
          <a:lstStyle/>
          <a:p>
            <a:pPr indent="0" lvl="0" marL="457200" rtl="0" algn="r">
              <a:spcBef>
                <a:spcPts val="0"/>
              </a:spcBef>
              <a:spcAft>
                <a:spcPts val="0"/>
              </a:spcAft>
              <a:buNone/>
            </a:pPr>
            <a:r>
              <a:t/>
            </a:r>
            <a:endParaRPr sz="1200">
              <a:latin typeface="Montserrat"/>
              <a:ea typeface="Montserrat"/>
              <a:cs typeface="Montserrat"/>
              <a:sym typeface="Montserrat"/>
            </a:endParaRPr>
          </a:p>
        </p:txBody>
      </p:sp>
      <p:sp>
        <p:nvSpPr>
          <p:cNvPr id="275" name="Google Shape;275;p31"/>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203875" y="1626750"/>
            <a:ext cx="17124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70" name="Google Shape;70;p14"/>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71" name="Google Shape;71;p14"/>
          <p:cNvSpPr/>
          <p:nvPr/>
        </p:nvSpPr>
        <p:spPr>
          <a:xfrm>
            <a:off x="2441325" y="2284800"/>
            <a:ext cx="6301500" cy="573900"/>
          </a:xfrm>
          <a:prstGeom prst="homePlate">
            <a:avLst>
              <a:gd fmla="val 50000" name="adj"/>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2695925" y="1846650"/>
            <a:ext cx="1450200" cy="1450200"/>
          </a:xfrm>
          <a:prstGeom prst="ellipse">
            <a:avLst/>
          </a:prstGeom>
          <a:solidFill>
            <a:srgbClr val="6FA8DC"/>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Error Detection</a:t>
            </a:r>
            <a:endParaRPr>
              <a:solidFill>
                <a:srgbClr val="FFFFFF"/>
              </a:solidFill>
              <a:latin typeface="Roboto"/>
              <a:ea typeface="Roboto"/>
              <a:cs typeface="Roboto"/>
              <a:sym typeface="Roboto"/>
            </a:endParaRPr>
          </a:p>
        </p:txBody>
      </p:sp>
      <p:sp>
        <p:nvSpPr>
          <p:cNvPr id="73" name="Google Shape;73;p14"/>
          <p:cNvSpPr/>
          <p:nvPr/>
        </p:nvSpPr>
        <p:spPr>
          <a:xfrm>
            <a:off x="4783163" y="1846650"/>
            <a:ext cx="1450200" cy="1450200"/>
          </a:xfrm>
          <a:prstGeom prst="ellipse">
            <a:avLst/>
          </a:prstGeom>
          <a:solidFill>
            <a:srgbClr val="3D85C6"/>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Error Correction</a:t>
            </a:r>
            <a:endParaRPr>
              <a:solidFill>
                <a:srgbClr val="FFFFFF"/>
              </a:solidFill>
              <a:latin typeface="Roboto"/>
              <a:ea typeface="Roboto"/>
              <a:cs typeface="Roboto"/>
              <a:sym typeface="Roboto"/>
            </a:endParaRPr>
          </a:p>
        </p:txBody>
      </p:sp>
      <p:sp>
        <p:nvSpPr>
          <p:cNvPr id="74" name="Google Shape;74;p14"/>
          <p:cNvSpPr/>
          <p:nvPr/>
        </p:nvSpPr>
        <p:spPr>
          <a:xfrm>
            <a:off x="6870401" y="1846650"/>
            <a:ext cx="1450200" cy="1450200"/>
          </a:xfrm>
          <a:prstGeom prst="ellipse">
            <a:avLst/>
          </a:prstGeom>
          <a:solidFill>
            <a:srgbClr val="0B5394"/>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Evaluation</a:t>
            </a:r>
            <a:endParaRPr>
              <a:solidFill>
                <a:srgbClr val="FFFFFF"/>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2"/>
          <p:cNvSpPr txBox="1"/>
          <p:nvPr>
            <p:ph type="title"/>
          </p:nvPr>
        </p:nvSpPr>
        <p:spPr>
          <a:xfrm>
            <a:off x="109075" y="1626750"/>
            <a:ext cx="18939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281" name="Google Shape;281;p32"/>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282" name="Google Shape;282;p32"/>
          <p:cNvPicPr preferRelativeResize="0"/>
          <p:nvPr/>
        </p:nvPicPr>
        <p:blipFill>
          <a:blip r:embed="rId3">
            <a:alphaModFix/>
          </a:blip>
          <a:stretch>
            <a:fillRect/>
          </a:stretch>
        </p:blipFill>
        <p:spPr>
          <a:xfrm>
            <a:off x="3087725" y="369925"/>
            <a:ext cx="5172075" cy="1352550"/>
          </a:xfrm>
          <a:prstGeom prst="rect">
            <a:avLst/>
          </a:prstGeom>
          <a:noFill/>
          <a:ln>
            <a:noFill/>
          </a:ln>
        </p:spPr>
      </p:pic>
      <p:graphicFrame>
        <p:nvGraphicFramePr>
          <p:cNvPr id="283" name="Google Shape;283;p32"/>
          <p:cNvGraphicFramePr/>
          <p:nvPr/>
        </p:nvGraphicFramePr>
        <p:xfrm>
          <a:off x="2543863" y="1800181"/>
          <a:ext cx="3000000" cy="3000000"/>
        </p:xfrm>
        <a:graphic>
          <a:graphicData uri="http://schemas.openxmlformats.org/drawingml/2006/table">
            <a:tbl>
              <a:tblPr>
                <a:noFill/>
                <a:tableStyleId>{F8510086-B36A-4561-838D-08F764651D70}</a:tableStyleId>
              </a:tblPr>
              <a:tblGrid>
                <a:gridCol w="2222150"/>
                <a:gridCol w="1261925"/>
                <a:gridCol w="1526075"/>
              </a:tblGrid>
              <a:tr h="593775">
                <a:tc>
                  <a:txBody>
                    <a:bodyPr>
                      <a:noAutofit/>
                    </a:bodyPr>
                    <a:lstStyle/>
                    <a:p>
                      <a:pPr indent="0" lvl="0" marL="0" rtl="0" algn="l">
                        <a:spcBef>
                          <a:spcPts val="0"/>
                        </a:spcBef>
                        <a:spcAft>
                          <a:spcPts val="0"/>
                        </a:spcAft>
                        <a:buNone/>
                      </a:pPr>
                      <a:r>
                        <a:t/>
                      </a:r>
                      <a:endParaRPr>
                        <a:solidFill>
                          <a:srgbClr val="073763"/>
                        </a:solidFill>
                        <a:latin typeface="Roboto"/>
                        <a:ea typeface="Roboto"/>
                        <a:cs typeface="Roboto"/>
                        <a:sym typeface="Roboto"/>
                      </a:endParaRPr>
                    </a:p>
                  </a:txBody>
                  <a:tcPr marT="68575" marB="68575" marR="91425" marL="91425"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rgbClr val="073763"/>
                          </a:solidFill>
                          <a:latin typeface="Roboto"/>
                          <a:ea typeface="Roboto"/>
                          <a:cs typeface="Roboto"/>
                          <a:sym typeface="Roboto"/>
                        </a:rPr>
                        <a:t>Tesseract (D3 detection)</a:t>
                      </a:r>
                      <a:endParaRPr sz="1100">
                        <a:solidFill>
                          <a:srgbClr val="073763"/>
                        </a:solidFill>
                        <a:latin typeface="Roboto"/>
                        <a:ea typeface="Roboto"/>
                        <a:cs typeface="Roboto"/>
                        <a:sym typeface="Roboto"/>
                      </a:endParaRPr>
                    </a:p>
                  </a:txBody>
                  <a:tcPr marT="68575" marB="68575" marR="91425" marL="91425"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rgbClr val="073763"/>
                          </a:solidFill>
                          <a:latin typeface="Roboto"/>
                          <a:ea typeface="Roboto"/>
                          <a:cs typeface="Roboto"/>
                          <a:sym typeface="Roboto"/>
                        </a:rPr>
                        <a:t>Tesseract (Improved detection)</a:t>
                      </a:r>
                      <a:endParaRPr sz="1100">
                        <a:solidFill>
                          <a:srgbClr val="073763"/>
                        </a:solidFill>
                        <a:latin typeface="Roboto"/>
                        <a:ea typeface="Roboto"/>
                        <a:cs typeface="Roboto"/>
                        <a:sym typeface="Roboto"/>
                      </a:endParaRPr>
                    </a:p>
                  </a:txBody>
                  <a:tcPr marT="68575" marB="68575" marR="91425" marL="91425"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r>
              <a:tr h="593775">
                <a:tc>
                  <a:txBody>
                    <a:bodyPr>
                      <a:noAutofit/>
                    </a:bodyPr>
                    <a:lstStyle/>
                    <a:p>
                      <a:pPr indent="0" lvl="0" marL="0" rtl="0" algn="l">
                        <a:spcBef>
                          <a:spcPts val="0"/>
                        </a:spcBef>
                        <a:spcAft>
                          <a:spcPts val="0"/>
                        </a:spcAft>
                        <a:buNone/>
                      </a:pPr>
                      <a:r>
                        <a:rPr lang="en" sz="1100">
                          <a:solidFill>
                            <a:srgbClr val="073763"/>
                          </a:solidFill>
                          <a:latin typeface="Roboto"/>
                          <a:ea typeface="Roboto"/>
                          <a:cs typeface="Roboto"/>
                          <a:sym typeface="Roboto"/>
                        </a:rPr>
                        <a:t>word_wise_recall</a:t>
                      </a:r>
                      <a:endParaRPr sz="1100">
                        <a:solidFill>
                          <a:srgbClr val="073763"/>
                        </a:solidFill>
                        <a:latin typeface="Roboto"/>
                        <a:ea typeface="Roboto"/>
                        <a:cs typeface="Roboto"/>
                        <a:sym typeface="Roboto"/>
                      </a:endParaRPr>
                    </a:p>
                  </a:txBody>
                  <a:tcPr marT="68575" marB="68575" marR="91425" marL="91425"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solidFill>
                      <a:srgbClr val="CFE2F3"/>
                    </a:solidFill>
                  </a:tcPr>
                </a:tc>
                <a:tc>
                  <a:txBody>
                    <a:bodyPr>
                      <a:noAutofit/>
                    </a:bodyPr>
                    <a:lstStyle/>
                    <a:p>
                      <a:pPr indent="0" lvl="0" marL="0" rtl="0" algn="ctr">
                        <a:spcBef>
                          <a:spcPts val="0"/>
                        </a:spcBef>
                        <a:spcAft>
                          <a:spcPts val="0"/>
                        </a:spcAft>
                        <a:buNone/>
                      </a:pPr>
                      <a:r>
                        <a:rPr b="1" lang="en">
                          <a:solidFill>
                            <a:srgbClr val="073763"/>
                          </a:solidFill>
                          <a:latin typeface="Montserrat"/>
                          <a:ea typeface="Montserrat"/>
                          <a:cs typeface="Montserrat"/>
                          <a:sym typeface="Montserrat"/>
                        </a:rPr>
                        <a:t>0.82</a:t>
                      </a:r>
                      <a:endParaRPr b="1">
                        <a:solidFill>
                          <a:srgbClr val="073763"/>
                        </a:solidFill>
                        <a:latin typeface="Montserrat"/>
                        <a:ea typeface="Montserrat"/>
                        <a:cs typeface="Montserrat"/>
                        <a:sym typeface="Montserrat"/>
                      </a:endParaRPr>
                    </a:p>
                  </a:txBody>
                  <a:tcPr marT="68575" marB="68575" marR="91425" marL="91425"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solidFill>
                      <a:srgbClr val="CFE2F3"/>
                    </a:solidFill>
                  </a:tcPr>
                </a:tc>
                <a:tc>
                  <a:txBody>
                    <a:bodyPr>
                      <a:noAutofit/>
                    </a:bodyPr>
                    <a:lstStyle/>
                    <a:p>
                      <a:pPr indent="0" lvl="0" marL="0" rtl="0" algn="ctr">
                        <a:spcBef>
                          <a:spcPts val="0"/>
                        </a:spcBef>
                        <a:spcAft>
                          <a:spcPts val="0"/>
                        </a:spcAft>
                        <a:buNone/>
                      </a:pPr>
                      <a:r>
                        <a:rPr b="1" lang="en">
                          <a:solidFill>
                            <a:srgbClr val="073763"/>
                          </a:solidFill>
                          <a:latin typeface="Montserrat"/>
                          <a:ea typeface="Montserrat"/>
                          <a:cs typeface="Montserrat"/>
                          <a:sym typeface="Montserrat"/>
                        </a:rPr>
                        <a:t>0.89</a:t>
                      </a:r>
                      <a:endParaRPr b="1">
                        <a:solidFill>
                          <a:srgbClr val="073763"/>
                        </a:solidFill>
                        <a:latin typeface="Montserrat"/>
                        <a:ea typeface="Montserrat"/>
                        <a:cs typeface="Montserrat"/>
                        <a:sym typeface="Montserrat"/>
                      </a:endParaRPr>
                    </a:p>
                  </a:txBody>
                  <a:tcPr marT="68575" marB="68575" marR="91425" marL="91425"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solidFill>
                      <a:srgbClr val="CFE2F3"/>
                    </a:solidFill>
                  </a:tcPr>
                </a:tc>
              </a:tr>
              <a:tr h="593775">
                <a:tc>
                  <a:txBody>
                    <a:bodyPr>
                      <a:noAutofit/>
                    </a:bodyPr>
                    <a:lstStyle/>
                    <a:p>
                      <a:pPr indent="0" lvl="0" marL="0" rtl="0" algn="l">
                        <a:spcBef>
                          <a:spcPts val="0"/>
                        </a:spcBef>
                        <a:spcAft>
                          <a:spcPts val="0"/>
                        </a:spcAft>
                        <a:buNone/>
                      </a:pPr>
                      <a:r>
                        <a:rPr lang="en" sz="1100">
                          <a:solidFill>
                            <a:srgbClr val="073763"/>
                          </a:solidFill>
                          <a:latin typeface="Roboto"/>
                          <a:ea typeface="Roboto"/>
                          <a:cs typeface="Roboto"/>
                          <a:sym typeface="Roboto"/>
                        </a:rPr>
                        <a:t>word_wise_precision</a:t>
                      </a:r>
                      <a:endParaRPr sz="1100">
                        <a:solidFill>
                          <a:srgbClr val="073763"/>
                        </a:solidFill>
                        <a:latin typeface="Roboto"/>
                        <a:ea typeface="Roboto"/>
                        <a:cs typeface="Roboto"/>
                        <a:sym typeface="Roboto"/>
                      </a:endParaRPr>
                    </a:p>
                  </a:txBody>
                  <a:tcPr marT="68575" marB="68575" marR="91425" marL="91425"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solidFill>
                            <a:srgbClr val="073763"/>
                          </a:solidFill>
                          <a:latin typeface="Montserrat"/>
                          <a:ea typeface="Montserrat"/>
                          <a:cs typeface="Montserrat"/>
                          <a:sym typeface="Montserrat"/>
                        </a:rPr>
                        <a:t>0.86</a:t>
                      </a:r>
                      <a:endParaRPr b="1">
                        <a:solidFill>
                          <a:srgbClr val="073763"/>
                        </a:solidFill>
                        <a:latin typeface="Montserrat"/>
                        <a:ea typeface="Montserrat"/>
                        <a:cs typeface="Montserrat"/>
                        <a:sym typeface="Montserrat"/>
                      </a:endParaRPr>
                    </a:p>
                  </a:txBody>
                  <a:tcPr marT="68575" marB="68575" marR="91425" marL="91425"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solidFill>
                            <a:srgbClr val="073763"/>
                          </a:solidFill>
                          <a:latin typeface="Montserrat"/>
                          <a:ea typeface="Montserrat"/>
                          <a:cs typeface="Montserrat"/>
                          <a:sym typeface="Montserrat"/>
                        </a:rPr>
                        <a:t>0.90</a:t>
                      </a:r>
                      <a:endParaRPr b="1">
                        <a:solidFill>
                          <a:srgbClr val="073763"/>
                        </a:solidFill>
                        <a:latin typeface="Montserrat"/>
                        <a:ea typeface="Montserrat"/>
                        <a:cs typeface="Montserrat"/>
                        <a:sym typeface="Montserrat"/>
                      </a:endParaRPr>
                    </a:p>
                  </a:txBody>
                  <a:tcPr marT="68575" marB="68575" marR="91425" marL="91425"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r>
            </a:tbl>
          </a:graphicData>
        </a:graphic>
      </p:graphicFrame>
      <p:sp>
        <p:nvSpPr>
          <p:cNvPr id="284" name="Google Shape;284;p32"/>
          <p:cNvSpPr txBox="1"/>
          <p:nvPr/>
        </p:nvSpPr>
        <p:spPr>
          <a:xfrm>
            <a:off x="178825" y="2447550"/>
            <a:ext cx="1667700" cy="248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Font typeface="Montserrat"/>
              <a:buChar char="❏"/>
            </a:pPr>
            <a:r>
              <a:rPr lang="en" sz="1200">
                <a:solidFill>
                  <a:srgbClr val="FFFFFF"/>
                </a:solidFill>
                <a:latin typeface="Montserrat"/>
                <a:ea typeface="Montserrat"/>
                <a:cs typeface="Montserrat"/>
                <a:sym typeface="Montserrat"/>
              </a:rPr>
              <a:t>Error Detection</a:t>
            </a:r>
            <a:endParaRPr sz="1200">
              <a:solidFill>
                <a:srgbClr val="FFFFFF"/>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3"/>
          <p:cNvSpPr txBox="1"/>
          <p:nvPr>
            <p:ph type="title"/>
          </p:nvPr>
        </p:nvSpPr>
        <p:spPr>
          <a:xfrm>
            <a:off x="109075" y="1626750"/>
            <a:ext cx="18939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290" name="Google Shape;290;p33"/>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291" name="Google Shape;291;p33"/>
          <p:cNvPicPr preferRelativeResize="0"/>
          <p:nvPr/>
        </p:nvPicPr>
        <p:blipFill>
          <a:blip r:embed="rId3">
            <a:alphaModFix/>
          </a:blip>
          <a:stretch>
            <a:fillRect/>
          </a:stretch>
        </p:blipFill>
        <p:spPr>
          <a:xfrm>
            <a:off x="3087725" y="369925"/>
            <a:ext cx="5172075" cy="1352550"/>
          </a:xfrm>
          <a:prstGeom prst="rect">
            <a:avLst/>
          </a:prstGeom>
          <a:noFill/>
          <a:ln>
            <a:noFill/>
          </a:ln>
        </p:spPr>
      </p:pic>
      <p:graphicFrame>
        <p:nvGraphicFramePr>
          <p:cNvPr id="292" name="Google Shape;292;p33"/>
          <p:cNvGraphicFramePr/>
          <p:nvPr/>
        </p:nvGraphicFramePr>
        <p:xfrm>
          <a:off x="2574725" y="1722481"/>
          <a:ext cx="3000000" cy="3000000"/>
        </p:xfrm>
        <a:graphic>
          <a:graphicData uri="http://schemas.openxmlformats.org/drawingml/2006/table">
            <a:tbl>
              <a:tblPr>
                <a:noFill/>
                <a:tableStyleId>{F8510086-B36A-4561-838D-08F764651D70}</a:tableStyleId>
              </a:tblPr>
              <a:tblGrid>
                <a:gridCol w="1855550"/>
                <a:gridCol w="1513700"/>
                <a:gridCol w="1513700"/>
              </a:tblGrid>
              <a:tr h="593775">
                <a:tc>
                  <a:txBody>
                    <a:bodyPr>
                      <a:noAutofit/>
                    </a:bodyPr>
                    <a:lstStyle/>
                    <a:p>
                      <a:pPr indent="0" lvl="0" marL="0" rtl="0" algn="l">
                        <a:spcBef>
                          <a:spcPts val="0"/>
                        </a:spcBef>
                        <a:spcAft>
                          <a:spcPts val="0"/>
                        </a:spcAft>
                        <a:buNone/>
                      </a:pPr>
                      <a:r>
                        <a:t/>
                      </a:r>
                      <a:endParaRPr>
                        <a:solidFill>
                          <a:srgbClr val="073763"/>
                        </a:solidFill>
                        <a:latin typeface="Roboto"/>
                        <a:ea typeface="Roboto"/>
                        <a:cs typeface="Roboto"/>
                        <a:sym typeface="Roboto"/>
                      </a:endParaRPr>
                    </a:p>
                  </a:txBody>
                  <a:tcPr marT="68575" marB="68575" marR="91425" marL="91425"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rgbClr val="073763"/>
                          </a:solidFill>
                          <a:latin typeface="Roboto"/>
                          <a:ea typeface="Roboto"/>
                          <a:cs typeface="Roboto"/>
                          <a:sym typeface="Roboto"/>
                        </a:rPr>
                        <a:t>Tesseract (C4 correction)</a:t>
                      </a:r>
                      <a:endParaRPr sz="1100">
                        <a:solidFill>
                          <a:srgbClr val="073763"/>
                        </a:solidFill>
                        <a:latin typeface="Roboto"/>
                        <a:ea typeface="Roboto"/>
                        <a:cs typeface="Roboto"/>
                        <a:sym typeface="Roboto"/>
                      </a:endParaRPr>
                    </a:p>
                  </a:txBody>
                  <a:tcPr marT="68575" marB="68575" marR="91425" marL="91425"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rgbClr val="073763"/>
                          </a:solidFill>
                          <a:latin typeface="Roboto"/>
                          <a:ea typeface="Roboto"/>
                          <a:cs typeface="Roboto"/>
                          <a:sym typeface="Roboto"/>
                        </a:rPr>
                        <a:t>Tesseract (improved correction)</a:t>
                      </a:r>
                      <a:endParaRPr sz="1100">
                        <a:solidFill>
                          <a:srgbClr val="073763"/>
                        </a:solidFill>
                        <a:latin typeface="Roboto"/>
                        <a:ea typeface="Roboto"/>
                        <a:cs typeface="Roboto"/>
                        <a:sym typeface="Roboto"/>
                      </a:endParaRPr>
                    </a:p>
                  </a:txBody>
                  <a:tcPr marT="68575" marB="68575" marR="91425" marL="91425"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r>
              <a:tr h="593775">
                <a:tc>
                  <a:txBody>
                    <a:bodyPr>
                      <a:noAutofit/>
                    </a:bodyPr>
                    <a:lstStyle/>
                    <a:p>
                      <a:pPr indent="0" lvl="0" marL="0" rtl="0" algn="l">
                        <a:spcBef>
                          <a:spcPts val="0"/>
                        </a:spcBef>
                        <a:spcAft>
                          <a:spcPts val="0"/>
                        </a:spcAft>
                        <a:buNone/>
                      </a:pPr>
                      <a:r>
                        <a:rPr lang="en" sz="1100">
                          <a:solidFill>
                            <a:srgbClr val="073763"/>
                          </a:solidFill>
                          <a:latin typeface="Roboto"/>
                          <a:ea typeface="Roboto"/>
                          <a:cs typeface="Roboto"/>
                          <a:sym typeface="Roboto"/>
                        </a:rPr>
                        <a:t>word_wise_recall</a:t>
                      </a:r>
                      <a:endParaRPr sz="1100">
                        <a:solidFill>
                          <a:srgbClr val="073763"/>
                        </a:solidFill>
                        <a:latin typeface="Roboto"/>
                        <a:ea typeface="Roboto"/>
                        <a:cs typeface="Roboto"/>
                        <a:sym typeface="Roboto"/>
                      </a:endParaRPr>
                    </a:p>
                  </a:txBody>
                  <a:tcPr marT="68575" marB="68575" marR="91425" marL="91425"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solidFill>
                      <a:srgbClr val="CFE2F3"/>
                    </a:solidFill>
                  </a:tcPr>
                </a:tc>
                <a:tc>
                  <a:txBody>
                    <a:bodyPr>
                      <a:noAutofit/>
                    </a:bodyPr>
                    <a:lstStyle/>
                    <a:p>
                      <a:pPr indent="0" lvl="0" marL="0" rtl="0" algn="ctr">
                        <a:spcBef>
                          <a:spcPts val="0"/>
                        </a:spcBef>
                        <a:spcAft>
                          <a:spcPts val="0"/>
                        </a:spcAft>
                        <a:buNone/>
                      </a:pPr>
                      <a:r>
                        <a:rPr b="1" lang="en">
                          <a:solidFill>
                            <a:srgbClr val="073763"/>
                          </a:solidFill>
                          <a:latin typeface="Montserrat"/>
                          <a:ea typeface="Montserrat"/>
                          <a:cs typeface="Montserrat"/>
                          <a:sym typeface="Montserrat"/>
                        </a:rPr>
                        <a:t>0.71</a:t>
                      </a:r>
                      <a:endParaRPr b="1" sz="1800">
                        <a:solidFill>
                          <a:srgbClr val="073763"/>
                        </a:solidFill>
                        <a:latin typeface="Montserrat"/>
                        <a:ea typeface="Montserrat"/>
                        <a:cs typeface="Montserrat"/>
                        <a:sym typeface="Montserrat"/>
                      </a:endParaRPr>
                    </a:p>
                  </a:txBody>
                  <a:tcPr marT="68575" marB="68575" marR="91425" marL="91425"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solidFill>
                      <a:srgbClr val="CFE2F3"/>
                    </a:solidFill>
                  </a:tcPr>
                </a:tc>
                <a:tc>
                  <a:txBody>
                    <a:bodyPr>
                      <a:noAutofit/>
                    </a:bodyPr>
                    <a:lstStyle/>
                    <a:p>
                      <a:pPr indent="0" lvl="0" marL="0" rtl="0" algn="ctr">
                        <a:spcBef>
                          <a:spcPts val="0"/>
                        </a:spcBef>
                        <a:spcAft>
                          <a:spcPts val="0"/>
                        </a:spcAft>
                        <a:buNone/>
                      </a:pPr>
                      <a:r>
                        <a:rPr b="1" lang="en">
                          <a:solidFill>
                            <a:srgbClr val="073763"/>
                          </a:solidFill>
                          <a:latin typeface="Montserrat"/>
                          <a:ea typeface="Montserrat"/>
                          <a:cs typeface="Montserrat"/>
                          <a:sym typeface="Montserrat"/>
                        </a:rPr>
                        <a:t>0.76</a:t>
                      </a:r>
                      <a:endParaRPr b="1">
                        <a:solidFill>
                          <a:srgbClr val="073763"/>
                        </a:solidFill>
                        <a:latin typeface="Montserrat"/>
                        <a:ea typeface="Montserrat"/>
                        <a:cs typeface="Montserrat"/>
                        <a:sym typeface="Montserrat"/>
                      </a:endParaRPr>
                    </a:p>
                  </a:txBody>
                  <a:tcPr marT="68575" marB="68575" marR="91425" marL="91425"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solidFill>
                      <a:srgbClr val="CFE2F3"/>
                    </a:solidFill>
                  </a:tcPr>
                </a:tc>
              </a:tr>
              <a:tr h="593775">
                <a:tc>
                  <a:txBody>
                    <a:bodyPr>
                      <a:noAutofit/>
                    </a:bodyPr>
                    <a:lstStyle/>
                    <a:p>
                      <a:pPr indent="0" lvl="0" marL="0" rtl="0" algn="l">
                        <a:spcBef>
                          <a:spcPts val="0"/>
                        </a:spcBef>
                        <a:spcAft>
                          <a:spcPts val="0"/>
                        </a:spcAft>
                        <a:buNone/>
                      </a:pPr>
                      <a:r>
                        <a:rPr lang="en" sz="1100">
                          <a:solidFill>
                            <a:srgbClr val="073763"/>
                          </a:solidFill>
                          <a:latin typeface="Roboto"/>
                          <a:ea typeface="Roboto"/>
                          <a:cs typeface="Roboto"/>
                          <a:sym typeface="Roboto"/>
                        </a:rPr>
                        <a:t>word_wise_precision</a:t>
                      </a:r>
                      <a:endParaRPr sz="1100">
                        <a:solidFill>
                          <a:srgbClr val="073763"/>
                        </a:solidFill>
                        <a:latin typeface="Roboto"/>
                        <a:ea typeface="Roboto"/>
                        <a:cs typeface="Roboto"/>
                        <a:sym typeface="Roboto"/>
                      </a:endParaRPr>
                    </a:p>
                  </a:txBody>
                  <a:tcPr marT="68575" marB="68575" marR="91425" marL="91425"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solidFill>
                            <a:srgbClr val="073763"/>
                          </a:solidFill>
                          <a:latin typeface="Montserrat"/>
                          <a:ea typeface="Montserrat"/>
                          <a:cs typeface="Montserrat"/>
                          <a:sym typeface="Montserrat"/>
                        </a:rPr>
                        <a:t>0.70</a:t>
                      </a:r>
                      <a:endParaRPr b="1" sz="1800">
                        <a:solidFill>
                          <a:srgbClr val="073763"/>
                        </a:solidFill>
                        <a:latin typeface="Montserrat"/>
                        <a:ea typeface="Montserrat"/>
                        <a:cs typeface="Montserrat"/>
                        <a:sym typeface="Montserrat"/>
                      </a:endParaRPr>
                    </a:p>
                  </a:txBody>
                  <a:tcPr marT="68575" marB="68575" marR="91425" marL="91425"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solidFill>
                            <a:srgbClr val="073763"/>
                          </a:solidFill>
                          <a:latin typeface="Montserrat"/>
                          <a:ea typeface="Montserrat"/>
                          <a:cs typeface="Montserrat"/>
                          <a:sym typeface="Montserrat"/>
                        </a:rPr>
                        <a:t>0.75</a:t>
                      </a:r>
                      <a:endParaRPr b="1">
                        <a:solidFill>
                          <a:srgbClr val="073763"/>
                        </a:solidFill>
                        <a:latin typeface="Montserrat"/>
                        <a:ea typeface="Montserrat"/>
                        <a:cs typeface="Montserrat"/>
                        <a:sym typeface="Montserrat"/>
                      </a:endParaRPr>
                    </a:p>
                  </a:txBody>
                  <a:tcPr marT="68575" marB="68575" marR="91425" marL="91425"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r>
              <a:tr h="593775">
                <a:tc>
                  <a:txBody>
                    <a:bodyPr>
                      <a:noAutofit/>
                    </a:bodyPr>
                    <a:lstStyle/>
                    <a:p>
                      <a:pPr indent="0" lvl="0" marL="0" rtl="0" algn="l">
                        <a:spcBef>
                          <a:spcPts val="0"/>
                        </a:spcBef>
                        <a:spcAft>
                          <a:spcPts val="0"/>
                        </a:spcAft>
                        <a:buNone/>
                      </a:pPr>
                      <a:r>
                        <a:rPr lang="en" sz="1100">
                          <a:solidFill>
                            <a:srgbClr val="073763"/>
                          </a:solidFill>
                          <a:latin typeface="Roboto"/>
                          <a:ea typeface="Roboto"/>
                          <a:cs typeface="Roboto"/>
                          <a:sym typeface="Roboto"/>
                        </a:rPr>
                        <a:t>character_wise_recall</a:t>
                      </a:r>
                      <a:endParaRPr sz="1100">
                        <a:solidFill>
                          <a:srgbClr val="073763"/>
                        </a:solidFill>
                        <a:latin typeface="Roboto"/>
                        <a:ea typeface="Roboto"/>
                        <a:cs typeface="Roboto"/>
                        <a:sym typeface="Roboto"/>
                      </a:endParaRPr>
                    </a:p>
                  </a:txBody>
                  <a:tcPr marT="68575" marB="68575" marR="91425" marL="91425"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solidFill>
                      <a:srgbClr val="CFE2F3"/>
                    </a:solidFill>
                  </a:tcPr>
                </a:tc>
                <a:tc>
                  <a:txBody>
                    <a:bodyPr>
                      <a:noAutofit/>
                    </a:bodyPr>
                    <a:lstStyle/>
                    <a:p>
                      <a:pPr indent="0" lvl="0" marL="0" rtl="0" algn="ctr">
                        <a:spcBef>
                          <a:spcPts val="0"/>
                        </a:spcBef>
                        <a:spcAft>
                          <a:spcPts val="0"/>
                        </a:spcAft>
                        <a:buClr>
                          <a:schemeClr val="dk1"/>
                        </a:buClr>
                        <a:buSzPts val="1100"/>
                        <a:buFont typeface="Arial"/>
                        <a:buNone/>
                      </a:pPr>
                      <a:r>
                        <a:rPr b="1" lang="en">
                          <a:solidFill>
                            <a:srgbClr val="073763"/>
                          </a:solidFill>
                          <a:latin typeface="Montserrat"/>
                          <a:ea typeface="Montserrat"/>
                          <a:cs typeface="Montserrat"/>
                          <a:sym typeface="Montserrat"/>
                        </a:rPr>
                        <a:t>0.88</a:t>
                      </a:r>
                      <a:endParaRPr b="1">
                        <a:solidFill>
                          <a:srgbClr val="073763"/>
                        </a:solidFill>
                        <a:latin typeface="Montserrat"/>
                        <a:ea typeface="Montserrat"/>
                        <a:cs typeface="Montserrat"/>
                        <a:sym typeface="Montserrat"/>
                      </a:endParaRPr>
                    </a:p>
                  </a:txBody>
                  <a:tcPr marT="68575" marB="68575" marR="91425" marL="91425"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solidFill>
                      <a:srgbClr val="CFE2F3"/>
                    </a:solidFill>
                  </a:tcPr>
                </a:tc>
                <a:tc>
                  <a:txBody>
                    <a:bodyPr>
                      <a:noAutofit/>
                    </a:bodyPr>
                    <a:lstStyle/>
                    <a:p>
                      <a:pPr indent="0" lvl="0" marL="0" rtl="0" algn="ctr">
                        <a:spcBef>
                          <a:spcPts val="0"/>
                        </a:spcBef>
                        <a:spcAft>
                          <a:spcPts val="0"/>
                        </a:spcAft>
                        <a:buNone/>
                      </a:pPr>
                      <a:r>
                        <a:rPr b="1" lang="en">
                          <a:solidFill>
                            <a:srgbClr val="073763"/>
                          </a:solidFill>
                          <a:latin typeface="Montserrat"/>
                          <a:ea typeface="Montserrat"/>
                          <a:cs typeface="Montserrat"/>
                          <a:sym typeface="Montserrat"/>
                        </a:rPr>
                        <a:t>0.90</a:t>
                      </a:r>
                      <a:endParaRPr b="1">
                        <a:solidFill>
                          <a:srgbClr val="073763"/>
                        </a:solidFill>
                        <a:latin typeface="Montserrat"/>
                        <a:ea typeface="Montserrat"/>
                        <a:cs typeface="Montserrat"/>
                        <a:sym typeface="Montserrat"/>
                      </a:endParaRPr>
                    </a:p>
                  </a:txBody>
                  <a:tcPr marT="68575" marB="68575" marR="91425" marL="91425"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solidFill>
                      <a:srgbClr val="CFE2F3"/>
                    </a:solidFill>
                  </a:tcPr>
                </a:tc>
              </a:tr>
              <a:tr h="593775">
                <a:tc>
                  <a:txBody>
                    <a:bodyPr>
                      <a:noAutofit/>
                    </a:bodyPr>
                    <a:lstStyle/>
                    <a:p>
                      <a:pPr indent="0" lvl="0" marL="0" rtl="0" algn="l">
                        <a:spcBef>
                          <a:spcPts val="0"/>
                        </a:spcBef>
                        <a:spcAft>
                          <a:spcPts val="0"/>
                        </a:spcAft>
                        <a:buNone/>
                      </a:pPr>
                      <a:r>
                        <a:rPr lang="en" sz="1100">
                          <a:solidFill>
                            <a:srgbClr val="073763"/>
                          </a:solidFill>
                          <a:latin typeface="Roboto"/>
                          <a:ea typeface="Roboto"/>
                          <a:cs typeface="Roboto"/>
                          <a:sym typeface="Roboto"/>
                        </a:rPr>
                        <a:t>character_wise_precision</a:t>
                      </a:r>
                      <a:endParaRPr sz="1100">
                        <a:solidFill>
                          <a:srgbClr val="073763"/>
                        </a:solidFill>
                        <a:latin typeface="Roboto"/>
                        <a:ea typeface="Roboto"/>
                        <a:cs typeface="Roboto"/>
                        <a:sym typeface="Roboto"/>
                      </a:endParaRPr>
                    </a:p>
                  </a:txBody>
                  <a:tcPr marT="68575" marB="68575" marR="91425" marL="91425"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solidFill>
                      <a:srgbClr val="FFFFFF">
                        <a:alpha val="30379"/>
                      </a:srgbClr>
                    </a:solidFill>
                  </a:tcPr>
                </a:tc>
                <a:tc>
                  <a:txBody>
                    <a:bodyPr>
                      <a:noAutofit/>
                    </a:bodyPr>
                    <a:lstStyle/>
                    <a:p>
                      <a:pPr indent="0" lvl="0" marL="0" rtl="0" algn="ctr">
                        <a:spcBef>
                          <a:spcPts val="0"/>
                        </a:spcBef>
                        <a:spcAft>
                          <a:spcPts val="0"/>
                        </a:spcAft>
                        <a:buClr>
                          <a:schemeClr val="dk1"/>
                        </a:buClr>
                        <a:buSzPts val="1100"/>
                        <a:buFont typeface="Arial"/>
                        <a:buNone/>
                      </a:pPr>
                      <a:r>
                        <a:rPr b="1" lang="en">
                          <a:solidFill>
                            <a:srgbClr val="073763"/>
                          </a:solidFill>
                          <a:latin typeface="Montserrat"/>
                          <a:ea typeface="Montserrat"/>
                          <a:cs typeface="Montserrat"/>
                          <a:sym typeface="Montserrat"/>
                        </a:rPr>
                        <a:t>0.89</a:t>
                      </a:r>
                      <a:endParaRPr b="1" sz="1800">
                        <a:solidFill>
                          <a:srgbClr val="073763"/>
                        </a:solidFill>
                        <a:latin typeface="Montserrat"/>
                        <a:ea typeface="Montserrat"/>
                        <a:cs typeface="Montserrat"/>
                        <a:sym typeface="Montserrat"/>
                      </a:endParaRPr>
                    </a:p>
                  </a:txBody>
                  <a:tcPr marT="68575" marB="68575" marR="91425" marL="91425"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solidFill>
                      <a:srgbClr val="FFFFFF">
                        <a:alpha val="30379"/>
                      </a:srgbClr>
                    </a:solidFill>
                  </a:tcPr>
                </a:tc>
                <a:tc>
                  <a:txBody>
                    <a:bodyPr>
                      <a:noAutofit/>
                    </a:bodyPr>
                    <a:lstStyle/>
                    <a:p>
                      <a:pPr indent="0" lvl="0" marL="0" rtl="0" algn="ctr">
                        <a:spcBef>
                          <a:spcPts val="0"/>
                        </a:spcBef>
                        <a:spcAft>
                          <a:spcPts val="0"/>
                        </a:spcAft>
                        <a:buNone/>
                      </a:pPr>
                      <a:r>
                        <a:rPr b="1" lang="en">
                          <a:solidFill>
                            <a:srgbClr val="073763"/>
                          </a:solidFill>
                          <a:latin typeface="Montserrat"/>
                          <a:ea typeface="Montserrat"/>
                          <a:cs typeface="Montserrat"/>
                          <a:sym typeface="Montserrat"/>
                        </a:rPr>
                        <a:t>0.91</a:t>
                      </a:r>
                      <a:endParaRPr b="1">
                        <a:solidFill>
                          <a:srgbClr val="073763"/>
                        </a:solidFill>
                        <a:latin typeface="Montserrat"/>
                        <a:ea typeface="Montserrat"/>
                        <a:cs typeface="Montserrat"/>
                        <a:sym typeface="Montserrat"/>
                      </a:endParaRPr>
                    </a:p>
                  </a:txBody>
                  <a:tcPr marT="68575" marB="68575" marR="91425" marL="91425"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solidFill>
                      <a:srgbClr val="FFFFFF">
                        <a:alpha val="30379"/>
                      </a:srgbClr>
                    </a:solidFill>
                  </a:tcPr>
                </a:tc>
              </a:tr>
            </a:tbl>
          </a:graphicData>
        </a:graphic>
      </p:graphicFrame>
      <p:sp>
        <p:nvSpPr>
          <p:cNvPr id="293" name="Google Shape;293;p33"/>
          <p:cNvSpPr txBox="1"/>
          <p:nvPr/>
        </p:nvSpPr>
        <p:spPr>
          <a:xfrm>
            <a:off x="178825" y="2447550"/>
            <a:ext cx="1667700" cy="248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Font typeface="Montserrat"/>
              <a:buChar char="❏"/>
            </a:pPr>
            <a:r>
              <a:rPr lang="en" sz="1200">
                <a:solidFill>
                  <a:srgbClr val="FFFFFF"/>
                </a:solidFill>
                <a:latin typeface="Montserrat"/>
                <a:ea typeface="Montserrat"/>
                <a:cs typeface="Montserrat"/>
                <a:sym typeface="Montserrat"/>
              </a:rPr>
              <a:t>Error Correction</a:t>
            </a:r>
            <a:endParaRPr sz="1200">
              <a:solidFill>
                <a:srgbClr val="FFFFFF"/>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4"/>
          <p:cNvSpPr txBox="1"/>
          <p:nvPr>
            <p:ph idx="4294967295" type="ctrTitle"/>
          </p:nvPr>
        </p:nvSpPr>
        <p:spPr>
          <a:xfrm>
            <a:off x="1264100" y="2495375"/>
            <a:ext cx="62568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200"/>
              <a:t>THANK YOU</a:t>
            </a:r>
            <a:endParaRPr sz="7200"/>
          </a:p>
        </p:txBody>
      </p:sp>
      <p:sp>
        <p:nvSpPr>
          <p:cNvPr id="299" name="Google Shape;299;p34"/>
          <p:cNvSpPr txBox="1"/>
          <p:nvPr>
            <p:ph idx="4294967295" type="subTitle"/>
          </p:nvPr>
        </p:nvSpPr>
        <p:spPr>
          <a:xfrm>
            <a:off x="1264101" y="3716350"/>
            <a:ext cx="65130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1800"/>
          </a:p>
        </p:txBody>
      </p:sp>
      <p:sp>
        <p:nvSpPr>
          <p:cNvPr id="300" name="Google Shape;300;p34"/>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solidFill>
                  <a:srgbClr val="0B5394"/>
                </a:solidFill>
              </a:rPr>
              <a:t>‹#›</a:t>
            </a:fld>
            <a:endParaRPr>
              <a:solidFill>
                <a:srgbClr val="0B5394"/>
              </a:solidFill>
            </a:endParaRPr>
          </a:p>
        </p:txBody>
      </p:sp>
      <p:sp>
        <p:nvSpPr>
          <p:cNvPr id="301" name="Google Shape;301;p34"/>
          <p:cNvSpPr/>
          <p:nvPr/>
        </p:nvSpPr>
        <p:spPr>
          <a:xfrm>
            <a:off x="1836939" y="988479"/>
            <a:ext cx="317310" cy="30297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34"/>
          <p:cNvGrpSpPr/>
          <p:nvPr/>
        </p:nvGrpSpPr>
        <p:grpSpPr>
          <a:xfrm>
            <a:off x="2391964" y="496450"/>
            <a:ext cx="1426316" cy="1426403"/>
            <a:chOff x="6643075" y="3664250"/>
            <a:chExt cx="407950" cy="407975"/>
          </a:xfrm>
        </p:grpSpPr>
        <p:sp>
          <p:nvSpPr>
            <p:cNvPr id="303" name="Google Shape;303;p34"/>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4"/>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34"/>
          <p:cNvGrpSpPr/>
          <p:nvPr/>
        </p:nvGrpSpPr>
        <p:grpSpPr>
          <a:xfrm>
            <a:off x="1415230" y="1774588"/>
            <a:ext cx="659664" cy="659627"/>
            <a:chOff x="576250" y="4319400"/>
            <a:chExt cx="442075" cy="442050"/>
          </a:xfrm>
        </p:grpSpPr>
        <p:sp>
          <p:nvSpPr>
            <p:cNvPr id="306" name="Google Shape;306;p34"/>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4"/>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4"/>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4"/>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 name="Google Shape;310;p34"/>
          <p:cNvSpPr/>
          <p:nvPr/>
        </p:nvSpPr>
        <p:spPr>
          <a:xfrm rot="6223920">
            <a:off x="3953912" y="935426"/>
            <a:ext cx="317280" cy="302951"/>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4"/>
          <p:cNvSpPr/>
          <p:nvPr/>
        </p:nvSpPr>
        <p:spPr>
          <a:xfrm>
            <a:off x="2746847" y="2045899"/>
            <a:ext cx="250224" cy="238923"/>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ctrTitle"/>
          </p:nvPr>
        </p:nvSpPr>
        <p:spPr>
          <a:xfrm>
            <a:off x="2903550" y="2587125"/>
            <a:ext cx="57927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ERROR DETECTION</a:t>
            </a:r>
            <a:endParaRPr/>
          </a:p>
        </p:txBody>
      </p:sp>
      <p:sp>
        <p:nvSpPr>
          <p:cNvPr id="80" name="Google Shape;80;p15"/>
          <p:cNvSpPr txBox="1"/>
          <p:nvPr>
            <p:ph idx="1" type="subTitle"/>
          </p:nvPr>
        </p:nvSpPr>
        <p:spPr>
          <a:xfrm>
            <a:off x="2996825" y="3746927"/>
            <a:ext cx="5792700" cy="784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200">
                <a:latin typeface="Montserrat"/>
                <a:ea typeface="Montserrat"/>
                <a:cs typeface="Montserrat"/>
                <a:sym typeface="Montserrat"/>
              </a:rPr>
              <a:t>Based on </a:t>
            </a:r>
            <a:endParaRPr sz="1200">
              <a:latin typeface="Montserrat"/>
              <a:ea typeface="Montserrat"/>
              <a:cs typeface="Montserrat"/>
              <a:sym typeface="Montserrat"/>
            </a:endParaRPr>
          </a:p>
          <a:p>
            <a:pPr indent="-304800" lvl="0" marL="457200" rtl="0" algn="r">
              <a:spcBef>
                <a:spcPts val="0"/>
              </a:spcBef>
              <a:spcAft>
                <a:spcPts val="0"/>
              </a:spcAft>
              <a:buSzPts val="1200"/>
              <a:buFont typeface="Montserrat"/>
              <a:buChar char="●"/>
            </a:pPr>
            <a:r>
              <a:rPr lang="en" sz="1200">
                <a:latin typeface="Montserrat"/>
                <a:ea typeface="Montserrat"/>
                <a:cs typeface="Montserrat"/>
                <a:sym typeface="Montserrat"/>
              </a:rPr>
              <a:t>Paper D3</a:t>
            </a:r>
            <a:endParaRPr sz="1200">
              <a:latin typeface="Montserrat"/>
              <a:ea typeface="Montserrat"/>
              <a:cs typeface="Montserrat"/>
              <a:sym typeface="Montserrat"/>
            </a:endParaRPr>
          </a:p>
          <a:p>
            <a:pPr indent="-304800" lvl="0" marL="457200" rtl="0" algn="r">
              <a:spcBef>
                <a:spcPts val="0"/>
              </a:spcBef>
              <a:spcAft>
                <a:spcPts val="0"/>
              </a:spcAft>
              <a:buSzPts val="1200"/>
              <a:buFont typeface="Montserrat"/>
              <a:buChar char="●"/>
            </a:pPr>
            <a:r>
              <a:rPr lang="en" sz="1200">
                <a:latin typeface="Montserrat"/>
                <a:ea typeface="Montserrat"/>
                <a:cs typeface="Montserrat"/>
                <a:sym typeface="Montserrat"/>
              </a:rPr>
              <a:t>Statistical Learning for OCR Text Correction </a:t>
            </a:r>
            <a:endParaRPr sz="1200">
              <a:latin typeface="Montserrat"/>
              <a:ea typeface="Montserrat"/>
              <a:cs typeface="Montserrat"/>
              <a:sym typeface="Montserrat"/>
            </a:endParaRPr>
          </a:p>
        </p:txBody>
      </p:sp>
      <p:sp>
        <p:nvSpPr>
          <p:cNvPr id="81" name="Google Shape;81;p15"/>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fld id="{00000000-1234-1234-1234-123412341234}" type="slidenum">
              <a:rPr lang="en"/>
              <a:t>‹#›</a:t>
            </a:fld>
            <a:endParaRPr/>
          </a:p>
        </p:txBody>
      </p:sp>
      <p:graphicFrame>
        <p:nvGraphicFramePr>
          <p:cNvPr id="87" name="Google Shape;87;p16"/>
          <p:cNvGraphicFramePr/>
          <p:nvPr/>
        </p:nvGraphicFramePr>
        <p:xfrm>
          <a:off x="1188850" y="620625"/>
          <a:ext cx="3000000" cy="3000000"/>
        </p:xfrm>
        <a:graphic>
          <a:graphicData uri="http://schemas.openxmlformats.org/drawingml/2006/table">
            <a:tbl>
              <a:tblPr>
                <a:noFill/>
                <a:tableStyleId>{8F763241-A789-4858-9B65-B5156A8FDB88}</a:tableStyleId>
              </a:tblPr>
              <a:tblGrid>
                <a:gridCol w="1054050"/>
                <a:gridCol w="1489075"/>
                <a:gridCol w="1438300"/>
                <a:gridCol w="1515025"/>
                <a:gridCol w="789775"/>
                <a:gridCol w="1144025"/>
              </a:tblGrid>
              <a:tr h="461150">
                <a:tc>
                  <a:txBody>
                    <a:bodyPr>
                      <a:noAutofit/>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9FC5E8"/>
                    </a:solidFill>
                  </a:tcPr>
                </a:tc>
                <a:tc>
                  <a:txBody>
                    <a:bodyPr>
                      <a:noAutofit/>
                    </a:bodyPr>
                    <a:lstStyle/>
                    <a:p>
                      <a:pPr indent="0" lvl="0" marL="0" rtl="0" algn="l">
                        <a:spcBef>
                          <a:spcPts val="0"/>
                        </a:spcBef>
                        <a:spcAft>
                          <a:spcPts val="0"/>
                        </a:spcAft>
                        <a:buNone/>
                      </a:pPr>
                      <a:r>
                        <a:rPr b="1" lang="en">
                          <a:solidFill>
                            <a:srgbClr val="C27BA0"/>
                          </a:solidFill>
                          <a:latin typeface="Roboto"/>
                          <a:ea typeface="Roboto"/>
                          <a:cs typeface="Roboto"/>
                          <a:sym typeface="Roboto"/>
                        </a:rPr>
                        <a:t>Random forest</a:t>
                      </a:r>
                      <a:endParaRPr b="1">
                        <a:solidFill>
                          <a:srgbClr val="C27BA0"/>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FC5E8">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9FC5E8"/>
                    </a:solidFill>
                  </a:tcPr>
                </a:tc>
                <a:tc>
                  <a:txBody>
                    <a:bodyPr>
                      <a:no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SVM</a:t>
                      </a:r>
                      <a:endParaRPr b="1">
                        <a:solidFill>
                          <a:schemeClr val="lt1"/>
                        </a:solidFill>
                        <a:latin typeface="Roboto"/>
                        <a:ea typeface="Roboto"/>
                        <a:cs typeface="Roboto"/>
                        <a:sym typeface="Roboto"/>
                      </a:endParaRPr>
                    </a:p>
                  </a:txBody>
                  <a:tcPr marT="91425" marB="91425" marR="91425" marL="91425">
                    <a:lnL cap="flat" cmpd="sng" w="9525">
                      <a:solidFill>
                        <a:srgbClr val="9FC5E8">
                          <a:alpha val="0"/>
                        </a:srgbClr>
                      </a:solidFill>
                      <a:prstDash val="solid"/>
                      <a:round/>
                      <a:headEnd len="sm" w="sm" type="none"/>
                      <a:tailEnd len="sm" w="sm" type="none"/>
                    </a:lnL>
                    <a:lnR cap="flat" cmpd="sng" w="9525">
                      <a:solidFill>
                        <a:srgbClr val="9FC5E8">
                          <a:alpha val="0"/>
                        </a:srgbClr>
                      </a:solidFill>
                      <a:prstDash val="solid"/>
                      <a:round/>
                      <a:headEnd len="sm" w="sm" type="none"/>
                      <a:tailEnd len="sm" w="sm" type="none"/>
                    </a:lnR>
                    <a:lnT cap="flat" cmpd="sng" w="9525">
                      <a:solidFill>
                        <a:srgbClr val="9FC5E8">
                          <a:alpha val="0"/>
                        </a:srgbClr>
                      </a:solidFill>
                      <a:prstDash val="solid"/>
                      <a:round/>
                      <a:headEnd len="sm" w="sm" type="none"/>
                      <a:tailEnd len="sm" w="sm" type="none"/>
                    </a:lnT>
                    <a:lnB cap="flat" cmpd="sng" w="9525">
                      <a:solidFill>
                        <a:srgbClr val="9FC5E8">
                          <a:alpha val="0"/>
                        </a:srgbClr>
                      </a:solidFill>
                      <a:prstDash val="solid"/>
                      <a:round/>
                      <a:headEnd len="sm" w="sm" type="none"/>
                      <a:tailEnd len="sm" w="sm" type="none"/>
                    </a:lnB>
                    <a:solidFill>
                      <a:srgbClr val="9FC5E8"/>
                    </a:solidFill>
                  </a:tcPr>
                </a:tc>
                <a:tc>
                  <a:txBody>
                    <a:bodyPr>
                      <a:no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Xgboost</a:t>
                      </a:r>
                      <a:endParaRPr b="1">
                        <a:solidFill>
                          <a:schemeClr val="lt1"/>
                        </a:solidFill>
                        <a:latin typeface="Roboto"/>
                        <a:ea typeface="Roboto"/>
                        <a:cs typeface="Roboto"/>
                        <a:sym typeface="Roboto"/>
                      </a:endParaRPr>
                    </a:p>
                  </a:txBody>
                  <a:tcPr marT="91425" marB="91425" marR="91425" marL="91425">
                    <a:lnL cap="flat" cmpd="sng" w="9525">
                      <a:solidFill>
                        <a:srgbClr val="9FC5E8">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9FC5E8"/>
                    </a:solidFill>
                  </a:tcPr>
                </a:tc>
                <a:tc>
                  <a:txBody>
                    <a:bodyPr>
                      <a:no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GBM</a:t>
                      </a:r>
                      <a:endParaRPr b="1">
                        <a:solidFill>
                          <a:schemeClr val="lt1"/>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9FC5E8"/>
                    </a:solidFill>
                  </a:tcPr>
                </a:tc>
                <a:tc>
                  <a:txBody>
                    <a:bodyPr>
                      <a:no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Logistics Regression</a:t>
                      </a:r>
                      <a:endParaRPr b="1">
                        <a:solidFill>
                          <a:schemeClr val="lt1"/>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9FC5E8"/>
                    </a:solidFill>
                  </a:tcPr>
                </a:tc>
              </a:tr>
              <a:tr h="461150">
                <a:tc>
                  <a:txBody>
                    <a:bodyPr>
                      <a:noAutofit/>
                    </a:bodyPr>
                    <a:lstStyle/>
                    <a:p>
                      <a:pPr indent="0" lvl="0" marL="0" rtl="0" algn="l">
                        <a:spcBef>
                          <a:spcPts val="0"/>
                        </a:spcBef>
                        <a:spcAft>
                          <a:spcPts val="0"/>
                        </a:spcAft>
                        <a:buNone/>
                      </a:pPr>
                      <a:r>
                        <a:rPr b="1" lang="en">
                          <a:solidFill>
                            <a:srgbClr val="1C4587"/>
                          </a:solidFill>
                          <a:latin typeface="Roboto"/>
                          <a:ea typeface="Roboto"/>
                          <a:cs typeface="Roboto"/>
                          <a:sym typeface="Roboto"/>
                        </a:rPr>
                        <a:t>Time</a:t>
                      </a:r>
                      <a:endParaRPr b="1">
                        <a:solidFill>
                          <a:srgbClr val="1C4587"/>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noAutofit/>
                    </a:bodyPr>
                    <a:lstStyle/>
                    <a:p>
                      <a:pPr indent="0" lvl="0" marL="0" rtl="0" algn="l">
                        <a:spcBef>
                          <a:spcPts val="0"/>
                        </a:spcBef>
                        <a:spcAft>
                          <a:spcPts val="0"/>
                        </a:spcAft>
                        <a:buNone/>
                      </a:pPr>
                      <a:r>
                        <a:rPr lang="en">
                          <a:solidFill>
                            <a:srgbClr val="C27BA0"/>
                          </a:solidFill>
                          <a:latin typeface="Roboto"/>
                          <a:ea typeface="Roboto"/>
                          <a:cs typeface="Roboto"/>
                          <a:sym typeface="Roboto"/>
                        </a:rPr>
                        <a:t>&lt;5 mins</a:t>
                      </a:r>
                      <a:endParaRPr>
                        <a:solidFill>
                          <a:srgbClr val="C27BA0"/>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noAutofit/>
                    </a:bodyPr>
                    <a:lstStyle/>
                    <a:p>
                      <a:pPr indent="0" lvl="0" marL="0" rtl="0" algn="l">
                        <a:spcBef>
                          <a:spcPts val="0"/>
                        </a:spcBef>
                        <a:spcAft>
                          <a:spcPts val="0"/>
                        </a:spcAft>
                        <a:buNone/>
                      </a:pPr>
                      <a:r>
                        <a:rPr lang="en">
                          <a:solidFill>
                            <a:srgbClr val="1C4587"/>
                          </a:solidFill>
                          <a:latin typeface="Roboto"/>
                          <a:ea typeface="Roboto"/>
                          <a:cs typeface="Roboto"/>
                          <a:sym typeface="Roboto"/>
                        </a:rPr>
                        <a:t>&gt;30 mins</a:t>
                      </a:r>
                      <a:endParaRPr>
                        <a:solidFill>
                          <a:srgbClr val="1C4587"/>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FC5E8">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noAutofit/>
                    </a:bodyPr>
                    <a:lstStyle/>
                    <a:p>
                      <a:pPr indent="0" lvl="0" marL="0" rtl="0" algn="l">
                        <a:spcBef>
                          <a:spcPts val="0"/>
                        </a:spcBef>
                        <a:spcAft>
                          <a:spcPts val="0"/>
                        </a:spcAft>
                        <a:buNone/>
                      </a:pPr>
                      <a:r>
                        <a:rPr lang="en">
                          <a:solidFill>
                            <a:srgbClr val="1C4587"/>
                          </a:solidFill>
                          <a:latin typeface="Roboto"/>
                          <a:ea typeface="Roboto"/>
                          <a:cs typeface="Roboto"/>
                          <a:sym typeface="Roboto"/>
                        </a:rPr>
                        <a:t>&lt;5mins</a:t>
                      </a:r>
                      <a:endParaRPr>
                        <a:solidFill>
                          <a:srgbClr val="1C4587"/>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noAutofit/>
                    </a:bodyPr>
                    <a:lstStyle/>
                    <a:p>
                      <a:pPr indent="0" lvl="0" marL="0" rtl="0" algn="l">
                        <a:spcBef>
                          <a:spcPts val="0"/>
                        </a:spcBef>
                        <a:spcAft>
                          <a:spcPts val="0"/>
                        </a:spcAft>
                        <a:buNone/>
                      </a:pPr>
                      <a:r>
                        <a:rPr lang="en">
                          <a:solidFill>
                            <a:srgbClr val="1C4587"/>
                          </a:solidFill>
                          <a:latin typeface="Roboto"/>
                          <a:ea typeface="Roboto"/>
                          <a:cs typeface="Roboto"/>
                          <a:sym typeface="Roboto"/>
                        </a:rPr>
                        <a:t>&lt;</a:t>
                      </a:r>
                      <a:r>
                        <a:rPr lang="en">
                          <a:solidFill>
                            <a:srgbClr val="1C4587"/>
                          </a:solidFill>
                          <a:latin typeface="Roboto"/>
                          <a:ea typeface="Roboto"/>
                          <a:cs typeface="Roboto"/>
                          <a:sym typeface="Roboto"/>
                        </a:rPr>
                        <a:t>10</a:t>
                      </a:r>
                      <a:endParaRPr>
                        <a:solidFill>
                          <a:srgbClr val="1C4587"/>
                        </a:solidFill>
                        <a:latin typeface="Roboto"/>
                        <a:ea typeface="Roboto"/>
                        <a:cs typeface="Roboto"/>
                        <a:sym typeface="Roboto"/>
                      </a:endParaRPr>
                    </a:p>
                    <a:p>
                      <a:pPr indent="0" lvl="0" marL="0" rtl="0" algn="l">
                        <a:spcBef>
                          <a:spcPts val="0"/>
                        </a:spcBef>
                        <a:spcAft>
                          <a:spcPts val="0"/>
                        </a:spcAft>
                        <a:buNone/>
                      </a:pPr>
                      <a:r>
                        <a:rPr lang="en">
                          <a:solidFill>
                            <a:srgbClr val="1C4587"/>
                          </a:solidFill>
                          <a:latin typeface="Roboto"/>
                          <a:ea typeface="Roboto"/>
                          <a:cs typeface="Roboto"/>
                          <a:sym typeface="Roboto"/>
                        </a:rPr>
                        <a:t>mins</a:t>
                      </a:r>
                      <a:endParaRPr>
                        <a:solidFill>
                          <a:srgbClr val="1C4587"/>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noAutofit/>
                    </a:bodyPr>
                    <a:lstStyle/>
                    <a:p>
                      <a:pPr indent="0" lvl="0" marL="0" rtl="0" algn="l">
                        <a:spcBef>
                          <a:spcPts val="0"/>
                        </a:spcBef>
                        <a:spcAft>
                          <a:spcPts val="0"/>
                        </a:spcAft>
                        <a:buNone/>
                      </a:pPr>
                      <a:r>
                        <a:rPr lang="en">
                          <a:solidFill>
                            <a:srgbClr val="1C4587"/>
                          </a:solidFill>
                          <a:latin typeface="Roboto"/>
                          <a:ea typeface="Roboto"/>
                          <a:cs typeface="Roboto"/>
                          <a:sym typeface="Roboto"/>
                        </a:rPr>
                        <a:t>&lt;5mins</a:t>
                      </a:r>
                      <a:endParaRPr>
                        <a:solidFill>
                          <a:srgbClr val="1C4587"/>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00625">
                <a:tc>
                  <a:txBody>
                    <a:bodyPr>
                      <a:noAutofit/>
                    </a:bodyPr>
                    <a:lstStyle/>
                    <a:p>
                      <a:pPr indent="0" lvl="0" marL="0" rtl="0" algn="l">
                        <a:spcBef>
                          <a:spcPts val="0"/>
                        </a:spcBef>
                        <a:spcAft>
                          <a:spcPts val="0"/>
                        </a:spcAft>
                        <a:buNone/>
                      </a:pPr>
                      <a:r>
                        <a:rPr b="1" lang="en">
                          <a:solidFill>
                            <a:srgbClr val="1C4587"/>
                          </a:solidFill>
                          <a:latin typeface="Roboto"/>
                          <a:ea typeface="Roboto"/>
                          <a:cs typeface="Roboto"/>
                          <a:sym typeface="Roboto"/>
                        </a:rPr>
                        <a:t>Precision</a:t>
                      </a:r>
                      <a:endParaRPr b="1">
                        <a:solidFill>
                          <a:srgbClr val="1C4587"/>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9FC5E8"/>
                    </a:solidFill>
                  </a:tcPr>
                </a:tc>
                <a:tc>
                  <a:txBody>
                    <a:bodyPr>
                      <a:noAutofit/>
                    </a:bodyPr>
                    <a:lstStyle/>
                    <a:p>
                      <a:pPr indent="0" lvl="0" marL="0" rtl="0" algn="l">
                        <a:spcBef>
                          <a:spcPts val="0"/>
                        </a:spcBef>
                        <a:spcAft>
                          <a:spcPts val="0"/>
                        </a:spcAft>
                        <a:buNone/>
                      </a:pPr>
                      <a:r>
                        <a:rPr lang="en">
                          <a:solidFill>
                            <a:srgbClr val="C27BA0"/>
                          </a:solidFill>
                          <a:latin typeface="Roboto"/>
                          <a:ea typeface="Roboto"/>
                          <a:cs typeface="Roboto"/>
                          <a:sym typeface="Roboto"/>
                        </a:rPr>
                        <a:t>89</a:t>
                      </a:r>
                      <a:r>
                        <a:rPr lang="en">
                          <a:solidFill>
                            <a:srgbClr val="C27BA0"/>
                          </a:solidFill>
                          <a:latin typeface="Roboto"/>
                          <a:ea typeface="Roboto"/>
                          <a:cs typeface="Roboto"/>
                          <a:sym typeface="Roboto"/>
                        </a:rPr>
                        <a:t>%</a:t>
                      </a:r>
                      <a:endParaRPr>
                        <a:solidFill>
                          <a:srgbClr val="C27BA0"/>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9FC5E8"/>
                    </a:solidFill>
                  </a:tcPr>
                </a:tc>
                <a:tc>
                  <a:txBody>
                    <a:bodyPr>
                      <a:noAutofit/>
                    </a:bodyPr>
                    <a:lstStyle/>
                    <a:p>
                      <a:pPr indent="0" lvl="0" marL="0" rtl="0" algn="l">
                        <a:spcBef>
                          <a:spcPts val="0"/>
                        </a:spcBef>
                        <a:spcAft>
                          <a:spcPts val="0"/>
                        </a:spcAft>
                        <a:buNone/>
                      </a:pPr>
                      <a:r>
                        <a:rPr lang="en">
                          <a:solidFill>
                            <a:srgbClr val="1C4587"/>
                          </a:solidFill>
                          <a:latin typeface="Roboto"/>
                          <a:ea typeface="Roboto"/>
                          <a:cs typeface="Roboto"/>
                          <a:sym typeface="Roboto"/>
                        </a:rPr>
                        <a:t>82</a:t>
                      </a:r>
                      <a:r>
                        <a:rPr lang="en">
                          <a:solidFill>
                            <a:srgbClr val="1C4587"/>
                          </a:solidFill>
                          <a:latin typeface="Roboto"/>
                          <a:ea typeface="Roboto"/>
                          <a:cs typeface="Roboto"/>
                          <a:sym typeface="Roboto"/>
                        </a:rPr>
                        <a:t>%</a:t>
                      </a:r>
                      <a:endParaRPr>
                        <a:solidFill>
                          <a:srgbClr val="1C4587"/>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9FC5E8"/>
                    </a:solidFill>
                  </a:tcPr>
                </a:tc>
                <a:tc>
                  <a:txBody>
                    <a:bodyPr>
                      <a:noAutofit/>
                    </a:bodyPr>
                    <a:lstStyle/>
                    <a:p>
                      <a:pPr indent="0" lvl="0" marL="0" rtl="0" algn="l">
                        <a:spcBef>
                          <a:spcPts val="0"/>
                        </a:spcBef>
                        <a:spcAft>
                          <a:spcPts val="0"/>
                        </a:spcAft>
                        <a:buNone/>
                      </a:pPr>
                      <a:r>
                        <a:rPr lang="en">
                          <a:solidFill>
                            <a:srgbClr val="1C4587"/>
                          </a:solidFill>
                          <a:latin typeface="Roboto"/>
                          <a:ea typeface="Roboto"/>
                          <a:cs typeface="Roboto"/>
                          <a:sym typeface="Roboto"/>
                        </a:rPr>
                        <a:t>88</a:t>
                      </a:r>
                      <a:r>
                        <a:rPr lang="en">
                          <a:solidFill>
                            <a:srgbClr val="1C4587"/>
                          </a:solidFill>
                          <a:latin typeface="Roboto"/>
                          <a:ea typeface="Roboto"/>
                          <a:cs typeface="Roboto"/>
                          <a:sym typeface="Roboto"/>
                        </a:rPr>
                        <a:t>%</a:t>
                      </a:r>
                      <a:endParaRPr>
                        <a:solidFill>
                          <a:srgbClr val="1C4587"/>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9FC5E8"/>
                    </a:solidFill>
                  </a:tcPr>
                </a:tc>
                <a:tc>
                  <a:txBody>
                    <a:bodyPr>
                      <a:noAutofit/>
                    </a:bodyPr>
                    <a:lstStyle/>
                    <a:p>
                      <a:pPr indent="0" lvl="0" marL="0" rtl="0" algn="l">
                        <a:spcBef>
                          <a:spcPts val="0"/>
                        </a:spcBef>
                        <a:spcAft>
                          <a:spcPts val="0"/>
                        </a:spcAft>
                        <a:buNone/>
                      </a:pPr>
                      <a:r>
                        <a:rPr lang="en">
                          <a:solidFill>
                            <a:srgbClr val="1C4587"/>
                          </a:solidFill>
                          <a:latin typeface="Roboto"/>
                          <a:ea typeface="Roboto"/>
                          <a:cs typeface="Roboto"/>
                          <a:sym typeface="Roboto"/>
                        </a:rPr>
                        <a:t>88</a:t>
                      </a:r>
                      <a:r>
                        <a:rPr lang="en">
                          <a:solidFill>
                            <a:srgbClr val="1C4587"/>
                          </a:solidFill>
                          <a:latin typeface="Roboto"/>
                          <a:ea typeface="Roboto"/>
                          <a:cs typeface="Roboto"/>
                          <a:sym typeface="Roboto"/>
                        </a:rPr>
                        <a:t>%</a:t>
                      </a:r>
                      <a:endParaRPr>
                        <a:solidFill>
                          <a:srgbClr val="1C4587"/>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9FC5E8"/>
                    </a:solidFill>
                  </a:tcPr>
                </a:tc>
                <a:tc>
                  <a:txBody>
                    <a:bodyPr>
                      <a:noAutofit/>
                    </a:bodyPr>
                    <a:lstStyle/>
                    <a:p>
                      <a:pPr indent="0" lvl="0" marL="0" rtl="0" algn="l">
                        <a:spcBef>
                          <a:spcPts val="0"/>
                        </a:spcBef>
                        <a:spcAft>
                          <a:spcPts val="0"/>
                        </a:spcAft>
                        <a:buNone/>
                      </a:pPr>
                      <a:r>
                        <a:rPr lang="en">
                          <a:solidFill>
                            <a:srgbClr val="1C4587"/>
                          </a:solidFill>
                          <a:latin typeface="Roboto"/>
                          <a:ea typeface="Roboto"/>
                          <a:cs typeface="Roboto"/>
                          <a:sym typeface="Roboto"/>
                        </a:rPr>
                        <a:t>82</a:t>
                      </a:r>
                      <a:r>
                        <a:rPr lang="en">
                          <a:solidFill>
                            <a:srgbClr val="1C4587"/>
                          </a:solidFill>
                          <a:latin typeface="Roboto"/>
                          <a:ea typeface="Roboto"/>
                          <a:cs typeface="Roboto"/>
                          <a:sym typeface="Roboto"/>
                        </a:rPr>
                        <a:t>%</a:t>
                      </a:r>
                      <a:endParaRPr>
                        <a:solidFill>
                          <a:srgbClr val="1C4587"/>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9FC5E8"/>
                    </a:solidFill>
                  </a:tcPr>
                </a:tc>
              </a:tr>
              <a:tr h="300625">
                <a:tc>
                  <a:txBody>
                    <a:bodyPr>
                      <a:noAutofit/>
                    </a:bodyPr>
                    <a:lstStyle/>
                    <a:p>
                      <a:pPr indent="0" lvl="0" marL="0" rtl="0" algn="l">
                        <a:spcBef>
                          <a:spcPts val="0"/>
                        </a:spcBef>
                        <a:spcAft>
                          <a:spcPts val="0"/>
                        </a:spcAft>
                        <a:buNone/>
                      </a:pPr>
                      <a:r>
                        <a:rPr b="1" lang="en">
                          <a:solidFill>
                            <a:srgbClr val="1C4587"/>
                          </a:solidFill>
                          <a:latin typeface="Roboto"/>
                          <a:ea typeface="Roboto"/>
                          <a:cs typeface="Roboto"/>
                          <a:sym typeface="Roboto"/>
                        </a:rPr>
                        <a:t>Recall</a:t>
                      </a:r>
                      <a:endParaRPr b="1">
                        <a:solidFill>
                          <a:srgbClr val="1C4587"/>
                        </a:solidFill>
                        <a:latin typeface="Roboto"/>
                        <a:ea typeface="Roboto"/>
                        <a:cs typeface="Roboto"/>
                        <a:sym typeface="Roboto"/>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lt1"/>
                    </a:solidFill>
                  </a:tcPr>
                </a:tc>
                <a:tc>
                  <a:txBody>
                    <a:bodyPr>
                      <a:noAutofit/>
                    </a:bodyPr>
                    <a:lstStyle/>
                    <a:p>
                      <a:pPr indent="0" lvl="0" marL="0" rtl="0" algn="l">
                        <a:spcBef>
                          <a:spcPts val="0"/>
                        </a:spcBef>
                        <a:spcAft>
                          <a:spcPts val="0"/>
                        </a:spcAft>
                        <a:buNone/>
                      </a:pPr>
                      <a:r>
                        <a:rPr lang="en">
                          <a:solidFill>
                            <a:srgbClr val="C27BA0"/>
                          </a:solidFill>
                          <a:latin typeface="Roboto"/>
                          <a:ea typeface="Roboto"/>
                          <a:cs typeface="Roboto"/>
                          <a:sym typeface="Roboto"/>
                        </a:rPr>
                        <a:t>90</a:t>
                      </a:r>
                      <a:r>
                        <a:rPr lang="en">
                          <a:solidFill>
                            <a:srgbClr val="C27BA0"/>
                          </a:solidFill>
                          <a:latin typeface="Roboto"/>
                          <a:ea typeface="Roboto"/>
                          <a:cs typeface="Roboto"/>
                          <a:sym typeface="Roboto"/>
                        </a:rPr>
                        <a:t>%</a:t>
                      </a:r>
                      <a:endParaRPr>
                        <a:solidFill>
                          <a:srgbClr val="C27BA0"/>
                        </a:solidFill>
                        <a:latin typeface="Roboto"/>
                        <a:ea typeface="Roboto"/>
                        <a:cs typeface="Roboto"/>
                        <a:sym typeface="Roboto"/>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lt1"/>
                    </a:solidFill>
                  </a:tcPr>
                </a:tc>
                <a:tc>
                  <a:txBody>
                    <a:bodyPr>
                      <a:noAutofit/>
                    </a:bodyPr>
                    <a:lstStyle/>
                    <a:p>
                      <a:pPr indent="0" lvl="0" marL="0" rtl="0" algn="l">
                        <a:spcBef>
                          <a:spcPts val="0"/>
                        </a:spcBef>
                        <a:spcAft>
                          <a:spcPts val="0"/>
                        </a:spcAft>
                        <a:buNone/>
                      </a:pPr>
                      <a:r>
                        <a:rPr lang="en">
                          <a:solidFill>
                            <a:srgbClr val="1C4587"/>
                          </a:solidFill>
                          <a:latin typeface="Roboto"/>
                          <a:ea typeface="Roboto"/>
                          <a:cs typeface="Roboto"/>
                          <a:sym typeface="Roboto"/>
                        </a:rPr>
                        <a:t>86</a:t>
                      </a:r>
                      <a:r>
                        <a:rPr lang="en">
                          <a:solidFill>
                            <a:srgbClr val="1C4587"/>
                          </a:solidFill>
                          <a:latin typeface="Roboto"/>
                          <a:ea typeface="Roboto"/>
                          <a:cs typeface="Roboto"/>
                          <a:sym typeface="Roboto"/>
                        </a:rPr>
                        <a:t>%</a:t>
                      </a:r>
                      <a:endParaRPr>
                        <a:solidFill>
                          <a:srgbClr val="1C4587"/>
                        </a:solidFill>
                        <a:latin typeface="Roboto"/>
                        <a:ea typeface="Roboto"/>
                        <a:cs typeface="Roboto"/>
                        <a:sym typeface="Roboto"/>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lt1"/>
                    </a:solidFill>
                  </a:tcPr>
                </a:tc>
                <a:tc>
                  <a:txBody>
                    <a:bodyPr>
                      <a:noAutofit/>
                    </a:bodyPr>
                    <a:lstStyle/>
                    <a:p>
                      <a:pPr indent="0" lvl="0" marL="0" rtl="0" algn="l">
                        <a:spcBef>
                          <a:spcPts val="0"/>
                        </a:spcBef>
                        <a:spcAft>
                          <a:spcPts val="0"/>
                        </a:spcAft>
                        <a:buNone/>
                      </a:pPr>
                      <a:r>
                        <a:rPr lang="en">
                          <a:solidFill>
                            <a:srgbClr val="1C4587"/>
                          </a:solidFill>
                          <a:latin typeface="Roboto"/>
                          <a:ea typeface="Roboto"/>
                          <a:cs typeface="Roboto"/>
                          <a:sym typeface="Roboto"/>
                        </a:rPr>
                        <a:t>84</a:t>
                      </a:r>
                      <a:r>
                        <a:rPr lang="en">
                          <a:solidFill>
                            <a:srgbClr val="1C4587"/>
                          </a:solidFill>
                          <a:latin typeface="Roboto"/>
                          <a:ea typeface="Roboto"/>
                          <a:cs typeface="Roboto"/>
                          <a:sym typeface="Roboto"/>
                        </a:rPr>
                        <a:t>%</a:t>
                      </a:r>
                      <a:endParaRPr>
                        <a:solidFill>
                          <a:srgbClr val="1C4587"/>
                        </a:solidFill>
                        <a:latin typeface="Roboto"/>
                        <a:ea typeface="Roboto"/>
                        <a:cs typeface="Roboto"/>
                        <a:sym typeface="Roboto"/>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lt1"/>
                    </a:solidFill>
                  </a:tcPr>
                </a:tc>
                <a:tc>
                  <a:txBody>
                    <a:bodyPr>
                      <a:noAutofit/>
                    </a:bodyPr>
                    <a:lstStyle/>
                    <a:p>
                      <a:pPr indent="0" lvl="0" marL="0" rtl="0" algn="l">
                        <a:spcBef>
                          <a:spcPts val="0"/>
                        </a:spcBef>
                        <a:spcAft>
                          <a:spcPts val="0"/>
                        </a:spcAft>
                        <a:buNone/>
                      </a:pPr>
                      <a:r>
                        <a:rPr lang="en">
                          <a:solidFill>
                            <a:srgbClr val="1C4587"/>
                          </a:solidFill>
                          <a:latin typeface="Roboto"/>
                          <a:ea typeface="Roboto"/>
                          <a:cs typeface="Roboto"/>
                          <a:sym typeface="Roboto"/>
                        </a:rPr>
                        <a:t>85</a:t>
                      </a:r>
                      <a:r>
                        <a:rPr lang="en">
                          <a:solidFill>
                            <a:srgbClr val="1C4587"/>
                          </a:solidFill>
                          <a:latin typeface="Roboto"/>
                          <a:ea typeface="Roboto"/>
                          <a:cs typeface="Roboto"/>
                          <a:sym typeface="Roboto"/>
                        </a:rPr>
                        <a:t>%</a:t>
                      </a:r>
                      <a:endParaRPr>
                        <a:solidFill>
                          <a:srgbClr val="1C4587"/>
                        </a:solidFill>
                        <a:latin typeface="Roboto"/>
                        <a:ea typeface="Roboto"/>
                        <a:cs typeface="Roboto"/>
                        <a:sym typeface="Roboto"/>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lt1"/>
                    </a:solidFill>
                  </a:tcPr>
                </a:tc>
                <a:tc>
                  <a:txBody>
                    <a:bodyPr>
                      <a:noAutofit/>
                    </a:bodyPr>
                    <a:lstStyle/>
                    <a:p>
                      <a:pPr indent="0" lvl="0" marL="0" rtl="0" algn="l">
                        <a:spcBef>
                          <a:spcPts val="0"/>
                        </a:spcBef>
                        <a:spcAft>
                          <a:spcPts val="0"/>
                        </a:spcAft>
                        <a:buNone/>
                      </a:pPr>
                      <a:r>
                        <a:rPr lang="en">
                          <a:solidFill>
                            <a:srgbClr val="1C4587"/>
                          </a:solidFill>
                          <a:latin typeface="Roboto"/>
                          <a:ea typeface="Roboto"/>
                          <a:cs typeface="Roboto"/>
                          <a:sym typeface="Roboto"/>
                        </a:rPr>
                        <a:t>80%</a:t>
                      </a:r>
                      <a:endParaRPr>
                        <a:solidFill>
                          <a:srgbClr val="1C4587"/>
                        </a:solidFill>
                        <a:latin typeface="Roboto"/>
                        <a:ea typeface="Roboto"/>
                        <a:cs typeface="Roboto"/>
                        <a:sym typeface="Roboto"/>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lt1"/>
                    </a:solidFill>
                  </a:tcPr>
                </a:tc>
              </a:tr>
              <a:tr h="1876825">
                <a:tc>
                  <a:txBody>
                    <a:bodyPr>
                      <a:noAutofit/>
                    </a:bodyPr>
                    <a:lstStyle/>
                    <a:p>
                      <a:pPr indent="0" lvl="0" marL="0" rtl="0" algn="l">
                        <a:spcBef>
                          <a:spcPts val="0"/>
                        </a:spcBef>
                        <a:spcAft>
                          <a:spcPts val="0"/>
                        </a:spcAft>
                        <a:buNone/>
                      </a:pPr>
                      <a:r>
                        <a:rPr b="1" lang="en">
                          <a:solidFill>
                            <a:srgbClr val="1C4587"/>
                          </a:solidFill>
                          <a:latin typeface="Roboto"/>
                          <a:ea typeface="Roboto"/>
                          <a:cs typeface="Roboto"/>
                          <a:sym typeface="Roboto"/>
                        </a:rPr>
                        <a:t>Additional benefit</a:t>
                      </a:r>
                      <a:endParaRPr b="1">
                        <a:solidFill>
                          <a:srgbClr val="1C4587"/>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9FC5E8"/>
                    </a:solidFill>
                  </a:tcPr>
                </a:tc>
                <a:tc>
                  <a:txBody>
                    <a:bodyPr>
                      <a:noAutofit/>
                    </a:bodyPr>
                    <a:lstStyle/>
                    <a:p>
                      <a:pPr indent="-304800" lvl="0" marL="457200" rtl="0" algn="l">
                        <a:spcBef>
                          <a:spcPts val="0"/>
                        </a:spcBef>
                        <a:spcAft>
                          <a:spcPts val="0"/>
                        </a:spcAft>
                        <a:buClr>
                          <a:srgbClr val="C27BA0"/>
                        </a:buClr>
                        <a:buSzPts val="1200"/>
                        <a:buFont typeface="Montserrat"/>
                        <a:buChar char="❏"/>
                      </a:pPr>
                      <a:r>
                        <a:rPr lang="en" sz="1200">
                          <a:solidFill>
                            <a:srgbClr val="C27BA0"/>
                          </a:solidFill>
                          <a:latin typeface="Montserrat"/>
                          <a:ea typeface="Montserrat"/>
                          <a:cs typeface="Montserrat"/>
                          <a:sym typeface="Montserrat"/>
                        </a:rPr>
                        <a:t>Feature selection</a:t>
                      </a:r>
                      <a:endParaRPr sz="1200">
                        <a:solidFill>
                          <a:srgbClr val="C27BA0"/>
                        </a:solidFill>
                        <a:latin typeface="Montserrat"/>
                        <a:ea typeface="Montserrat"/>
                        <a:cs typeface="Montserrat"/>
                        <a:sym typeface="Montserrat"/>
                      </a:endParaRPr>
                    </a:p>
                    <a:p>
                      <a:pPr indent="-304800" lvl="0" marL="457200" rtl="0" algn="l">
                        <a:spcBef>
                          <a:spcPts val="0"/>
                        </a:spcBef>
                        <a:spcAft>
                          <a:spcPts val="0"/>
                        </a:spcAft>
                        <a:buClr>
                          <a:srgbClr val="C27BA0"/>
                        </a:buClr>
                        <a:buSzPts val="1200"/>
                        <a:buFont typeface="Montserrat"/>
                        <a:buChar char="❏"/>
                      </a:pPr>
                      <a:r>
                        <a:rPr lang="en" sz="1200">
                          <a:solidFill>
                            <a:srgbClr val="C27BA0"/>
                          </a:solidFill>
                          <a:latin typeface="Montserrat"/>
                          <a:ea typeface="Montserrat"/>
                          <a:cs typeface="Montserrat"/>
                          <a:sym typeface="Montserrat"/>
                        </a:rPr>
                        <a:t>Deal with interaction term</a:t>
                      </a:r>
                      <a:endParaRPr sz="1200">
                        <a:solidFill>
                          <a:srgbClr val="C27BA0"/>
                        </a:solidFill>
                        <a:latin typeface="Montserrat"/>
                        <a:ea typeface="Montserrat"/>
                        <a:cs typeface="Montserrat"/>
                        <a:sym typeface="Montserrat"/>
                      </a:endParaRPr>
                    </a:p>
                    <a:p>
                      <a:pPr indent="-304800" lvl="0" marL="457200" rtl="0" algn="l">
                        <a:spcBef>
                          <a:spcPts val="0"/>
                        </a:spcBef>
                        <a:spcAft>
                          <a:spcPts val="0"/>
                        </a:spcAft>
                        <a:buClr>
                          <a:srgbClr val="C27BA0"/>
                        </a:buClr>
                        <a:buSzPts val="1200"/>
                        <a:buFont typeface="Montserrat"/>
                        <a:buChar char="❏"/>
                      </a:pPr>
                      <a:r>
                        <a:rPr lang="en" sz="1200">
                          <a:solidFill>
                            <a:srgbClr val="C27BA0"/>
                          </a:solidFill>
                          <a:latin typeface="Montserrat"/>
                          <a:ea typeface="Montserrat"/>
                          <a:cs typeface="Montserrat"/>
                          <a:sym typeface="Montserrat"/>
                        </a:rPr>
                        <a:t>Robust</a:t>
                      </a:r>
                      <a:endParaRPr sz="1200">
                        <a:solidFill>
                          <a:srgbClr val="C27BA0"/>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9FC5E8"/>
                    </a:solidFill>
                  </a:tcPr>
                </a:tc>
                <a:tc>
                  <a:txBody>
                    <a:bodyPr>
                      <a:noAutofit/>
                    </a:bodyPr>
                    <a:lstStyle/>
                    <a:p>
                      <a:pPr indent="-298450" lvl="0" marL="457200" marR="0" rtl="0" algn="l">
                        <a:lnSpc>
                          <a:spcPct val="100000"/>
                        </a:lnSpc>
                        <a:spcBef>
                          <a:spcPts val="0"/>
                        </a:spcBef>
                        <a:spcAft>
                          <a:spcPts val="0"/>
                        </a:spcAft>
                        <a:buClr>
                          <a:srgbClr val="1C4587"/>
                        </a:buClr>
                        <a:buSzPts val="1100"/>
                        <a:buFont typeface="Montserrat"/>
                        <a:buChar char="❏"/>
                      </a:pPr>
                      <a:r>
                        <a:rPr lang="en" sz="1100">
                          <a:solidFill>
                            <a:srgbClr val="1C4587"/>
                          </a:solidFill>
                          <a:latin typeface="Montserrat"/>
                          <a:ea typeface="Montserrat"/>
                          <a:cs typeface="Montserrat"/>
                          <a:sym typeface="Montserrat"/>
                        </a:rPr>
                        <a:t>Deal with interaction term</a:t>
                      </a:r>
                      <a:endParaRPr sz="1100">
                        <a:solidFill>
                          <a:srgbClr val="1C4587"/>
                        </a:solidFill>
                        <a:latin typeface="Montserrat"/>
                        <a:ea typeface="Montserrat"/>
                        <a:cs typeface="Montserrat"/>
                        <a:sym typeface="Montserrat"/>
                      </a:endParaRPr>
                    </a:p>
                    <a:p>
                      <a:pPr indent="-298450" lvl="0" marL="457200" marR="0" rtl="0" algn="l">
                        <a:lnSpc>
                          <a:spcPct val="100000"/>
                        </a:lnSpc>
                        <a:spcBef>
                          <a:spcPts val="0"/>
                        </a:spcBef>
                        <a:spcAft>
                          <a:spcPts val="0"/>
                        </a:spcAft>
                        <a:buClr>
                          <a:srgbClr val="1C4587"/>
                        </a:buClr>
                        <a:buSzPts val="1100"/>
                        <a:buFont typeface="Montserrat"/>
                        <a:buChar char="❏"/>
                      </a:pPr>
                      <a:r>
                        <a:rPr lang="en" sz="1100">
                          <a:solidFill>
                            <a:srgbClr val="1C4587"/>
                          </a:solidFill>
                          <a:latin typeface="Montserrat"/>
                          <a:ea typeface="Montserrat"/>
                          <a:cs typeface="Montserrat"/>
                          <a:sym typeface="Montserrat"/>
                        </a:rPr>
                        <a:t>Do not have feature selections</a:t>
                      </a:r>
                      <a:endParaRPr sz="1100">
                        <a:solidFill>
                          <a:srgbClr val="1C4587"/>
                        </a:solidFill>
                        <a:latin typeface="Montserrat"/>
                        <a:ea typeface="Montserrat"/>
                        <a:cs typeface="Montserrat"/>
                        <a:sym typeface="Montserrat"/>
                      </a:endParaRPr>
                    </a:p>
                    <a:p>
                      <a:pPr indent="-298450" lvl="0" marL="457200" marR="0" rtl="0" algn="l">
                        <a:lnSpc>
                          <a:spcPct val="100000"/>
                        </a:lnSpc>
                        <a:spcBef>
                          <a:spcPts val="0"/>
                        </a:spcBef>
                        <a:spcAft>
                          <a:spcPts val="0"/>
                        </a:spcAft>
                        <a:buClr>
                          <a:srgbClr val="1C4587"/>
                        </a:buClr>
                        <a:buSzPts val="1100"/>
                        <a:buFont typeface="Montserrat"/>
                        <a:buChar char="❏"/>
                      </a:pPr>
                      <a:r>
                        <a:rPr lang="en" sz="1100">
                          <a:solidFill>
                            <a:srgbClr val="1C4587"/>
                          </a:solidFill>
                          <a:latin typeface="Montserrat"/>
                          <a:ea typeface="Montserrat"/>
                          <a:cs typeface="Montserrat"/>
                          <a:sym typeface="Montserrat"/>
                        </a:rPr>
                        <a:t>Inefficient to train</a:t>
                      </a:r>
                      <a:endParaRPr sz="1100">
                        <a:solidFill>
                          <a:srgbClr val="1C4587"/>
                        </a:solidFill>
                        <a:latin typeface="Montserrat"/>
                        <a:ea typeface="Montserrat"/>
                        <a:cs typeface="Montserrat"/>
                        <a:sym typeface="Montserrat"/>
                      </a:endParaRPr>
                    </a:p>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9FC5E8"/>
                    </a:solidFill>
                  </a:tcPr>
                </a:tc>
                <a:tc>
                  <a:txBody>
                    <a:bodyPr>
                      <a:noAutofit/>
                    </a:bodyPr>
                    <a:lstStyle/>
                    <a:p>
                      <a:pPr indent="-304800" lvl="0" marL="457200" rtl="0" algn="l">
                        <a:spcBef>
                          <a:spcPts val="0"/>
                        </a:spcBef>
                        <a:spcAft>
                          <a:spcPts val="0"/>
                        </a:spcAft>
                        <a:buClr>
                          <a:srgbClr val="1C4587"/>
                        </a:buClr>
                        <a:buSzPts val="1200"/>
                        <a:buFont typeface="Montserrat"/>
                        <a:buChar char="❏"/>
                      </a:pPr>
                      <a:r>
                        <a:rPr lang="en" sz="1200">
                          <a:solidFill>
                            <a:srgbClr val="1C4587"/>
                          </a:solidFill>
                          <a:latin typeface="Montserrat"/>
                          <a:ea typeface="Montserrat"/>
                          <a:cs typeface="Montserrat"/>
                          <a:sym typeface="Montserrat"/>
                        </a:rPr>
                        <a:t>Features selection</a:t>
                      </a:r>
                      <a:endParaRPr sz="1200">
                        <a:solidFill>
                          <a:srgbClr val="1C4587"/>
                        </a:solidFill>
                        <a:latin typeface="Montserrat"/>
                        <a:ea typeface="Montserrat"/>
                        <a:cs typeface="Montserrat"/>
                        <a:sym typeface="Montserrat"/>
                      </a:endParaRPr>
                    </a:p>
                    <a:p>
                      <a:pPr indent="-304800" lvl="0" marL="457200" rtl="0" algn="l">
                        <a:spcBef>
                          <a:spcPts val="0"/>
                        </a:spcBef>
                        <a:spcAft>
                          <a:spcPts val="0"/>
                        </a:spcAft>
                        <a:buClr>
                          <a:srgbClr val="1C4587"/>
                        </a:buClr>
                        <a:buSzPts val="1200"/>
                        <a:buFont typeface="Montserrat"/>
                        <a:buChar char="❏"/>
                      </a:pPr>
                      <a:r>
                        <a:rPr lang="en" sz="1200">
                          <a:solidFill>
                            <a:srgbClr val="1C4587"/>
                          </a:solidFill>
                          <a:latin typeface="Montserrat"/>
                          <a:ea typeface="Montserrat"/>
                          <a:cs typeface="Montserrat"/>
                          <a:sym typeface="Montserrat"/>
                        </a:rPr>
                        <a:t>Deal with interaction term</a:t>
                      </a:r>
                      <a:endParaRPr sz="1200">
                        <a:solidFill>
                          <a:srgbClr val="1C4587"/>
                        </a:solidFill>
                        <a:latin typeface="Montserrat"/>
                        <a:ea typeface="Montserrat"/>
                        <a:cs typeface="Montserrat"/>
                        <a:sym typeface="Montserrat"/>
                      </a:endParaRPr>
                    </a:p>
                    <a:p>
                      <a:pPr indent="0" lvl="0" marL="457200" rtl="0" algn="l">
                        <a:spcBef>
                          <a:spcPts val="0"/>
                        </a:spcBef>
                        <a:spcAft>
                          <a:spcPts val="0"/>
                        </a:spcAft>
                        <a:buNone/>
                      </a:pPr>
                      <a:r>
                        <a:t/>
                      </a:r>
                      <a:endParaRPr>
                        <a:solidFill>
                          <a:srgbClr val="C27BA0"/>
                        </a:solidFill>
                        <a:latin typeface="Montserrat"/>
                        <a:ea typeface="Montserrat"/>
                        <a:cs typeface="Montserrat"/>
                        <a:sym typeface="Montserrat"/>
                      </a:endParaRPr>
                    </a:p>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9FC5E8"/>
                    </a:solidFill>
                  </a:tcPr>
                </a:tc>
                <a:tc>
                  <a:txBody>
                    <a:bodyPr>
                      <a:noAutofit/>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9FC5E8"/>
                    </a:solidFill>
                  </a:tcPr>
                </a:tc>
                <a:tc>
                  <a:txBody>
                    <a:bodyPr>
                      <a:noAutofit/>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9FC5E8"/>
                    </a:solidFill>
                  </a:tcPr>
                </a:tc>
              </a:tr>
            </a:tbl>
          </a:graphicData>
        </a:graphic>
      </p:graphicFrame>
      <p:sp>
        <p:nvSpPr>
          <p:cNvPr id="88" name="Google Shape;88;p16"/>
          <p:cNvSpPr txBox="1"/>
          <p:nvPr>
            <p:ph idx="4294967295" type="title"/>
          </p:nvPr>
        </p:nvSpPr>
        <p:spPr>
          <a:xfrm>
            <a:off x="1021550" y="146025"/>
            <a:ext cx="63603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CLASSIFICATION MODELS</a:t>
            </a:r>
            <a:endParaRPr/>
          </a:p>
          <a:p>
            <a:pPr indent="0" lvl="0" marL="0" rtl="0" algn="l">
              <a:spcBef>
                <a:spcPts val="0"/>
              </a:spcBef>
              <a:spcAft>
                <a:spcPts val="0"/>
              </a:spcAft>
              <a:buNone/>
            </a:pPr>
            <a:r>
              <a:t/>
            </a:r>
            <a:endParaRPr b="0"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p:nvPr/>
        </p:nvSpPr>
        <p:spPr>
          <a:xfrm flipH="1" rot="10800000">
            <a:off x="0" y="-125"/>
            <a:ext cx="9144000" cy="1607100"/>
          </a:xfrm>
          <a:prstGeom prst="rect">
            <a:avLst/>
          </a:prstGeom>
          <a:solidFill>
            <a:srgbClr val="FFFFFF">
              <a:alpha val="3037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4" name="Google Shape;94;p17"/>
          <p:cNvSpPr txBox="1"/>
          <p:nvPr>
            <p:ph idx="4294967295" type="title"/>
          </p:nvPr>
        </p:nvSpPr>
        <p:spPr>
          <a:xfrm>
            <a:off x="203875" y="1855350"/>
            <a:ext cx="17124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DETECTION</a:t>
            </a:r>
            <a:endParaRPr/>
          </a:p>
        </p:txBody>
      </p:sp>
      <p:sp>
        <p:nvSpPr>
          <p:cNvPr id="95" name="Google Shape;95;p17"/>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solidFill>
                  <a:srgbClr val="0B5394"/>
                </a:solidFill>
              </a:rPr>
              <a:t>‹#›</a:t>
            </a:fld>
            <a:endParaRPr>
              <a:solidFill>
                <a:srgbClr val="0B5394"/>
              </a:solidFill>
            </a:endParaRPr>
          </a:p>
        </p:txBody>
      </p:sp>
      <p:sp>
        <p:nvSpPr>
          <p:cNvPr id="96" name="Google Shape;96;p17"/>
          <p:cNvSpPr/>
          <p:nvPr/>
        </p:nvSpPr>
        <p:spPr>
          <a:xfrm>
            <a:off x="2033050" y="2197125"/>
            <a:ext cx="2733600" cy="1284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
                <a:solidFill>
                  <a:srgbClr val="073763"/>
                </a:solidFill>
                <a:latin typeface="Roboto"/>
                <a:ea typeface="Roboto"/>
                <a:cs typeface="Roboto"/>
                <a:sym typeface="Roboto"/>
              </a:rPr>
              <a:t>SVM (Original)</a:t>
            </a:r>
            <a:endParaRPr b="1">
              <a:solidFill>
                <a:srgbClr val="073763"/>
              </a:solidFill>
              <a:latin typeface="Roboto"/>
              <a:ea typeface="Roboto"/>
              <a:cs typeface="Roboto"/>
              <a:sym typeface="Roboto"/>
            </a:endParaRPr>
          </a:p>
          <a:p>
            <a:pPr indent="0" lvl="0" marL="0" marR="0" rtl="0" algn="l">
              <a:spcBef>
                <a:spcPts val="0"/>
              </a:spcBef>
              <a:spcAft>
                <a:spcPts val="0"/>
              </a:spcAft>
              <a:buNone/>
            </a:pPr>
            <a:r>
              <a:t/>
            </a:r>
            <a:endParaRPr b="1">
              <a:solidFill>
                <a:srgbClr val="073763"/>
              </a:solidFill>
              <a:latin typeface="Roboto"/>
              <a:ea typeface="Roboto"/>
              <a:cs typeface="Roboto"/>
              <a:sym typeface="Roboto"/>
            </a:endParaRPr>
          </a:p>
          <a:p>
            <a:pPr indent="-298450" lvl="0" marL="457200" marR="0" rtl="0" algn="l">
              <a:lnSpc>
                <a:spcPct val="115000"/>
              </a:lnSpc>
              <a:spcBef>
                <a:spcPts val="0"/>
              </a:spcBef>
              <a:spcAft>
                <a:spcPts val="0"/>
              </a:spcAft>
              <a:buClr>
                <a:srgbClr val="073763"/>
              </a:buClr>
              <a:buSzPts val="1100"/>
              <a:buFont typeface="Roboto"/>
              <a:buChar char="●"/>
            </a:pPr>
            <a:r>
              <a:rPr lang="en" sz="1100">
                <a:solidFill>
                  <a:srgbClr val="073763"/>
                </a:solidFill>
                <a:latin typeface="Roboto"/>
                <a:ea typeface="Roboto"/>
                <a:cs typeface="Roboto"/>
                <a:sym typeface="Roboto"/>
              </a:rPr>
              <a:t>Involve expanding feature spaces: adding interaction terms</a:t>
            </a:r>
            <a:endParaRPr sz="1100">
              <a:solidFill>
                <a:srgbClr val="073763"/>
              </a:solidFill>
              <a:latin typeface="Roboto"/>
              <a:ea typeface="Roboto"/>
              <a:cs typeface="Roboto"/>
              <a:sym typeface="Roboto"/>
            </a:endParaRPr>
          </a:p>
          <a:p>
            <a:pPr indent="-298450" lvl="0" marL="457200" marR="0" rtl="0" algn="l">
              <a:lnSpc>
                <a:spcPct val="115000"/>
              </a:lnSpc>
              <a:spcBef>
                <a:spcPts val="0"/>
              </a:spcBef>
              <a:spcAft>
                <a:spcPts val="0"/>
              </a:spcAft>
              <a:buClr>
                <a:srgbClr val="073763"/>
              </a:buClr>
              <a:buSzPts val="1100"/>
              <a:buFont typeface="Roboto"/>
              <a:buChar char="●"/>
            </a:pPr>
            <a:r>
              <a:rPr lang="en" sz="1100">
                <a:solidFill>
                  <a:srgbClr val="073763"/>
                </a:solidFill>
                <a:latin typeface="Roboto"/>
                <a:ea typeface="Roboto"/>
                <a:cs typeface="Roboto"/>
                <a:sym typeface="Roboto"/>
              </a:rPr>
              <a:t>Do not have feature selections</a:t>
            </a:r>
            <a:endParaRPr sz="1100">
              <a:solidFill>
                <a:srgbClr val="073763"/>
              </a:solidFill>
              <a:latin typeface="Roboto"/>
              <a:ea typeface="Roboto"/>
              <a:cs typeface="Roboto"/>
              <a:sym typeface="Roboto"/>
            </a:endParaRPr>
          </a:p>
          <a:p>
            <a:pPr indent="-298450" lvl="0" marL="457200" marR="0" rtl="0" algn="l">
              <a:lnSpc>
                <a:spcPct val="115000"/>
              </a:lnSpc>
              <a:spcBef>
                <a:spcPts val="0"/>
              </a:spcBef>
              <a:spcAft>
                <a:spcPts val="0"/>
              </a:spcAft>
              <a:buClr>
                <a:srgbClr val="073763"/>
              </a:buClr>
              <a:buSzPts val="1100"/>
              <a:buFont typeface="Roboto"/>
              <a:buChar char="●"/>
            </a:pPr>
            <a:r>
              <a:rPr lang="en" sz="1100">
                <a:solidFill>
                  <a:srgbClr val="073763"/>
                </a:solidFill>
                <a:latin typeface="Roboto"/>
                <a:ea typeface="Roboto"/>
                <a:cs typeface="Roboto"/>
                <a:sym typeface="Roboto"/>
              </a:rPr>
              <a:t>Inefficient to train</a:t>
            </a:r>
            <a:endParaRPr sz="1100">
              <a:solidFill>
                <a:srgbClr val="073763"/>
              </a:solidFill>
              <a:latin typeface="Roboto"/>
              <a:ea typeface="Roboto"/>
              <a:cs typeface="Roboto"/>
              <a:sym typeface="Roboto"/>
            </a:endParaRPr>
          </a:p>
          <a:p>
            <a:pPr indent="0" lvl="0" marL="457200" marR="0" rtl="0" algn="l">
              <a:spcBef>
                <a:spcPts val="0"/>
              </a:spcBef>
              <a:spcAft>
                <a:spcPts val="0"/>
              </a:spcAft>
              <a:buNone/>
            </a:pPr>
            <a:r>
              <a:t/>
            </a:r>
            <a:endParaRPr>
              <a:solidFill>
                <a:srgbClr val="073763"/>
              </a:solidFill>
              <a:latin typeface="Roboto"/>
              <a:ea typeface="Roboto"/>
              <a:cs typeface="Roboto"/>
              <a:sym typeface="Roboto"/>
            </a:endParaRPr>
          </a:p>
        </p:txBody>
      </p:sp>
      <p:sp>
        <p:nvSpPr>
          <p:cNvPr id="97" name="Google Shape;97;p17"/>
          <p:cNvSpPr/>
          <p:nvPr/>
        </p:nvSpPr>
        <p:spPr>
          <a:xfrm>
            <a:off x="6289200" y="1855350"/>
            <a:ext cx="2661900" cy="242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a:solidFill>
                  <a:srgbClr val="FFFFFF"/>
                </a:solidFill>
                <a:latin typeface="Roboto"/>
                <a:ea typeface="Roboto"/>
                <a:cs typeface="Roboto"/>
                <a:sym typeface="Roboto"/>
              </a:rPr>
              <a:t>Random Forest (Improved)</a:t>
            </a:r>
            <a:endParaRPr b="1" sz="1000">
              <a:solidFill>
                <a:srgbClr val="FFFFFF"/>
              </a:solidFill>
              <a:latin typeface="Roboto"/>
              <a:ea typeface="Roboto"/>
              <a:cs typeface="Roboto"/>
              <a:sym typeface="Roboto"/>
            </a:endParaRPr>
          </a:p>
          <a:p>
            <a:pPr indent="0" lvl="0" marL="0" marR="0" rtl="0" algn="l">
              <a:spcBef>
                <a:spcPts val="0"/>
              </a:spcBef>
              <a:spcAft>
                <a:spcPts val="0"/>
              </a:spcAft>
              <a:buNone/>
            </a:pPr>
            <a:r>
              <a:t/>
            </a:r>
            <a:endParaRPr sz="1000">
              <a:solidFill>
                <a:srgbClr val="FFFFFF"/>
              </a:solidFill>
              <a:latin typeface="Roboto"/>
              <a:ea typeface="Roboto"/>
              <a:cs typeface="Roboto"/>
              <a:sym typeface="Roboto"/>
            </a:endParaRPr>
          </a:p>
          <a:p>
            <a:pPr indent="-298450" lvl="0" marL="457200" rtl="0" algn="l">
              <a:lnSpc>
                <a:spcPct val="115000"/>
              </a:lnSpc>
              <a:spcBef>
                <a:spcPts val="0"/>
              </a:spcBef>
              <a:spcAft>
                <a:spcPts val="0"/>
              </a:spcAft>
              <a:buClr>
                <a:schemeClr val="lt1"/>
              </a:buClr>
              <a:buSzPts val="1100"/>
              <a:buFont typeface="Roboto"/>
              <a:buChar char="●"/>
            </a:pPr>
            <a:r>
              <a:rPr lang="en" sz="1100">
                <a:solidFill>
                  <a:schemeClr val="lt1"/>
                </a:solidFill>
                <a:latin typeface="Roboto"/>
                <a:ea typeface="Roboto"/>
                <a:cs typeface="Roboto"/>
                <a:sym typeface="Roboto"/>
              </a:rPr>
              <a:t>Handles high dimensional spaces and large training samples well</a:t>
            </a:r>
            <a:endParaRPr sz="1100">
              <a:solidFill>
                <a:schemeClr val="lt1"/>
              </a:solidFill>
              <a:latin typeface="Roboto"/>
              <a:ea typeface="Roboto"/>
              <a:cs typeface="Roboto"/>
              <a:sym typeface="Roboto"/>
            </a:endParaRPr>
          </a:p>
          <a:p>
            <a:pPr indent="-298450" lvl="0" marL="457200" rtl="0" algn="l">
              <a:lnSpc>
                <a:spcPct val="115000"/>
              </a:lnSpc>
              <a:spcBef>
                <a:spcPts val="0"/>
              </a:spcBef>
              <a:spcAft>
                <a:spcPts val="0"/>
              </a:spcAft>
              <a:buClr>
                <a:schemeClr val="lt1"/>
              </a:buClr>
              <a:buSzPts val="1100"/>
              <a:buFont typeface="Roboto"/>
              <a:buChar char="●"/>
            </a:pPr>
            <a:r>
              <a:rPr lang="en" sz="1100">
                <a:solidFill>
                  <a:schemeClr val="lt1"/>
                </a:solidFill>
                <a:latin typeface="Roboto"/>
                <a:ea typeface="Roboto"/>
                <a:cs typeface="Roboto"/>
                <a:sym typeface="Roboto"/>
              </a:rPr>
              <a:t>Train faster than SVM (SVM takes</a:t>
            </a:r>
            <a:r>
              <a:rPr b="1" lang="en" sz="1100">
                <a:solidFill>
                  <a:schemeClr val="lt1"/>
                </a:solidFill>
                <a:latin typeface="Roboto"/>
                <a:ea typeface="Roboto"/>
                <a:cs typeface="Roboto"/>
                <a:sym typeface="Roboto"/>
              </a:rPr>
              <a:t> 30 min</a:t>
            </a:r>
            <a:r>
              <a:rPr lang="en" sz="1100">
                <a:solidFill>
                  <a:schemeClr val="lt1"/>
                </a:solidFill>
                <a:latin typeface="Roboto"/>
                <a:ea typeface="Roboto"/>
                <a:cs typeface="Roboto"/>
                <a:sym typeface="Roboto"/>
              </a:rPr>
              <a:t>, RF less than </a:t>
            </a:r>
            <a:r>
              <a:rPr b="1" lang="en" sz="1100">
                <a:solidFill>
                  <a:schemeClr val="lt1"/>
                </a:solidFill>
                <a:latin typeface="Roboto"/>
                <a:ea typeface="Roboto"/>
                <a:cs typeface="Roboto"/>
                <a:sym typeface="Roboto"/>
              </a:rPr>
              <a:t>10 min</a:t>
            </a:r>
            <a:r>
              <a:rPr lang="en" sz="1100">
                <a:solidFill>
                  <a:schemeClr val="lt1"/>
                </a:solidFill>
                <a:latin typeface="Roboto"/>
                <a:ea typeface="Roboto"/>
                <a:cs typeface="Roboto"/>
                <a:sym typeface="Roboto"/>
              </a:rPr>
              <a:t>)</a:t>
            </a:r>
            <a:endParaRPr sz="1100">
              <a:solidFill>
                <a:schemeClr val="lt1"/>
              </a:solidFill>
              <a:latin typeface="Roboto"/>
              <a:ea typeface="Roboto"/>
              <a:cs typeface="Roboto"/>
              <a:sym typeface="Roboto"/>
            </a:endParaRPr>
          </a:p>
          <a:p>
            <a:pPr indent="-298450" lvl="0" marL="457200" rtl="0" algn="l">
              <a:lnSpc>
                <a:spcPct val="115000"/>
              </a:lnSpc>
              <a:spcBef>
                <a:spcPts val="0"/>
              </a:spcBef>
              <a:spcAft>
                <a:spcPts val="0"/>
              </a:spcAft>
              <a:buClr>
                <a:schemeClr val="lt1"/>
              </a:buClr>
              <a:buSzPts val="1100"/>
              <a:buFont typeface="Roboto"/>
              <a:buChar char="●"/>
            </a:pPr>
            <a:r>
              <a:rPr lang="en" sz="1100">
                <a:solidFill>
                  <a:schemeClr val="lt1"/>
                </a:solidFill>
                <a:latin typeface="Roboto"/>
                <a:ea typeface="Roboto"/>
                <a:cs typeface="Roboto"/>
                <a:sym typeface="Roboto"/>
              </a:rPr>
              <a:t>Generate a robust estimate</a:t>
            </a:r>
            <a:endParaRPr sz="11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0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chemeClr val="lt1"/>
              </a:solidFill>
              <a:latin typeface="Roboto"/>
              <a:ea typeface="Roboto"/>
              <a:cs typeface="Roboto"/>
              <a:sym typeface="Roboto"/>
            </a:endParaRPr>
          </a:p>
          <a:p>
            <a:pPr indent="0" lvl="0" marL="457200" rtl="0" algn="l">
              <a:spcBef>
                <a:spcPts val="0"/>
              </a:spcBef>
              <a:spcAft>
                <a:spcPts val="0"/>
              </a:spcAft>
              <a:buNone/>
            </a:pPr>
            <a:r>
              <a:t/>
            </a:r>
            <a:endParaRPr sz="1000">
              <a:solidFill>
                <a:schemeClr val="lt1"/>
              </a:solidFill>
              <a:latin typeface="Roboto"/>
              <a:ea typeface="Roboto"/>
              <a:cs typeface="Roboto"/>
              <a:sym typeface="Roboto"/>
            </a:endParaRPr>
          </a:p>
        </p:txBody>
      </p:sp>
      <p:sp>
        <p:nvSpPr>
          <p:cNvPr id="98" name="Google Shape;98;p17"/>
          <p:cNvSpPr txBox="1"/>
          <p:nvPr/>
        </p:nvSpPr>
        <p:spPr>
          <a:xfrm>
            <a:off x="203800" y="4072175"/>
            <a:ext cx="2319300" cy="6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Roboto"/>
              <a:ea typeface="Roboto"/>
              <a:cs typeface="Roboto"/>
              <a:sym typeface="Roboto"/>
            </a:endParaRPr>
          </a:p>
        </p:txBody>
      </p:sp>
      <p:sp>
        <p:nvSpPr>
          <p:cNvPr id="99" name="Google Shape;99;p17"/>
          <p:cNvSpPr txBox="1"/>
          <p:nvPr/>
        </p:nvSpPr>
        <p:spPr>
          <a:xfrm>
            <a:off x="234475" y="3073675"/>
            <a:ext cx="1556400" cy="12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Montserrat"/>
                <a:ea typeface="Montserrat"/>
                <a:cs typeface="Montserrat"/>
                <a:sym typeface="Montserrat"/>
              </a:rPr>
              <a:t>Model Comparison</a:t>
            </a:r>
            <a:endParaRPr sz="1100">
              <a:solidFill>
                <a:srgbClr val="FFFFFF"/>
              </a:solidFill>
              <a:latin typeface="Montserrat"/>
              <a:ea typeface="Montserrat"/>
              <a:cs typeface="Montserrat"/>
              <a:sym typeface="Montserrat"/>
            </a:endParaRPr>
          </a:p>
          <a:p>
            <a:pPr indent="-298450" lvl="0" marL="457200" rtl="0" algn="l">
              <a:spcBef>
                <a:spcPts val="0"/>
              </a:spcBef>
              <a:spcAft>
                <a:spcPts val="0"/>
              </a:spcAft>
              <a:buClr>
                <a:srgbClr val="FFFFFF"/>
              </a:buClr>
              <a:buSzPts val="1100"/>
              <a:buFont typeface="Montserrat"/>
              <a:buChar char="❏"/>
            </a:pPr>
            <a:r>
              <a:rPr lang="en" sz="1100">
                <a:solidFill>
                  <a:srgbClr val="FFFFFF"/>
                </a:solidFill>
                <a:latin typeface="Montserrat"/>
                <a:ea typeface="Montserrat"/>
                <a:cs typeface="Montserrat"/>
                <a:sym typeface="Montserrat"/>
              </a:rPr>
              <a:t>SVM</a:t>
            </a:r>
            <a:endParaRPr sz="1100">
              <a:solidFill>
                <a:srgbClr val="FFFFFF"/>
              </a:solidFill>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Random Forest</a:t>
            </a:r>
            <a:endParaRPr sz="1100">
              <a:solidFill>
                <a:schemeClr val="dk1"/>
              </a:solidFill>
              <a:latin typeface="Montserrat"/>
              <a:ea typeface="Montserrat"/>
              <a:cs typeface="Montserrat"/>
              <a:sym typeface="Montserrat"/>
            </a:endParaRPr>
          </a:p>
          <a:p>
            <a:pPr indent="-298450" lvl="0" marL="457200" rtl="0" algn="l">
              <a:spcBef>
                <a:spcPts val="0"/>
              </a:spcBef>
              <a:spcAft>
                <a:spcPts val="0"/>
              </a:spcAft>
              <a:buClr>
                <a:schemeClr val="lt1"/>
              </a:buClr>
              <a:buSzPts val="1100"/>
              <a:buFont typeface="Montserrat"/>
              <a:buChar char="❏"/>
            </a:pPr>
            <a:r>
              <a:rPr lang="en" sz="1100">
                <a:solidFill>
                  <a:schemeClr val="lt1"/>
                </a:solidFill>
                <a:latin typeface="Montserrat"/>
                <a:ea typeface="Montserrat"/>
                <a:cs typeface="Montserrat"/>
                <a:sym typeface="Montserrat"/>
              </a:rPr>
              <a:t>Xgboost</a:t>
            </a:r>
            <a:endParaRPr sz="1100">
              <a:solidFill>
                <a:schemeClr val="lt1"/>
              </a:solidFill>
              <a:latin typeface="Montserrat"/>
              <a:ea typeface="Montserrat"/>
              <a:cs typeface="Montserrat"/>
              <a:sym typeface="Montserrat"/>
            </a:endParaRPr>
          </a:p>
          <a:p>
            <a:pPr indent="-298450" lvl="0" marL="457200" rtl="0" algn="l">
              <a:spcBef>
                <a:spcPts val="0"/>
              </a:spcBef>
              <a:spcAft>
                <a:spcPts val="0"/>
              </a:spcAft>
              <a:buClr>
                <a:schemeClr val="lt1"/>
              </a:buClr>
              <a:buSzPts val="1100"/>
              <a:buFont typeface="Montserrat"/>
              <a:buChar char="❏"/>
            </a:pPr>
            <a:r>
              <a:rPr lang="en" sz="1100">
                <a:solidFill>
                  <a:schemeClr val="lt1"/>
                </a:solidFill>
                <a:latin typeface="Montserrat"/>
                <a:ea typeface="Montserrat"/>
                <a:cs typeface="Montserrat"/>
                <a:sym typeface="Montserrat"/>
              </a:rPr>
              <a:t>GBM</a:t>
            </a:r>
            <a:endParaRPr sz="1100">
              <a:solidFill>
                <a:schemeClr val="lt1"/>
              </a:solidFill>
              <a:latin typeface="Montserrat"/>
              <a:ea typeface="Montserrat"/>
              <a:cs typeface="Montserrat"/>
              <a:sym typeface="Montserrat"/>
            </a:endParaRPr>
          </a:p>
          <a:p>
            <a:pPr indent="-298450" lvl="0" marL="457200" rtl="0" algn="l">
              <a:spcBef>
                <a:spcPts val="0"/>
              </a:spcBef>
              <a:spcAft>
                <a:spcPts val="0"/>
              </a:spcAft>
              <a:buClr>
                <a:schemeClr val="lt1"/>
              </a:buClr>
              <a:buSzPts val="1100"/>
              <a:buFont typeface="Montserrat"/>
              <a:buChar char="❏"/>
            </a:pPr>
            <a:r>
              <a:rPr lang="en" sz="1100">
                <a:solidFill>
                  <a:schemeClr val="lt1"/>
                </a:solidFill>
                <a:latin typeface="Montserrat"/>
                <a:ea typeface="Montserrat"/>
                <a:cs typeface="Montserrat"/>
                <a:sym typeface="Montserrat"/>
              </a:rPr>
              <a:t>Logistics Regression</a:t>
            </a:r>
            <a:endParaRPr sz="11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sz="1100">
              <a:solidFill>
                <a:srgbClr val="FFFFFF"/>
              </a:solidFill>
              <a:latin typeface="Montserrat"/>
              <a:ea typeface="Montserrat"/>
              <a:cs typeface="Montserrat"/>
              <a:sym typeface="Montserrat"/>
            </a:endParaRPr>
          </a:p>
        </p:txBody>
      </p:sp>
      <p:sp>
        <p:nvSpPr>
          <p:cNvPr id="100" name="Google Shape;100;p17"/>
          <p:cNvSpPr/>
          <p:nvPr/>
        </p:nvSpPr>
        <p:spPr>
          <a:xfrm>
            <a:off x="4916825" y="2561200"/>
            <a:ext cx="1222200" cy="387000"/>
          </a:xfrm>
          <a:prstGeom prst="rightArrow">
            <a:avLst>
              <a:gd fmla="val 50000" name="adj1"/>
              <a:gd fmla="val 50000" name="adj2"/>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A9999"/>
              </a:solidFill>
              <a:highlight>
                <a:srgbClr val="EA9999"/>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203875" y="1626750"/>
            <a:ext cx="17124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DETECTION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0" sz="1400"/>
          </a:p>
        </p:txBody>
      </p:sp>
      <p:sp>
        <p:nvSpPr>
          <p:cNvPr id="106" name="Google Shape;106;p18"/>
          <p:cNvSpPr txBox="1"/>
          <p:nvPr>
            <p:ph idx="1" type="body"/>
          </p:nvPr>
        </p:nvSpPr>
        <p:spPr>
          <a:xfrm>
            <a:off x="4020600" y="501925"/>
            <a:ext cx="4787400" cy="442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Montserrat"/>
                <a:ea typeface="Montserrat"/>
                <a:cs typeface="Montserrat"/>
                <a:sym typeface="Montserrat"/>
              </a:rPr>
              <a:t> </a:t>
            </a:r>
            <a:r>
              <a:rPr lang="en" sz="1200"/>
              <a:t>the length l of the input string</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the number v of vowels and the number c of consonants in the string, as well as the quotients v/l, c/l, v/c (for c = 0)</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strike="sngStrike">
                <a:solidFill>
                  <a:srgbClr val="C27BA0"/>
                </a:solidFill>
              </a:rPr>
              <a:t>the number of special (non-alphanumerical) symbols s and </a:t>
            </a:r>
            <a:r>
              <a:rPr lang="en" sz="1200">
                <a:solidFill>
                  <a:srgbClr val="C27BA0"/>
                </a:solidFill>
              </a:rPr>
              <a:t>t</a:t>
            </a:r>
            <a:r>
              <a:rPr lang="en" sz="1200" strike="sngStrike">
                <a:solidFill>
                  <a:srgbClr val="C27BA0"/>
                </a:solidFill>
              </a:rPr>
              <a:t>he quotient s/l</a:t>
            </a:r>
            <a:endParaRPr sz="1200" strike="sngStrike">
              <a:solidFill>
                <a:srgbClr val="C27BA0"/>
              </a:solidFill>
            </a:endParaRPr>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 the number of digits d and the quotient d/l</a:t>
            </a:r>
            <a:r>
              <a:rPr lang="en" sz="1200"/>
              <a:t>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 the number of lowercase letters low, </a:t>
            </a:r>
            <a:r>
              <a:rPr lang="en" sz="1200" strike="sngStrike">
                <a:solidFill>
                  <a:srgbClr val="C27BA0"/>
                </a:solidFill>
              </a:rPr>
              <a:t>the number of uppercase letters upp</a:t>
            </a:r>
            <a:r>
              <a:rPr lang="en" sz="1200"/>
              <a:t>, and the quotients low/l, upp/l</a:t>
            </a:r>
            <a:endParaRPr sz="1200"/>
          </a:p>
          <a:p>
            <a:pPr indent="0" lvl="0" marL="0" rtl="0" algn="l">
              <a:lnSpc>
                <a:spcPct val="100000"/>
              </a:lnSpc>
              <a:spcBef>
                <a:spcPts val="0"/>
              </a:spcBef>
              <a:spcAft>
                <a:spcPts val="0"/>
              </a:spcAft>
              <a:buNone/>
            </a:pPr>
            <a:r>
              <a:t/>
            </a:r>
            <a:endParaRPr sz="1200"/>
          </a:p>
          <a:p>
            <a:pPr indent="0" lvl="0" marL="0" rtl="0" algn="l">
              <a:lnSpc>
                <a:spcPct val="115000"/>
              </a:lnSpc>
              <a:spcBef>
                <a:spcPts val="0"/>
              </a:spcBef>
              <a:spcAft>
                <a:spcPts val="0"/>
              </a:spcAft>
              <a:buNone/>
            </a:pPr>
            <a:r>
              <a:rPr lang="en" sz="1200" strike="sngStrike">
                <a:solidFill>
                  <a:srgbClr val="C27BA0"/>
                </a:solidFill>
              </a:rPr>
              <a:t>for strings containing a sequence of at least three consecutive occurrences of the same symbol, we use the quotient of the length of the maximal sequence of identical letters divided by l. For other strings the feature receives value 0</a:t>
            </a:r>
            <a:endParaRPr sz="1200" strike="sngStrike">
              <a:solidFill>
                <a:srgbClr val="C27BA0"/>
              </a:solidFill>
            </a:endParaRPr>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strike="sngStrike">
                <a:solidFill>
                  <a:srgbClr val="C27BA0"/>
                </a:solidFill>
              </a:rPr>
              <a:t>We calculate the number of all alpha-numerical symbols lα occurring in the string, and the number k of other symbols s. For k &gt; lα the value Feature 7 is 1,for other strings the value is 0</a:t>
            </a:r>
            <a:endParaRPr sz="1200" strike="sngStrike">
              <a:solidFill>
                <a:srgbClr val="C27BA0"/>
              </a:solidFill>
            </a:endParaRPr>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                    </a:t>
            </a:r>
            <a:endParaRPr sz="1200"/>
          </a:p>
        </p:txBody>
      </p:sp>
      <p:sp>
        <p:nvSpPr>
          <p:cNvPr id="107" name="Google Shape;107;p18"/>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108" name="Google Shape;108;p18"/>
          <p:cNvSpPr txBox="1"/>
          <p:nvPr/>
        </p:nvSpPr>
        <p:spPr>
          <a:xfrm>
            <a:off x="156475" y="2712075"/>
            <a:ext cx="1807200" cy="16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Montserrat"/>
                <a:ea typeface="Montserrat"/>
                <a:cs typeface="Montserrat"/>
                <a:sym typeface="Montserrat"/>
              </a:rPr>
              <a:t>Based on </a:t>
            </a:r>
            <a:endParaRPr sz="1100">
              <a:solidFill>
                <a:schemeClr val="lt1"/>
              </a:solidFill>
              <a:latin typeface="Montserrat"/>
              <a:ea typeface="Montserrat"/>
              <a:cs typeface="Montserrat"/>
              <a:sym typeface="Montserrat"/>
            </a:endParaRPr>
          </a:p>
          <a:p>
            <a:pPr indent="-298450" lvl="0" marL="457200" rtl="0" algn="l">
              <a:spcBef>
                <a:spcPts val="0"/>
              </a:spcBef>
              <a:spcAft>
                <a:spcPts val="0"/>
              </a:spcAft>
              <a:buClr>
                <a:schemeClr val="lt1"/>
              </a:buClr>
              <a:buSzPts val="1100"/>
              <a:buFont typeface="Montserrat"/>
              <a:buChar char="❏"/>
            </a:pPr>
            <a:r>
              <a:rPr lang="en" sz="1100">
                <a:latin typeface="Montserrat"/>
                <a:ea typeface="Montserrat"/>
                <a:cs typeface="Montserrat"/>
                <a:sym typeface="Montserrat"/>
              </a:rPr>
              <a:t>Paper D3 Sec.5</a:t>
            </a:r>
            <a:r>
              <a:rPr lang="en" sz="1100">
                <a:solidFill>
                  <a:schemeClr val="lt1"/>
                </a:solidFill>
                <a:latin typeface="Montserrat"/>
                <a:ea typeface="Montserrat"/>
                <a:cs typeface="Montserrat"/>
                <a:sym typeface="Montserrat"/>
              </a:rPr>
              <a:t> </a:t>
            </a:r>
            <a:endParaRPr sz="1100">
              <a:solidFill>
                <a:schemeClr val="lt1"/>
              </a:solidFill>
              <a:latin typeface="Montserrat"/>
              <a:ea typeface="Montserrat"/>
              <a:cs typeface="Montserrat"/>
              <a:sym typeface="Montserrat"/>
            </a:endParaRPr>
          </a:p>
          <a:p>
            <a:pPr indent="-298450" lvl="0" marL="457200" rtl="0" algn="l">
              <a:spcBef>
                <a:spcPts val="0"/>
              </a:spcBef>
              <a:spcAft>
                <a:spcPts val="0"/>
              </a:spcAft>
              <a:buClr>
                <a:schemeClr val="lt1"/>
              </a:buClr>
              <a:buSzPts val="1100"/>
              <a:buFont typeface="Montserrat"/>
              <a:buChar char="❏"/>
            </a:pPr>
            <a:r>
              <a:rPr lang="en" sz="1100">
                <a:solidFill>
                  <a:schemeClr val="lt1"/>
                </a:solidFill>
                <a:latin typeface="Montserrat"/>
                <a:ea typeface="Montserrat"/>
                <a:cs typeface="Montserrat"/>
                <a:sym typeface="Montserrat"/>
              </a:rPr>
              <a:t>Statistical Learning for OCR Text Correction Sec. 4.1</a:t>
            </a:r>
            <a:endParaRPr sz="1100">
              <a:solidFill>
                <a:schemeClr val="lt1"/>
              </a:solidFill>
              <a:latin typeface="Montserrat"/>
              <a:ea typeface="Montserrat"/>
              <a:cs typeface="Montserrat"/>
              <a:sym typeface="Montserrat"/>
            </a:endParaRPr>
          </a:p>
        </p:txBody>
      </p:sp>
      <p:sp>
        <p:nvSpPr>
          <p:cNvPr id="109" name="Google Shape;109;p18"/>
          <p:cNvSpPr/>
          <p:nvPr/>
        </p:nvSpPr>
        <p:spPr>
          <a:xfrm>
            <a:off x="3038125" y="501925"/>
            <a:ext cx="772800" cy="333000"/>
          </a:xfrm>
          <a:prstGeom prst="homePlate">
            <a:avLst>
              <a:gd fmla="val 50000" name="adj"/>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1</a:t>
            </a:r>
            <a:endParaRPr b="1" sz="1800">
              <a:solidFill>
                <a:schemeClr val="lt1"/>
              </a:solidFill>
              <a:latin typeface="Roboto"/>
              <a:ea typeface="Roboto"/>
              <a:cs typeface="Roboto"/>
              <a:sym typeface="Roboto"/>
            </a:endParaRPr>
          </a:p>
        </p:txBody>
      </p:sp>
      <p:sp>
        <p:nvSpPr>
          <p:cNvPr id="110" name="Google Shape;110;p18"/>
          <p:cNvSpPr/>
          <p:nvPr/>
        </p:nvSpPr>
        <p:spPr>
          <a:xfrm>
            <a:off x="3038125" y="947475"/>
            <a:ext cx="772800" cy="333000"/>
          </a:xfrm>
          <a:prstGeom prst="homePlate">
            <a:avLst>
              <a:gd fmla="val 50000" name="adj"/>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2</a:t>
            </a:r>
            <a:endParaRPr b="1" sz="1800">
              <a:solidFill>
                <a:schemeClr val="lt1"/>
              </a:solidFill>
              <a:latin typeface="Roboto"/>
              <a:ea typeface="Roboto"/>
              <a:cs typeface="Roboto"/>
              <a:sym typeface="Roboto"/>
            </a:endParaRPr>
          </a:p>
        </p:txBody>
      </p:sp>
      <p:sp>
        <p:nvSpPr>
          <p:cNvPr id="111" name="Google Shape;111;p18"/>
          <p:cNvSpPr/>
          <p:nvPr/>
        </p:nvSpPr>
        <p:spPr>
          <a:xfrm>
            <a:off x="3038125" y="1479638"/>
            <a:ext cx="772800" cy="333000"/>
          </a:xfrm>
          <a:prstGeom prst="homePlate">
            <a:avLst>
              <a:gd fmla="val 50000" name="adj"/>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3</a:t>
            </a:r>
            <a:endParaRPr b="1" sz="1800">
              <a:solidFill>
                <a:schemeClr val="lt1"/>
              </a:solidFill>
              <a:latin typeface="Roboto"/>
              <a:ea typeface="Roboto"/>
              <a:cs typeface="Roboto"/>
              <a:sym typeface="Roboto"/>
            </a:endParaRPr>
          </a:p>
        </p:txBody>
      </p:sp>
      <p:sp>
        <p:nvSpPr>
          <p:cNvPr id="112" name="Google Shape;112;p18"/>
          <p:cNvSpPr/>
          <p:nvPr/>
        </p:nvSpPr>
        <p:spPr>
          <a:xfrm>
            <a:off x="3038125" y="1968513"/>
            <a:ext cx="772800" cy="333000"/>
          </a:xfrm>
          <a:prstGeom prst="homePlate">
            <a:avLst>
              <a:gd fmla="val 50000" name="adj"/>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4</a:t>
            </a:r>
            <a:endParaRPr b="1" sz="1800">
              <a:solidFill>
                <a:schemeClr val="lt1"/>
              </a:solidFill>
              <a:latin typeface="Roboto"/>
              <a:ea typeface="Roboto"/>
              <a:cs typeface="Roboto"/>
              <a:sym typeface="Roboto"/>
            </a:endParaRPr>
          </a:p>
        </p:txBody>
      </p:sp>
      <p:sp>
        <p:nvSpPr>
          <p:cNvPr id="113" name="Google Shape;113;p18"/>
          <p:cNvSpPr/>
          <p:nvPr/>
        </p:nvSpPr>
        <p:spPr>
          <a:xfrm>
            <a:off x="3038125" y="2405250"/>
            <a:ext cx="772800" cy="333000"/>
          </a:xfrm>
          <a:prstGeom prst="homePlate">
            <a:avLst>
              <a:gd fmla="val 50000" name="adj"/>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5</a:t>
            </a:r>
            <a:endParaRPr b="1" sz="1800">
              <a:solidFill>
                <a:schemeClr val="lt1"/>
              </a:solidFill>
              <a:latin typeface="Roboto"/>
              <a:ea typeface="Roboto"/>
              <a:cs typeface="Roboto"/>
              <a:sym typeface="Roboto"/>
            </a:endParaRPr>
          </a:p>
        </p:txBody>
      </p:sp>
      <p:sp>
        <p:nvSpPr>
          <p:cNvPr id="114" name="Google Shape;114;p18"/>
          <p:cNvSpPr/>
          <p:nvPr/>
        </p:nvSpPr>
        <p:spPr>
          <a:xfrm>
            <a:off x="3038125" y="3009550"/>
            <a:ext cx="772800" cy="333000"/>
          </a:xfrm>
          <a:prstGeom prst="homePlate">
            <a:avLst>
              <a:gd fmla="val 50000" name="adj"/>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6</a:t>
            </a:r>
            <a:endParaRPr b="1" sz="1800">
              <a:solidFill>
                <a:schemeClr val="lt1"/>
              </a:solidFill>
              <a:latin typeface="Roboto"/>
              <a:ea typeface="Roboto"/>
              <a:cs typeface="Roboto"/>
              <a:sym typeface="Roboto"/>
            </a:endParaRPr>
          </a:p>
        </p:txBody>
      </p:sp>
      <p:sp>
        <p:nvSpPr>
          <p:cNvPr id="115" name="Google Shape;115;p18"/>
          <p:cNvSpPr/>
          <p:nvPr/>
        </p:nvSpPr>
        <p:spPr>
          <a:xfrm>
            <a:off x="3038125" y="4007300"/>
            <a:ext cx="772800" cy="333000"/>
          </a:xfrm>
          <a:prstGeom prst="homePlate">
            <a:avLst>
              <a:gd fmla="val 50000" name="adj"/>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7</a:t>
            </a:r>
            <a:endParaRPr b="1" sz="1800">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203875" y="1626750"/>
            <a:ext cx="17124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DETECTION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0" sz="1400"/>
          </a:p>
        </p:txBody>
      </p:sp>
      <p:sp>
        <p:nvSpPr>
          <p:cNvPr id="121" name="Google Shape;121;p19"/>
          <p:cNvSpPr txBox="1"/>
          <p:nvPr>
            <p:ph idx="1" type="body"/>
          </p:nvPr>
        </p:nvSpPr>
        <p:spPr>
          <a:xfrm>
            <a:off x="4020600" y="501925"/>
            <a:ext cx="4787400" cy="442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   </a:t>
            </a:r>
            <a:r>
              <a:rPr lang="en" sz="1200" strike="sngStrike">
                <a:solidFill>
                  <a:srgbClr val="C27BA0"/>
                </a:solidFill>
              </a:rPr>
              <a:t>If the input string contains a subsequence of ≥ 6 directly consecutive consonants, Feature 8 received value 1, otherwise value 0</a:t>
            </a:r>
            <a:endParaRPr sz="1200" strike="sngStrike">
              <a:solidFill>
                <a:srgbClr val="C27BA0"/>
              </a:solidFill>
            </a:endParaRPr>
          </a:p>
          <a:p>
            <a:pPr indent="0" lvl="0" marL="0" rtl="0" algn="l">
              <a:lnSpc>
                <a:spcPct val="100000"/>
              </a:lnSpc>
              <a:spcBef>
                <a:spcPts val="0"/>
              </a:spcBef>
              <a:spcAft>
                <a:spcPts val="0"/>
              </a:spcAft>
              <a:buNone/>
            </a:pPr>
            <a:r>
              <a:t/>
            </a:r>
            <a:endParaRPr sz="1200"/>
          </a:p>
          <a:p>
            <a:pPr indent="0" lvl="0" marL="0" rtl="0" algn="l">
              <a:lnSpc>
                <a:spcPct val="115000"/>
              </a:lnSpc>
              <a:spcBef>
                <a:spcPts val="0"/>
              </a:spcBef>
              <a:spcAft>
                <a:spcPts val="0"/>
              </a:spcAft>
              <a:buNone/>
            </a:pPr>
            <a:r>
              <a:rPr lang="en" sz="1200" strike="sngStrike">
                <a:solidFill>
                  <a:srgbClr val="C27BA0"/>
                </a:solidFill>
              </a:rPr>
              <a:t>We delete the first and last symbol of the input string. If the remaining infix contained two or more non alpha-numerical symbols, Feature 9 receives value 1, and otherwise value 0</a:t>
            </a:r>
            <a:endParaRPr sz="1200" strike="sngStrike">
              <a:solidFill>
                <a:srgbClr val="C27BA0"/>
              </a:solidFill>
            </a:endParaRPr>
          </a:p>
          <a:p>
            <a:pPr indent="0" lvl="0" marL="0" rtl="0" algn="l">
              <a:lnSpc>
                <a:spcPct val="115000"/>
              </a:lnSpc>
              <a:spcBef>
                <a:spcPts val="0"/>
              </a:spcBef>
              <a:spcAft>
                <a:spcPts val="0"/>
              </a:spcAft>
              <a:buNone/>
            </a:pPr>
            <a:r>
              <a:t/>
            </a:r>
            <a:endParaRPr sz="1200"/>
          </a:p>
          <a:p>
            <a:pPr indent="0" lvl="0" marL="0" rtl="0" algn="l">
              <a:lnSpc>
                <a:spcPct val="100000"/>
              </a:lnSpc>
              <a:spcBef>
                <a:spcPts val="0"/>
              </a:spcBef>
              <a:spcAft>
                <a:spcPts val="0"/>
              </a:spcAft>
              <a:buNone/>
            </a:pPr>
            <a:r>
              <a:rPr lang="en" sz="1200"/>
              <a:t>bigram sum(frequency of the ith bigram in the list Lb/10000)/number of bigrams in input string</a:t>
            </a:r>
            <a:endParaRPr sz="1200"/>
          </a:p>
          <a:p>
            <a:pPr indent="0" lvl="0" marL="0" rtl="0" algn="l">
              <a:lnSpc>
                <a:spcPct val="100000"/>
              </a:lnSpc>
              <a:spcBef>
                <a:spcPts val="0"/>
              </a:spcBef>
              <a:spcAft>
                <a:spcPts val="0"/>
              </a:spcAft>
              <a:buNone/>
            </a:pPr>
            <a:r>
              <a:t/>
            </a:r>
            <a:endParaRPr sz="1200"/>
          </a:p>
          <a:p>
            <a:pPr indent="0" lvl="0" marL="0" rtl="0" algn="l">
              <a:lnSpc>
                <a:spcPct val="115000"/>
              </a:lnSpc>
              <a:spcBef>
                <a:spcPts val="0"/>
              </a:spcBef>
              <a:spcAft>
                <a:spcPts val="0"/>
              </a:spcAft>
              <a:buNone/>
            </a:pPr>
            <a:r>
              <a:rPr lang="en" sz="1200" strike="sngStrike">
                <a:solidFill>
                  <a:srgbClr val="C27BA0"/>
                </a:solidFill>
              </a:rPr>
              <a:t>We computed the number of occurrences i of the most frequent symbol of the input string of length l. For i ≥ 3 we used i/l as a feature value, for i ≤ 2 the value was set to 0</a:t>
            </a:r>
            <a:endParaRPr sz="1200" strike="sngStrike">
              <a:solidFill>
                <a:srgbClr val="C27BA0"/>
              </a:solidFill>
            </a:endParaRPr>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Let l1 denote the number of occurrences of alphabetical symbols in the input string, let l2 = l − l1 denote the number of occurrences of all other types of symbols. We used l2/l1 as a feature.</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Levenshtein distance</a:t>
            </a:r>
            <a:endParaRPr sz="1200"/>
          </a:p>
          <a:p>
            <a:pPr indent="0" lvl="0" marL="0" rtl="0" algn="l">
              <a:lnSpc>
                <a:spcPct val="115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p:txBody>
      </p:sp>
      <p:sp>
        <p:nvSpPr>
          <p:cNvPr id="122" name="Google Shape;122;p19"/>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123" name="Google Shape;123;p19"/>
          <p:cNvSpPr txBox="1"/>
          <p:nvPr/>
        </p:nvSpPr>
        <p:spPr>
          <a:xfrm>
            <a:off x="156475" y="2712075"/>
            <a:ext cx="1807200" cy="16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Montserrat"/>
                <a:ea typeface="Montserrat"/>
                <a:cs typeface="Montserrat"/>
                <a:sym typeface="Montserrat"/>
              </a:rPr>
              <a:t>Based on </a:t>
            </a:r>
            <a:endParaRPr sz="1100">
              <a:solidFill>
                <a:schemeClr val="lt1"/>
              </a:solidFill>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Paper D3 Sec.5 </a:t>
            </a:r>
            <a:endParaRPr sz="1100">
              <a:latin typeface="Montserrat"/>
              <a:ea typeface="Montserrat"/>
              <a:cs typeface="Montserrat"/>
              <a:sym typeface="Montserrat"/>
            </a:endParaRPr>
          </a:p>
          <a:p>
            <a:pPr indent="-298450" lvl="0" marL="457200" rtl="0" algn="l">
              <a:spcBef>
                <a:spcPts val="0"/>
              </a:spcBef>
              <a:spcAft>
                <a:spcPts val="0"/>
              </a:spcAft>
              <a:buClr>
                <a:schemeClr val="lt1"/>
              </a:buClr>
              <a:buSzPts val="1100"/>
              <a:buFont typeface="Montserrat"/>
              <a:buChar char="❏"/>
            </a:pPr>
            <a:r>
              <a:rPr lang="en" sz="1100">
                <a:solidFill>
                  <a:schemeClr val="lt1"/>
                </a:solidFill>
                <a:latin typeface="Montserrat"/>
                <a:ea typeface="Montserrat"/>
                <a:cs typeface="Montserrat"/>
                <a:sym typeface="Montserrat"/>
              </a:rPr>
              <a:t>Statistical Learning for OCR Text Correction Sec. 4.1</a:t>
            </a:r>
            <a:endParaRPr sz="1100">
              <a:solidFill>
                <a:schemeClr val="lt1"/>
              </a:solidFill>
              <a:latin typeface="Montserrat"/>
              <a:ea typeface="Montserrat"/>
              <a:cs typeface="Montserrat"/>
              <a:sym typeface="Montserrat"/>
            </a:endParaRPr>
          </a:p>
        </p:txBody>
      </p:sp>
      <p:sp>
        <p:nvSpPr>
          <p:cNvPr id="124" name="Google Shape;124;p19"/>
          <p:cNvSpPr/>
          <p:nvPr/>
        </p:nvSpPr>
        <p:spPr>
          <a:xfrm>
            <a:off x="3038125" y="501925"/>
            <a:ext cx="772800" cy="333000"/>
          </a:xfrm>
          <a:prstGeom prst="homePlate">
            <a:avLst>
              <a:gd fmla="val 50000" name="adj"/>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8</a:t>
            </a:r>
            <a:endParaRPr b="1" sz="1800">
              <a:solidFill>
                <a:schemeClr val="lt1"/>
              </a:solidFill>
              <a:latin typeface="Roboto"/>
              <a:ea typeface="Roboto"/>
              <a:cs typeface="Roboto"/>
              <a:sym typeface="Roboto"/>
            </a:endParaRPr>
          </a:p>
        </p:txBody>
      </p:sp>
      <p:sp>
        <p:nvSpPr>
          <p:cNvPr id="125" name="Google Shape;125;p19"/>
          <p:cNvSpPr/>
          <p:nvPr/>
        </p:nvSpPr>
        <p:spPr>
          <a:xfrm>
            <a:off x="3038125" y="1256863"/>
            <a:ext cx="772800" cy="333000"/>
          </a:xfrm>
          <a:prstGeom prst="homePlate">
            <a:avLst>
              <a:gd fmla="val 50000" name="adj"/>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9</a:t>
            </a:r>
            <a:endParaRPr b="1" sz="1800">
              <a:solidFill>
                <a:schemeClr val="lt1"/>
              </a:solidFill>
              <a:latin typeface="Roboto"/>
              <a:ea typeface="Roboto"/>
              <a:cs typeface="Roboto"/>
              <a:sym typeface="Roboto"/>
            </a:endParaRPr>
          </a:p>
        </p:txBody>
      </p:sp>
      <p:sp>
        <p:nvSpPr>
          <p:cNvPr id="126" name="Google Shape;126;p19"/>
          <p:cNvSpPr/>
          <p:nvPr/>
        </p:nvSpPr>
        <p:spPr>
          <a:xfrm>
            <a:off x="3038125" y="2133213"/>
            <a:ext cx="772800" cy="333000"/>
          </a:xfrm>
          <a:prstGeom prst="homePlate">
            <a:avLst>
              <a:gd fmla="val 50000" name="adj"/>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10</a:t>
            </a:r>
            <a:endParaRPr b="1" sz="1800">
              <a:solidFill>
                <a:schemeClr val="lt1"/>
              </a:solidFill>
              <a:latin typeface="Roboto"/>
              <a:ea typeface="Roboto"/>
              <a:cs typeface="Roboto"/>
              <a:sym typeface="Roboto"/>
            </a:endParaRPr>
          </a:p>
        </p:txBody>
      </p:sp>
      <p:sp>
        <p:nvSpPr>
          <p:cNvPr id="127" name="Google Shape;127;p19"/>
          <p:cNvSpPr/>
          <p:nvPr/>
        </p:nvSpPr>
        <p:spPr>
          <a:xfrm>
            <a:off x="3038125" y="2632088"/>
            <a:ext cx="772800" cy="333000"/>
          </a:xfrm>
          <a:prstGeom prst="homePlate">
            <a:avLst>
              <a:gd fmla="val 50000" name="adj"/>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11</a:t>
            </a:r>
            <a:endParaRPr b="1" sz="1800">
              <a:solidFill>
                <a:schemeClr val="lt1"/>
              </a:solidFill>
              <a:latin typeface="Roboto"/>
              <a:ea typeface="Roboto"/>
              <a:cs typeface="Roboto"/>
              <a:sym typeface="Roboto"/>
            </a:endParaRPr>
          </a:p>
        </p:txBody>
      </p:sp>
      <p:sp>
        <p:nvSpPr>
          <p:cNvPr id="128" name="Google Shape;128;p19"/>
          <p:cNvSpPr/>
          <p:nvPr/>
        </p:nvSpPr>
        <p:spPr>
          <a:xfrm>
            <a:off x="3038125" y="3567700"/>
            <a:ext cx="772800" cy="333000"/>
          </a:xfrm>
          <a:prstGeom prst="homePlate">
            <a:avLst>
              <a:gd fmla="val 50000" name="adj"/>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12</a:t>
            </a:r>
            <a:endParaRPr b="1" sz="1800">
              <a:solidFill>
                <a:schemeClr val="lt1"/>
              </a:solidFill>
              <a:latin typeface="Roboto"/>
              <a:ea typeface="Roboto"/>
              <a:cs typeface="Roboto"/>
              <a:sym typeface="Roboto"/>
            </a:endParaRPr>
          </a:p>
        </p:txBody>
      </p:sp>
      <p:sp>
        <p:nvSpPr>
          <p:cNvPr id="129" name="Google Shape;129;p19"/>
          <p:cNvSpPr/>
          <p:nvPr/>
        </p:nvSpPr>
        <p:spPr>
          <a:xfrm>
            <a:off x="3038125" y="4315275"/>
            <a:ext cx="772800" cy="333000"/>
          </a:xfrm>
          <a:prstGeom prst="homePlate">
            <a:avLst>
              <a:gd fmla="val 50000" name="adj"/>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13</a:t>
            </a:r>
            <a:endParaRPr b="1" sz="1800">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203875" y="1626750"/>
            <a:ext cx="17124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DETECTION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0" sz="1400"/>
          </a:p>
        </p:txBody>
      </p:sp>
      <p:sp>
        <p:nvSpPr>
          <p:cNvPr id="135" name="Google Shape;135;p20"/>
          <p:cNvSpPr txBox="1"/>
          <p:nvPr>
            <p:ph idx="1" type="body"/>
          </p:nvPr>
        </p:nvSpPr>
        <p:spPr>
          <a:xfrm>
            <a:off x="4020600" y="501925"/>
            <a:ext cx="4787400" cy="4428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Consider a </a:t>
            </a:r>
            <a:r>
              <a:rPr lang="en" sz="1200">
                <a:solidFill>
                  <a:srgbClr val="C27BA0"/>
                </a:solidFill>
              </a:rPr>
              <a:t>common word </a:t>
            </a:r>
            <a:r>
              <a:rPr lang="en" sz="1200"/>
              <a:t>is less likely to be an error word, the 1-gram frequency of a word should be greater than a frequency threshold. The frequency threshold varies with different word length.</a:t>
            </a:r>
            <a:endParaRPr sz="1200"/>
          </a:p>
          <a:p>
            <a:pPr indent="0" lvl="0" marL="0" rtl="0" algn="l">
              <a:lnSpc>
                <a:spcPct val="100000"/>
              </a:lnSpc>
              <a:spcBef>
                <a:spcPts val="0"/>
              </a:spcBef>
              <a:spcAft>
                <a:spcPts val="0"/>
              </a:spcAft>
              <a:buNone/>
            </a:pPr>
            <a:r>
              <a:rPr lang="en" sz="1200"/>
              <a:t>   </a:t>
            </a:r>
            <a:endParaRPr sz="1200"/>
          </a:p>
        </p:txBody>
      </p:sp>
      <p:sp>
        <p:nvSpPr>
          <p:cNvPr id="136" name="Google Shape;136;p20"/>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137" name="Google Shape;137;p20"/>
          <p:cNvSpPr txBox="1"/>
          <p:nvPr/>
        </p:nvSpPr>
        <p:spPr>
          <a:xfrm>
            <a:off x="156475" y="2712075"/>
            <a:ext cx="1807200" cy="16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Montserrat"/>
                <a:ea typeface="Montserrat"/>
                <a:cs typeface="Montserrat"/>
                <a:sym typeface="Montserrat"/>
              </a:rPr>
              <a:t>Based on </a:t>
            </a:r>
            <a:endParaRPr sz="1100">
              <a:solidFill>
                <a:schemeClr val="lt1"/>
              </a:solidFill>
              <a:latin typeface="Montserrat"/>
              <a:ea typeface="Montserrat"/>
              <a:cs typeface="Montserrat"/>
              <a:sym typeface="Montserrat"/>
            </a:endParaRPr>
          </a:p>
          <a:p>
            <a:pPr indent="-298450" lvl="0" marL="457200" rtl="0" algn="l">
              <a:spcBef>
                <a:spcPts val="0"/>
              </a:spcBef>
              <a:spcAft>
                <a:spcPts val="0"/>
              </a:spcAft>
              <a:buClr>
                <a:schemeClr val="lt1"/>
              </a:buClr>
              <a:buSzPts val="1100"/>
              <a:buFont typeface="Montserrat"/>
              <a:buChar char="❏"/>
            </a:pPr>
            <a:r>
              <a:rPr lang="en" sz="1100">
                <a:solidFill>
                  <a:schemeClr val="lt1"/>
                </a:solidFill>
                <a:latin typeface="Montserrat"/>
                <a:ea typeface="Montserrat"/>
                <a:cs typeface="Montserrat"/>
                <a:sym typeface="Montserrat"/>
              </a:rPr>
              <a:t>Paper D3 Sec.5 </a:t>
            </a:r>
            <a:endParaRPr sz="1100">
              <a:solidFill>
                <a:schemeClr val="lt1"/>
              </a:solidFill>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Statistical Learning for OCR Text Correction Sec. 4.1</a:t>
            </a:r>
            <a:endParaRPr sz="1100">
              <a:latin typeface="Montserrat"/>
              <a:ea typeface="Montserrat"/>
              <a:cs typeface="Montserrat"/>
              <a:sym typeface="Montserrat"/>
            </a:endParaRPr>
          </a:p>
        </p:txBody>
      </p:sp>
      <p:sp>
        <p:nvSpPr>
          <p:cNvPr id="138" name="Google Shape;138;p20"/>
          <p:cNvSpPr/>
          <p:nvPr/>
        </p:nvSpPr>
        <p:spPr>
          <a:xfrm>
            <a:off x="3038125" y="605925"/>
            <a:ext cx="772800" cy="333000"/>
          </a:xfrm>
          <a:prstGeom prst="homePlate">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14</a:t>
            </a:r>
            <a:endParaRPr b="1" sz="1800">
              <a:solidFill>
                <a:schemeClr val="lt1"/>
              </a:solidFill>
              <a:latin typeface="Roboto"/>
              <a:ea typeface="Roboto"/>
              <a:cs typeface="Roboto"/>
              <a:sym typeface="Roboto"/>
            </a:endParaRPr>
          </a:p>
        </p:txBody>
      </p:sp>
      <p:pic>
        <p:nvPicPr>
          <p:cNvPr id="139" name="Google Shape;139;p20"/>
          <p:cNvPicPr preferRelativeResize="0"/>
          <p:nvPr/>
        </p:nvPicPr>
        <p:blipFill>
          <a:blip r:embed="rId3">
            <a:alphaModFix/>
          </a:blip>
          <a:stretch>
            <a:fillRect/>
          </a:stretch>
        </p:blipFill>
        <p:spPr>
          <a:xfrm>
            <a:off x="2500888" y="1843075"/>
            <a:ext cx="2676525" cy="1457325"/>
          </a:xfrm>
          <a:prstGeom prst="rect">
            <a:avLst/>
          </a:prstGeom>
          <a:noFill/>
          <a:ln>
            <a:noFill/>
          </a:ln>
        </p:spPr>
      </p:pic>
      <p:pic>
        <p:nvPicPr>
          <p:cNvPr id="140" name="Google Shape;140;p20"/>
          <p:cNvPicPr preferRelativeResize="0"/>
          <p:nvPr/>
        </p:nvPicPr>
        <p:blipFill>
          <a:blip r:embed="rId4">
            <a:alphaModFix/>
          </a:blip>
          <a:stretch>
            <a:fillRect/>
          </a:stretch>
        </p:blipFill>
        <p:spPr>
          <a:xfrm>
            <a:off x="5448138" y="1852613"/>
            <a:ext cx="3457575" cy="1438275"/>
          </a:xfrm>
          <a:prstGeom prst="rect">
            <a:avLst/>
          </a:prstGeom>
          <a:noFill/>
          <a:ln>
            <a:noFill/>
          </a:ln>
        </p:spPr>
      </p:pic>
      <p:sp>
        <p:nvSpPr>
          <p:cNvPr id="141" name="Google Shape;141;p20"/>
          <p:cNvSpPr txBox="1"/>
          <p:nvPr/>
        </p:nvSpPr>
        <p:spPr>
          <a:xfrm>
            <a:off x="2653263" y="3606675"/>
            <a:ext cx="2371800" cy="45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Montserrat"/>
                <a:ea typeface="Montserrat"/>
                <a:cs typeface="Montserrat"/>
                <a:sym typeface="Montserrat"/>
              </a:rPr>
              <a:t>Most frequent words</a:t>
            </a:r>
            <a:endParaRPr b="1">
              <a:solidFill>
                <a:schemeClr val="accent1"/>
              </a:solidFill>
              <a:latin typeface="Montserrat"/>
              <a:ea typeface="Montserrat"/>
              <a:cs typeface="Montserrat"/>
              <a:sym typeface="Montserrat"/>
            </a:endParaRPr>
          </a:p>
        </p:txBody>
      </p:sp>
      <p:sp>
        <p:nvSpPr>
          <p:cNvPr id="142" name="Google Shape;142;p20"/>
          <p:cNvSpPr txBox="1"/>
          <p:nvPr/>
        </p:nvSpPr>
        <p:spPr>
          <a:xfrm>
            <a:off x="5991025" y="3606675"/>
            <a:ext cx="2371800" cy="45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Montserrat"/>
                <a:ea typeface="Montserrat"/>
                <a:cs typeface="Montserrat"/>
                <a:sym typeface="Montserrat"/>
              </a:rPr>
              <a:t>Least</a:t>
            </a:r>
            <a:r>
              <a:rPr b="1" lang="en">
                <a:solidFill>
                  <a:schemeClr val="accent1"/>
                </a:solidFill>
                <a:latin typeface="Montserrat"/>
                <a:ea typeface="Montserrat"/>
                <a:cs typeface="Montserrat"/>
                <a:sym typeface="Montserrat"/>
              </a:rPr>
              <a:t> frequent words</a:t>
            </a:r>
            <a:endParaRPr b="1">
              <a:solidFill>
                <a:schemeClr val="accen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203875" y="1626750"/>
            <a:ext cx="17124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DETECTION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0" sz="1400"/>
          </a:p>
        </p:txBody>
      </p:sp>
      <p:sp>
        <p:nvSpPr>
          <p:cNvPr id="148" name="Google Shape;148;p21"/>
          <p:cNvSpPr txBox="1"/>
          <p:nvPr>
            <p:ph idx="1" type="body"/>
          </p:nvPr>
        </p:nvSpPr>
        <p:spPr>
          <a:xfrm>
            <a:off x="4020600" y="501925"/>
            <a:ext cx="4787400" cy="4428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A word is likely to be correct if this word with its context occurs in other places. We use a sliding window to construct </a:t>
            </a:r>
            <a:r>
              <a:rPr lang="en" sz="1200">
                <a:solidFill>
                  <a:srgbClr val="C27BA0"/>
                </a:solidFill>
              </a:rPr>
              <a:t>n-gram </a:t>
            </a:r>
            <a:r>
              <a:rPr lang="en" sz="1200"/>
              <a:t>contexts for a word. The frequency of one of the context in the n-gram corpus should be greater than a frequency threshold.</a:t>
            </a:r>
            <a:endParaRPr sz="1200"/>
          </a:p>
          <a:p>
            <a:pPr indent="0" lvl="0" marL="0" rtl="0" algn="l">
              <a:lnSpc>
                <a:spcPct val="100000"/>
              </a:lnSpc>
              <a:spcBef>
                <a:spcPts val="0"/>
              </a:spcBef>
              <a:spcAft>
                <a:spcPts val="0"/>
              </a:spcAft>
              <a:buNone/>
            </a:pPr>
            <a:r>
              <a:t/>
            </a:r>
            <a:endParaRPr sz="1200"/>
          </a:p>
        </p:txBody>
      </p:sp>
      <p:sp>
        <p:nvSpPr>
          <p:cNvPr id="149" name="Google Shape;149;p21"/>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150" name="Google Shape;150;p21"/>
          <p:cNvSpPr txBox="1"/>
          <p:nvPr/>
        </p:nvSpPr>
        <p:spPr>
          <a:xfrm>
            <a:off x="156475" y="2712075"/>
            <a:ext cx="1807200" cy="16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Montserrat"/>
                <a:ea typeface="Montserrat"/>
                <a:cs typeface="Montserrat"/>
                <a:sym typeface="Montserrat"/>
              </a:rPr>
              <a:t>Based on </a:t>
            </a:r>
            <a:endParaRPr sz="1100">
              <a:solidFill>
                <a:schemeClr val="lt1"/>
              </a:solidFill>
              <a:latin typeface="Montserrat"/>
              <a:ea typeface="Montserrat"/>
              <a:cs typeface="Montserrat"/>
              <a:sym typeface="Montserrat"/>
            </a:endParaRPr>
          </a:p>
          <a:p>
            <a:pPr indent="-298450" lvl="0" marL="457200" rtl="0" algn="l">
              <a:spcBef>
                <a:spcPts val="0"/>
              </a:spcBef>
              <a:spcAft>
                <a:spcPts val="0"/>
              </a:spcAft>
              <a:buClr>
                <a:schemeClr val="lt1"/>
              </a:buClr>
              <a:buSzPts val="1100"/>
              <a:buFont typeface="Montserrat"/>
              <a:buChar char="❏"/>
            </a:pPr>
            <a:r>
              <a:rPr lang="en" sz="1100">
                <a:solidFill>
                  <a:schemeClr val="lt1"/>
                </a:solidFill>
                <a:latin typeface="Montserrat"/>
                <a:ea typeface="Montserrat"/>
                <a:cs typeface="Montserrat"/>
                <a:sym typeface="Montserrat"/>
              </a:rPr>
              <a:t>Paper D3 Sec.5 </a:t>
            </a:r>
            <a:endParaRPr sz="1100">
              <a:solidFill>
                <a:schemeClr val="lt1"/>
              </a:solidFill>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Statistical Learning for OCR Text Correction Sec. 4.1</a:t>
            </a:r>
            <a:endParaRPr sz="1100">
              <a:latin typeface="Montserrat"/>
              <a:ea typeface="Montserrat"/>
              <a:cs typeface="Montserrat"/>
              <a:sym typeface="Montserrat"/>
            </a:endParaRPr>
          </a:p>
        </p:txBody>
      </p:sp>
      <p:sp>
        <p:nvSpPr>
          <p:cNvPr id="151" name="Google Shape;151;p21"/>
          <p:cNvSpPr/>
          <p:nvPr/>
        </p:nvSpPr>
        <p:spPr>
          <a:xfrm>
            <a:off x="3038125" y="605925"/>
            <a:ext cx="772800" cy="333000"/>
          </a:xfrm>
          <a:prstGeom prst="homePlate">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15</a:t>
            </a:r>
            <a:endParaRPr b="1" sz="1800">
              <a:solidFill>
                <a:schemeClr val="lt1"/>
              </a:solidFill>
              <a:latin typeface="Roboto"/>
              <a:ea typeface="Roboto"/>
              <a:cs typeface="Roboto"/>
              <a:sym typeface="Roboto"/>
            </a:endParaRPr>
          </a:p>
        </p:txBody>
      </p:sp>
      <p:pic>
        <p:nvPicPr>
          <p:cNvPr id="152" name="Google Shape;152;p21"/>
          <p:cNvPicPr preferRelativeResize="0"/>
          <p:nvPr/>
        </p:nvPicPr>
        <p:blipFill>
          <a:blip r:embed="rId3">
            <a:alphaModFix/>
          </a:blip>
          <a:stretch>
            <a:fillRect/>
          </a:stretch>
        </p:blipFill>
        <p:spPr>
          <a:xfrm>
            <a:off x="3038124" y="1626749"/>
            <a:ext cx="5769875" cy="2348720"/>
          </a:xfrm>
          <a:prstGeom prst="rect">
            <a:avLst/>
          </a:prstGeom>
          <a:noFill/>
          <a:ln>
            <a:noFill/>
          </a:ln>
        </p:spPr>
      </p:pic>
      <p:sp>
        <p:nvSpPr>
          <p:cNvPr id="153" name="Google Shape;153;p21"/>
          <p:cNvSpPr txBox="1"/>
          <p:nvPr/>
        </p:nvSpPr>
        <p:spPr>
          <a:xfrm>
            <a:off x="4317350" y="3953125"/>
            <a:ext cx="3677700" cy="5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1"/>
                </a:solidFill>
                <a:latin typeface="Montserrat"/>
                <a:ea typeface="Montserrat"/>
                <a:cs typeface="Montserrat"/>
                <a:sym typeface="Montserrat"/>
              </a:rPr>
              <a:t>Example of sliding window of size five</a:t>
            </a:r>
            <a:endParaRPr b="1" sz="1200">
              <a:solidFill>
                <a:schemeClr val="accen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Aem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