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4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9" r:id="rId16"/>
    <p:sldId id="271" r:id="rId17"/>
    <p:sldId id="272" r:id="rId18"/>
    <p:sldId id="277" r:id="rId19"/>
    <p:sldId id="273" r:id="rId20"/>
    <p:sldId id="274" r:id="rId21"/>
    <p:sldId id="270" r:id="rId22"/>
    <p:sldId id="275" r:id="rId23"/>
    <p:sldId id="276" r:id="rId24"/>
    <p:sldId id="278" r:id="rId25"/>
    <p:sldId id="280" r:id="rId26"/>
  </p:sldIdLst>
  <p:sldSz cx="9144000" cy="5143500" type="screen16x9"/>
  <p:notesSz cx="6858000" cy="9144000"/>
  <p:embeddedFontLst>
    <p:embeddedFont>
      <p:font typeface="Dosis" panose="020B0604020202020204" charset="0"/>
      <p:regular r:id="rId28"/>
      <p:bold r:id="rId29"/>
    </p:embeddedFont>
    <p:embeddedFont>
      <p:font typeface="Dosis Light" panose="020B0604020202020204" charset="0"/>
      <p:regular r:id="rId30"/>
      <p:bold r:id="rId31"/>
    </p:embeddedFont>
    <p:embeddedFont>
      <p:font typeface="Microsoft Yahei" panose="020B0503020204020204" pitchFamily="34" charset="-122"/>
      <p:regular r:id="rId32"/>
      <p:bold r:id="rId33"/>
    </p:embeddedFont>
    <p:embeddedFont>
      <p:font typeface="Stencil" panose="040409050D0802020404" pitchFamily="82" charset="0"/>
      <p:regular r:id="rId34"/>
    </p:embeddedFont>
    <p:embeddedFont>
      <p:font typeface="Titillium Web" panose="020B0604020202020204" charset="0"/>
      <p:regular r:id="rId35"/>
      <p:bold r:id="rId36"/>
      <p:italic r:id="rId37"/>
      <p:boldItalic r:id="rId38"/>
    </p:embeddedFont>
    <p:embeddedFont>
      <p:font typeface="Titillium Web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07A662-769D-4CFC-BA0D-A5AD5ECBD953}">
  <a:tblStyle styleId="{9D07A662-769D-4CFC-BA0D-A5AD5ECBD9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C92CB6-FEB9-42DB-9DB1-E19023857F6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7" name="Google Shape;27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Google Shape;2912;g49a8c28c9b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3" name="Google Shape;2913;g49a8c28c9b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2" name="Google Shape;29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SMOTE has the highest F1 for both methods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g49a8c28c9b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2" name="Google Shape;2932;g49a8c28c9b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3" name="Google Shape;29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3" name="Google Shape;29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0" name="Google Shape;30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1" name="Google Shape;30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g49a8c28c9b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4" name="Google Shape;2984;g49a8c28c9b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g49a8c28c9b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1" name="Google Shape;2991;g49a8c28c9b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Google Shape;303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9" name="Google Shape;30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1" name="Google Shape;300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2" name="Google Shape;28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33ad10415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1" name="Google Shape;3021;g33ad10415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4" name="Google Shape;29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7" name="Google Shape;302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4" name="Google Shape;303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g49a8c28c9b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5" name="Google Shape;3045;g49a8c28c9b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0" name="Google Shape;306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4" name="Google Shape;282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g49a8c28c9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2" name="Google Shape;2832;g49a8c28c9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6" name="Google Shape;28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33ad10415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5" name="Google Shape;2865;g33ad10415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" name="Google Shape;28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4" name="Google Shape;28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4" name="Google Shape;28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Google Shape;29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5" name="Google Shape;29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9" name="Google Shape;529;p3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530" name="Google Shape;530;p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1" name="Google Shape;531;p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589" name="Google Shape;589;p3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p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652" name="Google Shape;652;p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Google Shape;753;p3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754" name="Google Shape;754;p3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7" name="Google Shape;807;p4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865" name="Google Shape;865;p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Google Shape;927;p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928" name="Google Shape;928;p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4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030" name="Google Shape;1030;p4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Google Shape;1080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Google Shape;1082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083" name="Google Shape;1083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0" name="Google Shape;1140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141" name="Google Shape;1141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3" name="Google Shape;1203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204" name="Google Shape;1204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5" name="Google Shape;1305;p5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306" name="Google Shape;1306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6" name="Google Shape;1356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59" name="Google Shape;1359;p6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360" name="Google Shape;1360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361" name="Google Shape;1361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8" name="Google Shape;1418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419" name="Google Shape;1419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1" name="Google Shape;1481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482" name="Google Shape;1482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3" name="Google Shape;1583;p6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584" name="Google Shape;1584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4" name="Google Shape;1634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37" name="Google Shape;1637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38" name="Google Shape;1638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39" name="Google Shape;1639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1640" name="Google Shape;1640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641" name="Google Shape;1641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8" name="Google Shape;1698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99" name="Google Shape;1699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1" name="Google Shape;1761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762" name="Google Shape;1762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3" name="Google Shape;1863;p7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864" name="Google Shape;1864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4" name="Google Shape;1914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6" name="Google Shape;1916;p8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1917" name="Google Shape;1917;p8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8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8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8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8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8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8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8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8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8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8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8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8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8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8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8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8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8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8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8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8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8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8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8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8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8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8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8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8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8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8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8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8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8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8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8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8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8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8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8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8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8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8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8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8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8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8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8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8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8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8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8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8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8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8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8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8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8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8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8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8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8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8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8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8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8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8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8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8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8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8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8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8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8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8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8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8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8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8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8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8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8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8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8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8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8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8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8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8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8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8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8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8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8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8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8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8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8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8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8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8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8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8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8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8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8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8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8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8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8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8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8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8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8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8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8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8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8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8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8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8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8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8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8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8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8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8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8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8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8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8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8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8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8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8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8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8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8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8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8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8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8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8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8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8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8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8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8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8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8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8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8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8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8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8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8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8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8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8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8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8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8" name="Google Shape;2078;p8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2079" name="Google Shape;2079;p8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8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8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8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8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8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8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8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8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8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8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8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8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8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8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8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8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8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8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8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8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8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8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8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8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8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8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8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8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8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8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8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8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8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8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8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8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8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8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8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8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8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8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8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8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8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8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8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8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8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8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8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8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8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8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8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8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8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8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8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8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8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8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8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8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8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8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8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8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8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8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8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8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8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8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8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8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8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8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8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8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8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8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8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8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8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8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8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8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8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8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8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8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8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8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8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8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8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8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8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8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8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8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8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8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8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8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8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8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8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8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8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8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8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8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8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8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8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8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8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8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8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8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8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8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8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8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8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8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8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8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8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8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8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8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8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8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8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8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8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8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8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8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8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8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8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8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8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8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8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8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8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8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8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8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8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8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8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8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8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8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0" name="Google Shape;2240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243" name="Google Shape;2243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244" name="Google Shape;2244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1" name="Google Shape;2301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302" name="Google Shape;2302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4" name="Google Shape;2364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365" name="Google Shape;2365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6" name="Google Shape;2466;p9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467" name="Google Shape;2467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7" name="Google Shape;2517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10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520" name="Google Shape;2520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521" name="Google Shape;2521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8" name="Google Shape;2578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579" name="Google Shape;2579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1" name="Google Shape;2641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642" name="Google Shape;2642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3" name="Google Shape;2743;p1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744" name="Google Shape;2744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4" name="Google Shape;2794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11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b="1"/>
              <a:t>Customer Revenue Prediction 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400"/>
              <a:t>Prediction and Inference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XGBoost Tweedie Regression</a:t>
            </a:r>
            <a:endParaRPr/>
          </a:p>
        </p:txBody>
      </p:sp>
      <p:sp>
        <p:nvSpPr>
          <p:cNvPr id="2916" name="Google Shape;2916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917" name="Google Shape;2917;p20"/>
          <p:cNvGraphicFramePr/>
          <p:nvPr>
            <p:extLst>
              <p:ext uri="{D42A27DB-BD31-4B8C-83A1-F6EECF244321}">
                <p14:modId xmlns:p14="http://schemas.microsoft.com/office/powerpoint/2010/main" val="429522499"/>
              </p:ext>
            </p:extLst>
          </p:nvPr>
        </p:nvGraphicFramePr>
        <p:xfrm>
          <a:off x="1037425" y="3779900"/>
          <a:ext cx="5826000" cy="853380"/>
        </p:xfrm>
        <a:graphic>
          <a:graphicData uri="http://schemas.openxmlformats.org/drawingml/2006/table">
            <a:tbl>
              <a:tblPr>
                <a:noFill/>
                <a:tableStyleId>{9D07A662-769D-4CFC-BA0D-A5AD5ECBD953}</a:tableStyleId>
              </a:tblPr>
              <a:tblGrid>
                <a:gridCol w="29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Train </a:t>
                      </a:r>
                      <a:r>
                        <a:rPr lang="en-US" sz="1800" b="1" dirty="0"/>
                        <a:t>R</a:t>
                      </a:r>
                      <a:r>
                        <a:rPr lang="en" sz="1800" b="1" dirty="0"/>
                        <a:t>MSE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</a:t>
                      </a:r>
                      <a:r>
                        <a:rPr lang="en-US" sz="1800" b="1" dirty="0"/>
                        <a:t>R</a:t>
                      </a:r>
                      <a:r>
                        <a:rPr lang="en" sz="1800" b="1" dirty="0"/>
                        <a:t>MSE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1.68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19" name="Google Shape;2919;p20"/>
          <p:cNvSpPr txBox="1"/>
          <p:nvPr/>
        </p:nvSpPr>
        <p:spPr>
          <a:xfrm>
            <a:off x="655325" y="1662650"/>
            <a:ext cx="2984100" cy="17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777777"/>
                </a:solidFill>
                <a:highlight>
                  <a:srgbClr val="FFFFFF"/>
                </a:highlight>
              </a:rPr>
              <a:t>The Tweedie distribution has a point mass at zero before following a “regular” exponential curve.</a:t>
            </a:r>
            <a:endParaRPr sz="1800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0C0EEF4-FDE7-438C-8B3B-CFB2C78D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733" y="1463249"/>
            <a:ext cx="2512799" cy="20834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p21"/>
          <p:cNvSpPr txBox="1">
            <a:spLocks noGrp="1"/>
          </p:cNvSpPr>
          <p:nvPr>
            <p:ph type="title"/>
          </p:nvPr>
        </p:nvSpPr>
        <p:spPr>
          <a:xfrm>
            <a:off x="640225" y="5816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Classification Results </a:t>
            </a:r>
            <a:endParaRPr/>
          </a:p>
        </p:txBody>
      </p:sp>
      <p:sp>
        <p:nvSpPr>
          <p:cNvPr id="2925" name="Google Shape;2925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926" name="Google Shape;29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56" y="1737050"/>
            <a:ext cx="36957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7" name="Google Shape;29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868" y="3310550"/>
            <a:ext cx="372427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8" name="Google Shape;2928;p21"/>
          <p:cNvSpPr txBox="1"/>
          <p:nvPr/>
        </p:nvSpPr>
        <p:spPr>
          <a:xfrm>
            <a:off x="534025" y="2077675"/>
            <a:ext cx="21108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Regular Classification</a:t>
            </a:r>
            <a:endParaRPr b="1"/>
          </a:p>
        </p:txBody>
      </p:sp>
      <p:sp>
        <p:nvSpPr>
          <p:cNvPr id="2929" name="Google Shape;2929;p21"/>
          <p:cNvSpPr txBox="1"/>
          <p:nvPr/>
        </p:nvSpPr>
        <p:spPr>
          <a:xfrm>
            <a:off x="534025" y="3651163"/>
            <a:ext cx="21108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Boosted Classification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p22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4298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5400"/>
              <a:t>One-Stage Models</a:t>
            </a:r>
            <a:endParaRPr sz="5400" b="0" i="0" u="none" strike="noStrike" cap="non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2935" name="Google Shape;2935;p22"/>
          <p:cNvSpPr txBox="1">
            <a:spLocks noGrp="1"/>
          </p:cNvSpPr>
          <p:nvPr>
            <p:ph type="subTitle" idx="4294967295"/>
          </p:nvPr>
        </p:nvSpPr>
        <p:spPr>
          <a:xfrm>
            <a:off x="3319625" y="1750375"/>
            <a:ext cx="4614300" cy="2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      XGBoost Linear Regression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dirty="0">
                <a:latin typeface="Stencil" panose="040409050D0802020404" pitchFamily="82" charset="0"/>
                <a:ea typeface="Titillium Web"/>
                <a:cs typeface="Titillium Web"/>
                <a:sym typeface="Titillium Web"/>
              </a:rPr>
              <a:t>XGBoost Tweedie Regression</a:t>
            </a:r>
            <a:endParaRPr sz="3000" b="1" dirty="0">
              <a:latin typeface="Stencil" panose="040409050D0802020404" pitchFamily="82" charset="0"/>
              <a:ea typeface="Titillium Web"/>
              <a:cs typeface="Titillium Web"/>
              <a:sym typeface="Titillium Web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       Classification Models</a:t>
            </a:r>
            <a:endParaRPr sz="3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2936" name="Google Shape;2936;p2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7" name="Google Shape;293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938" name="Google Shape;2938;p22"/>
          <p:cNvSpPr/>
          <p:nvPr/>
        </p:nvSpPr>
        <p:spPr>
          <a:xfrm>
            <a:off x="3319632" y="19406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9" name="Google Shape;2939;p22"/>
          <p:cNvSpPr/>
          <p:nvPr/>
        </p:nvSpPr>
        <p:spPr>
          <a:xfrm>
            <a:off x="3319632" y="282623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0" name="Google Shape;2940;p22"/>
          <p:cNvSpPr/>
          <p:nvPr/>
        </p:nvSpPr>
        <p:spPr>
          <a:xfrm>
            <a:off x="3319632" y="4325156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p23"/>
          <p:cNvSpPr txBox="1">
            <a:spLocks noGrp="1"/>
          </p:cNvSpPr>
          <p:nvPr>
            <p:ph type="ctrTitle" idx="4294967295"/>
          </p:nvPr>
        </p:nvSpPr>
        <p:spPr>
          <a:xfrm>
            <a:off x="358275" y="2578325"/>
            <a:ext cx="6726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7200">
                <a:solidFill>
                  <a:srgbClr val="D3EBD5"/>
                </a:solidFill>
              </a:rPr>
              <a:t>Two Stage Models</a:t>
            </a:r>
            <a:endParaRPr sz="7200" b="0" i="0" u="none" strike="noStrike" cap="none">
              <a:solidFill>
                <a:srgbClr val="D3EBD5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2946" name="Google Shape;2946;p23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rPr lang="en">
                <a:solidFill>
                  <a:srgbClr val="80BFB7"/>
                </a:solidFill>
              </a:rPr>
              <a:t>Classification + Regression</a:t>
            </a:r>
            <a:endParaRPr sz="2400" b="0" i="0" u="none" strike="noStrike" cap="none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47" name="Google Shape;2947;p23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8" name="Google Shape;2948;p23"/>
          <p:cNvGrpSpPr/>
          <p:nvPr/>
        </p:nvGrpSpPr>
        <p:grpSpPr>
          <a:xfrm>
            <a:off x="2011274" y="703737"/>
            <a:ext cx="1160371" cy="1160688"/>
            <a:chOff x="6654650" y="3665275"/>
            <a:chExt cx="409100" cy="409125"/>
          </a:xfrm>
        </p:grpSpPr>
        <p:sp>
          <p:nvSpPr>
            <p:cNvPr id="2949" name="Google Shape;2949;p2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2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1" name="Google Shape;2951;p23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2952" name="Google Shape;2952;p2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2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2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6" name="Google Shape;2956;p23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7" name="Google Shape;2957;p23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8" name="Google Shape;2958;p23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9" name="Google Shape;2959;p23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0" name="Google Shape;2960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p24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5400"/>
              <a:t>Two Stage</a:t>
            </a:r>
            <a:r>
              <a:rPr lang="en" sz="54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 Models</a:t>
            </a:r>
            <a:endParaRPr sz="5400" b="0" i="0" u="none" strike="noStrike" cap="non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2966" name="Google Shape;2966;p24"/>
          <p:cNvSpPr txBox="1">
            <a:spLocks noGrp="1"/>
          </p:cNvSpPr>
          <p:nvPr>
            <p:ph type="subTitle" idx="4294967295"/>
          </p:nvPr>
        </p:nvSpPr>
        <p:spPr>
          <a:xfrm>
            <a:off x="3537975" y="1677575"/>
            <a:ext cx="4869000" cy="2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>
              <a:buNone/>
            </a:pPr>
            <a:r>
              <a:rPr lang="en-US" b="1" dirty="0"/>
              <a:t>Penalized LDA + Lasso Regression</a:t>
            </a:r>
          </a:p>
          <a:p>
            <a:pPr marL="0" lvl="0" indent="0">
              <a:buNone/>
            </a:pPr>
            <a:endParaRPr lang="en-US" b="1" dirty="0">
              <a:latin typeface="Stencil" panose="040409050D0802020404" pitchFamily="82" charset="0"/>
            </a:endParaRPr>
          </a:p>
          <a:p>
            <a:pPr marL="0" lvl="0" indent="0">
              <a:buNone/>
            </a:pPr>
            <a:r>
              <a:rPr lang="en-US" b="1" dirty="0"/>
              <a:t>Boosted Trees SMOTE+ </a:t>
            </a:r>
            <a:r>
              <a:rPr lang="en-US" b="1" dirty="0" err="1"/>
              <a:t>xgboost</a:t>
            </a:r>
            <a:r>
              <a:rPr lang="en-US" b="1" dirty="0"/>
              <a:t> (Full Power Boost)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967" name="Google Shape;2967;p2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6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8" name="Google Shape;2968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969" name="Google Shape;2969;p24"/>
          <p:cNvSpPr/>
          <p:nvPr/>
        </p:nvSpPr>
        <p:spPr>
          <a:xfrm>
            <a:off x="3101045" y="275343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0" name="Google Shape;2970;p2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05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71" name="Google Shape;2971;p24"/>
          <p:cNvSpPr/>
          <p:nvPr/>
        </p:nvSpPr>
        <p:spPr>
          <a:xfrm>
            <a:off x="3101057" y="3535256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p3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Penalized LDA + Lasso Regression</a:t>
            </a:r>
            <a:endParaRPr sz="2400" b="1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055" name="Google Shape;305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3056" name="Google Shape;3056;p34"/>
          <p:cNvGraphicFramePr/>
          <p:nvPr>
            <p:extLst>
              <p:ext uri="{D42A27DB-BD31-4B8C-83A1-F6EECF244321}">
                <p14:modId xmlns:p14="http://schemas.microsoft.com/office/powerpoint/2010/main" val="2884106687"/>
              </p:ext>
            </p:extLst>
          </p:nvPr>
        </p:nvGraphicFramePr>
        <p:xfrm>
          <a:off x="4430115" y="2075904"/>
          <a:ext cx="2913000" cy="853380"/>
        </p:xfrm>
        <a:graphic>
          <a:graphicData uri="http://schemas.openxmlformats.org/drawingml/2006/table">
            <a:tbl>
              <a:tblPr>
                <a:noFill/>
                <a:tableStyleId>{9D07A662-769D-4CFC-BA0D-A5AD5ECBD953}</a:tableStyleId>
              </a:tblPr>
              <a:tblGrid>
                <a:gridCol w="29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</a:t>
                      </a:r>
                      <a:r>
                        <a:rPr lang="en-US" sz="1800" b="1" dirty="0"/>
                        <a:t>R</a:t>
                      </a:r>
                      <a:r>
                        <a:rPr lang="en" sz="1800" b="1" dirty="0"/>
                        <a:t>MSE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1.342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57" name="Google Shape;3057;p34"/>
          <p:cNvSpPr txBox="1"/>
          <p:nvPr/>
        </p:nvSpPr>
        <p:spPr>
          <a:xfrm>
            <a:off x="4051975" y="4850825"/>
            <a:ext cx="3930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results were obtained for Ridge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987" name="Google Shape;2987;p26"/>
          <p:cNvSpPr txBox="1"/>
          <p:nvPr/>
        </p:nvSpPr>
        <p:spPr>
          <a:xfrm>
            <a:off x="436725" y="242625"/>
            <a:ext cx="77277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Boosted Trees SMOTE+XGBoost </a:t>
            </a:r>
            <a:r>
              <a:rPr lang="en-US" sz="2400" b="1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Linear</a:t>
            </a:r>
            <a:endParaRPr dirty="0"/>
          </a:p>
        </p:txBody>
      </p:sp>
      <p:graphicFrame>
        <p:nvGraphicFramePr>
          <p:cNvPr id="2988" name="Google Shape;2988;p26"/>
          <p:cNvGraphicFramePr/>
          <p:nvPr>
            <p:extLst>
              <p:ext uri="{D42A27DB-BD31-4B8C-83A1-F6EECF244321}">
                <p14:modId xmlns:p14="http://schemas.microsoft.com/office/powerpoint/2010/main" val="2779866950"/>
              </p:ext>
            </p:extLst>
          </p:nvPr>
        </p:nvGraphicFramePr>
        <p:xfrm>
          <a:off x="1479446" y="3679982"/>
          <a:ext cx="5826000" cy="853380"/>
        </p:xfrm>
        <a:graphic>
          <a:graphicData uri="http://schemas.openxmlformats.org/drawingml/2006/table">
            <a:tbl>
              <a:tblPr>
                <a:noFill/>
                <a:tableStyleId>{9D07A662-769D-4CFC-BA0D-A5AD5ECBD953}</a:tableStyleId>
              </a:tblPr>
              <a:tblGrid>
                <a:gridCol w="29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Train </a:t>
                      </a:r>
                      <a:r>
                        <a:rPr lang="en-US" sz="1800" b="1" dirty="0"/>
                        <a:t>R</a:t>
                      </a:r>
                      <a:r>
                        <a:rPr lang="en" sz="1800" b="1" dirty="0"/>
                        <a:t>MSE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</a:t>
                      </a:r>
                      <a:r>
                        <a:rPr lang="en-US" sz="1800" b="1" dirty="0"/>
                        <a:t>R</a:t>
                      </a:r>
                      <a:r>
                        <a:rPr lang="en" sz="1800" b="1" dirty="0"/>
                        <a:t>MSE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6.76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BB2C68-F3D5-49D9-ADC7-3A4CD2A3D7B7}"/>
              </a:ext>
            </a:extLst>
          </p:cNvPr>
          <p:cNvSpPr txBox="1"/>
          <p:nvPr/>
        </p:nvSpPr>
        <p:spPr>
          <a:xfrm>
            <a:off x="768404" y="1704400"/>
            <a:ext cx="2850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Method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Google Shape;2993;p27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5400"/>
              <a:t>Two Stage</a:t>
            </a:r>
            <a:r>
              <a:rPr lang="en" sz="54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 Models</a:t>
            </a:r>
            <a:endParaRPr sz="5400" b="0" i="0" u="none" strike="noStrike" cap="non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2994" name="Google Shape;2994;p27"/>
          <p:cNvSpPr txBox="1">
            <a:spLocks noGrp="1"/>
          </p:cNvSpPr>
          <p:nvPr>
            <p:ph type="subTitle" idx="4294967295"/>
          </p:nvPr>
        </p:nvSpPr>
        <p:spPr>
          <a:xfrm>
            <a:off x="3562250" y="1428425"/>
            <a:ext cx="4869000" cy="2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>
              <a:buNone/>
            </a:pPr>
            <a:r>
              <a:rPr lang="en" b="1" dirty="0"/>
              <a:t>Penalized LDA + Lasso Regression</a:t>
            </a:r>
          </a:p>
          <a:p>
            <a:pPr marL="0" lvl="0" indent="0">
              <a:buNone/>
            </a:pPr>
            <a:endParaRPr lang="en" b="1" dirty="0">
              <a:latin typeface="Stencil" panose="040409050D0802020404" pitchFamily="82" charset="0"/>
            </a:endParaRPr>
          </a:p>
          <a:p>
            <a:pPr marL="0" lvl="0" indent="0">
              <a:buNone/>
            </a:pPr>
            <a:r>
              <a:rPr lang="en" b="1" dirty="0">
                <a:latin typeface="Stencil" panose="040409050D0802020404" pitchFamily="82" charset="0"/>
              </a:rPr>
              <a:t>Boosted Trees SMOTE+ xgboost (Full Power Boost)</a:t>
            </a:r>
            <a:endParaRPr b="1" dirty="0">
              <a:latin typeface="Stencil" panose="040409050D0802020404" pitchFamily="82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995" name="Google Shape;2995;p2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6" name="Google Shape;2996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997" name="Google Shape;2997;p27"/>
          <p:cNvSpPr/>
          <p:nvPr/>
        </p:nvSpPr>
        <p:spPr>
          <a:xfrm>
            <a:off x="3092932" y="2625593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8" name="Google Shape;2998;p27"/>
          <p:cNvSpPr/>
          <p:nvPr/>
        </p:nvSpPr>
        <p:spPr>
          <a:xfrm>
            <a:off x="3033182" y="3455056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" name="Google Shape;3041;p32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THANKS!</a:t>
            </a:r>
            <a:endParaRPr sz="6000" b="0" i="0" u="none" strike="noStrike" cap="none" dirty="0">
              <a:solidFill>
                <a:srgbClr val="80BFB7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042" name="Google Shape;3042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Google Shape;300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7200" b="0" i="0" u="none" strike="noStrike" cap="none">
                <a:solidFill>
                  <a:srgbClr val="D3EBD5"/>
                </a:solidFill>
                <a:latin typeface="Dosis Light"/>
                <a:ea typeface="Dosis Light"/>
                <a:cs typeface="Dosis Light"/>
                <a:sym typeface="Dosis Light"/>
              </a:rPr>
              <a:t>Results</a:t>
            </a:r>
            <a:endParaRPr sz="7200" b="0" i="0" u="none" strike="noStrike" cap="none">
              <a:solidFill>
                <a:srgbClr val="D3EBD5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004" name="Google Shape;300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rPr lang="en" sz="24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</a:t>
            </a:r>
            <a:endParaRPr sz="2400" b="0" i="0" u="none" strike="noStrike" cap="none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05" name="Google Shape;3005;p28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6" name="Google Shape;3006;p28"/>
          <p:cNvGrpSpPr/>
          <p:nvPr/>
        </p:nvGrpSpPr>
        <p:grpSpPr>
          <a:xfrm>
            <a:off x="2011274" y="703737"/>
            <a:ext cx="1160371" cy="1160688"/>
            <a:chOff x="6654650" y="3665275"/>
            <a:chExt cx="409100" cy="409125"/>
          </a:xfrm>
        </p:grpSpPr>
        <p:sp>
          <p:nvSpPr>
            <p:cNvPr id="3007" name="Google Shape;3007;p2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2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9" name="Google Shape;3009;p28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010" name="Google Shape;3010;p2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2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2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2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4" name="Google Shape;3014;p28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5" name="Google Shape;3015;p28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6" name="Google Shape;3016;p28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7" name="Google Shape;3017;p28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8" name="Google Shape;3018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Google Shape;2804;p12"/>
          <p:cNvSpPr txBox="1">
            <a:spLocks noGrp="1"/>
          </p:cNvSpPr>
          <p:nvPr>
            <p:ph type="body" idx="1"/>
          </p:nvPr>
        </p:nvSpPr>
        <p:spPr>
          <a:xfrm>
            <a:off x="512298" y="1554971"/>
            <a:ext cx="3931800" cy="22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2800" b="1" dirty="0">
                <a:latin typeface="Titillium Web"/>
                <a:ea typeface="Titillium Web"/>
                <a:cs typeface="Titillium Web"/>
                <a:sym typeface="Titillium Web"/>
              </a:rPr>
              <a:t>Predict if a customer is going to make a purchase </a:t>
            </a:r>
            <a:endParaRPr sz="28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2800" b="1" dirty="0">
                <a:latin typeface="Titillium Web"/>
                <a:ea typeface="Titillium Web"/>
                <a:cs typeface="Titillium Web"/>
                <a:sym typeface="Titillium Web"/>
              </a:rPr>
              <a:t>Predict average revenue per customer</a:t>
            </a:r>
            <a:endParaRPr sz="2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05" name="Google Shape;2805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806" name="Google Shape;2806;p12"/>
          <p:cNvSpPr txBox="1">
            <a:spLocks noGrp="1"/>
          </p:cNvSpPr>
          <p:nvPr>
            <p:ph type="title"/>
          </p:nvPr>
        </p:nvSpPr>
        <p:spPr>
          <a:xfrm>
            <a:off x="718300" y="439698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 dirty="0">
                <a:latin typeface="Dosis"/>
                <a:ea typeface="Dosis"/>
                <a:cs typeface="Dosis"/>
                <a:sym typeface="Dosis"/>
              </a:rPr>
              <a:t>Goal: To compare models To</a:t>
            </a:r>
            <a:endParaRPr b="1" dirty="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07" name="Google Shape;2807;p12"/>
          <p:cNvSpPr/>
          <p:nvPr/>
        </p:nvSpPr>
        <p:spPr>
          <a:xfrm>
            <a:off x="5067176" y="2419049"/>
            <a:ext cx="1114185" cy="609243"/>
          </a:xfrm>
          <a:prstGeom prst="rect">
            <a:avLst/>
          </a:prstGeom>
          <a:solidFill>
            <a:srgbClr val="1C405D">
              <a:alpha val="6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8" name="Google Shape;2808;p12"/>
          <p:cNvSpPr/>
          <p:nvPr/>
        </p:nvSpPr>
        <p:spPr>
          <a:xfrm>
            <a:off x="6359645" y="2421020"/>
            <a:ext cx="1114200" cy="609300"/>
          </a:xfrm>
          <a:prstGeom prst="rect">
            <a:avLst/>
          </a:prstGeom>
          <a:solidFill>
            <a:srgbClr val="19DBBB">
              <a:alpha val="2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9" name="Google Shape;2809;p12"/>
          <p:cNvSpPr/>
          <p:nvPr/>
        </p:nvSpPr>
        <p:spPr>
          <a:xfrm>
            <a:off x="5340572" y="3146232"/>
            <a:ext cx="1114185" cy="609243"/>
          </a:xfrm>
          <a:prstGeom prst="rect">
            <a:avLst/>
          </a:prstGeom>
          <a:solidFill>
            <a:srgbClr val="2B608B">
              <a:alpha val="4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0" name="Google Shape;2810;p12"/>
          <p:cNvSpPr/>
          <p:nvPr/>
        </p:nvSpPr>
        <p:spPr>
          <a:xfrm>
            <a:off x="5067176" y="3889811"/>
            <a:ext cx="1114185" cy="609243"/>
          </a:xfrm>
          <a:prstGeom prst="rect">
            <a:avLst/>
          </a:prstGeom>
          <a:solidFill>
            <a:srgbClr val="BBD187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1" name="Google Shape;2811;p12"/>
          <p:cNvSpPr/>
          <p:nvPr/>
        </p:nvSpPr>
        <p:spPr>
          <a:xfrm>
            <a:off x="6365215" y="3873413"/>
            <a:ext cx="1114185" cy="609243"/>
          </a:xfrm>
          <a:prstGeom prst="rect">
            <a:avLst/>
          </a:prstGeom>
          <a:solidFill>
            <a:srgbClr val="2B608B">
              <a:alpha val="7176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2" name="Google Shape;2812;p12"/>
          <p:cNvSpPr txBox="1"/>
          <p:nvPr/>
        </p:nvSpPr>
        <p:spPr>
          <a:xfrm>
            <a:off x="5168123" y="2569780"/>
            <a:ext cx="9129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endParaRPr/>
          </a:p>
        </p:txBody>
      </p:sp>
      <p:sp>
        <p:nvSpPr>
          <p:cNvPr id="2813" name="Google Shape;2813;p12"/>
          <p:cNvSpPr txBox="1"/>
          <p:nvPr/>
        </p:nvSpPr>
        <p:spPr>
          <a:xfrm>
            <a:off x="6460257" y="2571750"/>
            <a:ext cx="912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1" i="0" u="none" strike="noStrike" cap="none">
                <a:solidFill>
                  <a:srgbClr val="2B608B"/>
                </a:solidFill>
                <a:latin typeface="Arial"/>
                <a:ea typeface="Arial"/>
                <a:cs typeface="Arial"/>
                <a:sym typeface="Arial"/>
              </a:rPr>
              <a:t>Channel</a:t>
            </a:r>
            <a:endParaRPr/>
          </a:p>
        </p:txBody>
      </p:sp>
      <p:sp>
        <p:nvSpPr>
          <p:cNvPr id="2814" name="Google Shape;2814;p12"/>
          <p:cNvSpPr txBox="1"/>
          <p:nvPr/>
        </p:nvSpPr>
        <p:spPr>
          <a:xfrm>
            <a:off x="5363855" y="3296964"/>
            <a:ext cx="12279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Geography</a:t>
            </a:r>
            <a:endParaRPr/>
          </a:p>
        </p:txBody>
      </p:sp>
      <p:sp>
        <p:nvSpPr>
          <p:cNvPr id="2815" name="Google Shape;2815;p12"/>
          <p:cNvSpPr txBox="1"/>
          <p:nvPr/>
        </p:nvSpPr>
        <p:spPr>
          <a:xfrm>
            <a:off x="5164895" y="4040541"/>
            <a:ext cx="9129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455520"/>
                </a:solidFill>
                <a:latin typeface="Arial"/>
                <a:ea typeface="Arial"/>
                <a:cs typeface="Arial"/>
                <a:sym typeface="Arial"/>
              </a:rPr>
              <a:t>Device</a:t>
            </a:r>
            <a:endParaRPr/>
          </a:p>
        </p:txBody>
      </p:sp>
      <p:sp>
        <p:nvSpPr>
          <p:cNvPr id="2816" name="Google Shape;2816;p12"/>
          <p:cNvSpPr txBox="1"/>
          <p:nvPr/>
        </p:nvSpPr>
        <p:spPr>
          <a:xfrm>
            <a:off x="6465827" y="4007748"/>
            <a:ext cx="9129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</p:txBody>
      </p:sp>
      <p:sp>
        <p:nvSpPr>
          <p:cNvPr id="2817" name="Google Shape;2817;p12"/>
          <p:cNvSpPr/>
          <p:nvPr/>
        </p:nvSpPr>
        <p:spPr>
          <a:xfrm>
            <a:off x="5477604" y="1691039"/>
            <a:ext cx="1114185" cy="609243"/>
          </a:xfrm>
          <a:prstGeom prst="rect">
            <a:avLst/>
          </a:prstGeom>
          <a:solidFill>
            <a:srgbClr val="80B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8" name="Google Shape;2818;p12"/>
          <p:cNvSpPr txBox="1"/>
          <p:nvPr/>
        </p:nvSpPr>
        <p:spPr>
          <a:xfrm>
            <a:off x="5587635" y="1841771"/>
            <a:ext cx="9129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2B608B"/>
                </a:solidFill>
              </a:rPr>
              <a:t>Hits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2819" name="Google Shape;2819;p12"/>
          <p:cNvCxnSpPr/>
          <p:nvPr/>
        </p:nvCxnSpPr>
        <p:spPr>
          <a:xfrm flipH="1">
            <a:off x="4682900" y="1238050"/>
            <a:ext cx="12000" cy="369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0" name="Google Shape;2820;p12"/>
          <p:cNvSpPr/>
          <p:nvPr/>
        </p:nvSpPr>
        <p:spPr>
          <a:xfrm>
            <a:off x="459578" y="182567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1" name="Google Shape;2821;p12"/>
          <p:cNvSpPr/>
          <p:nvPr/>
        </p:nvSpPr>
        <p:spPr>
          <a:xfrm>
            <a:off x="459578" y="370057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7" grpId="0" animBg="1"/>
      <p:bldP spid="2808" grpId="0" animBg="1"/>
      <p:bldP spid="2809" grpId="0" animBg="1"/>
      <p:bldP spid="2810" grpId="0" animBg="1"/>
      <p:bldP spid="2811" grpId="0" animBg="1"/>
      <p:bldP spid="2812" grpId="0"/>
      <p:bldP spid="2813" grpId="0"/>
      <p:bldP spid="2814" grpId="0"/>
      <p:bldP spid="2815" grpId="0"/>
      <p:bldP spid="2816" grpId="0"/>
      <p:bldP spid="2817" grpId="0" animBg="1"/>
      <p:bldP spid="28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dirty="0"/>
          </a:p>
        </p:txBody>
      </p:sp>
      <p:sp>
        <p:nvSpPr>
          <p:cNvPr id="3024" name="Google Shape;3024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977" name="Google Shape;2977;p25"/>
          <p:cNvSpPr txBox="1"/>
          <p:nvPr/>
        </p:nvSpPr>
        <p:spPr>
          <a:xfrm>
            <a:off x="436725" y="242625"/>
            <a:ext cx="77277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Boosted Trees SMOTE+Spline</a:t>
            </a:r>
            <a:endParaRPr/>
          </a:p>
        </p:txBody>
      </p:sp>
      <p:graphicFrame>
        <p:nvGraphicFramePr>
          <p:cNvPr id="2978" name="Google Shape;2978;p25"/>
          <p:cNvGraphicFramePr/>
          <p:nvPr/>
        </p:nvGraphicFramePr>
        <p:xfrm>
          <a:off x="1210150" y="3820188"/>
          <a:ext cx="5826000" cy="853380"/>
        </p:xfrm>
        <a:graphic>
          <a:graphicData uri="http://schemas.openxmlformats.org/drawingml/2006/table">
            <a:tbl>
              <a:tblPr>
                <a:noFill/>
                <a:tableStyleId>{9D07A662-769D-4CFC-BA0D-A5AD5ECBD953}</a:tableStyleId>
              </a:tblPr>
              <a:tblGrid>
                <a:gridCol w="29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Train MSE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MSE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6.7899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79" name="Google Shape;2979;p25"/>
          <p:cNvPicPr preferRelativeResize="0"/>
          <p:nvPr/>
        </p:nvPicPr>
        <p:blipFill rotWithShape="1">
          <a:blip r:embed="rId3">
            <a:alphaModFix/>
          </a:blip>
          <a:srcRect t="13269"/>
          <a:stretch/>
        </p:blipFill>
        <p:spPr>
          <a:xfrm>
            <a:off x="710400" y="1771725"/>
            <a:ext cx="2856325" cy="18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0" name="Google Shape;29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300" y="1847050"/>
            <a:ext cx="2276384" cy="1707288"/>
          </a:xfrm>
          <a:prstGeom prst="rect">
            <a:avLst/>
          </a:prstGeom>
          <a:noFill/>
          <a:ln>
            <a:noFill/>
          </a:ln>
        </p:spPr>
      </p:pic>
      <p:sp>
        <p:nvSpPr>
          <p:cNvPr id="2981" name="Google Shape;2981;p25"/>
          <p:cNvSpPr txBox="1"/>
          <p:nvPr/>
        </p:nvSpPr>
        <p:spPr>
          <a:xfrm>
            <a:off x="3882125" y="2280600"/>
            <a:ext cx="6066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+</a:t>
            </a:r>
            <a:endParaRPr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Regression</a:t>
            </a:r>
            <a:endParaRPr/>
          </a:p>
        </p:txBody>
      </p:sp>
      <p:graphicFrame>
        <p:nvGraphicFramePr>
          <p:cNvPr id="3030" name="Google Shape;3030;p30"/>
          <p:cNvGraphicFramePr/>
          <p:nvPr/>
        </p:nvGraphicFramePr>
        <p:xfrm>
          <a:off x="8416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{1EC92CB6-FEB9-42DB-9DB1-E19023857F6A}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MSE</a:t>
                      </a:r>
                      <a:endParaRPr sz="1100" u="none" strike="noStrike" cap="none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Advantages</a:t>
                      </a:r>
                      <a:endParaRPr sz="1100" u="none" strike="noStrike" cap="none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Disadvantages</a:t>
                      </a:r>
                      <a:endParaRPr sz="1100" u="none" strike="noStrike" cap="none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1400" b="1" u="none" strike="noStrike" cap="none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sz="1400" b="1" u="none" strike="noStrike" cap="none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1400" b="1" u="none" strike="noStrike" cap="none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Imbalanced Lasso</a:t>
                      </a:r>
                      <a:endParaRPr sz="1100" u="none" strike="noStrike" cap="none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sz="1400" b="1" u="none" strike="noStrike" cap="none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sz="1400" b="1" u="none" strike="noStrike" cap="none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1400" b="1" u="none" strike="noStrike" cap="none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XGBoost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1400" b="1" u="none" strike="noStrike" cap="none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Fast</a:t>
                      </a:r>
                      <a:endParaRPr sz="1400" b="1" u="none" strike="noStrike" cap="none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Tendency to overfit</a:t>
                      </a:r>
                      <a:endParaRPr sz="1400" b="1" u="none" strike="noStrike" cap="none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31" name="Google Shape;3031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Google Shape;3047;p33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6000">
                <a:solidFill>
                  <a:srgbClr val="80BFB7"/>
                </a:solidFill>
              </a:rPr>
              <a:t>Appendix</a:t>
            </a:r>
            <a:endParaRPr sz="6000" b="0" i="0" u="none" strike="noStrike" cap="none">
              <a:solidFill>
                <a:srgbClr val="80BFB7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048" name="Google Shape;3048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2" name="Google Shape;3062;p35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3063" name="Google Shape;3063;p3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9" name="Google Shape;3069;p35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3070" name="Google Shape;3070;p3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2" name="Google Shape;3072;p35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3073" name="Google Shape;3073;p35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5" name="Google Shape;3075;p35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6" name="Google Shape;3076;p35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7" name="Google Shape;3077;p35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3078" name="Google Shape;3078;p3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3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1" name="Google Shape;3081;p35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3082" name="Google Shape;3082;p3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6" name="Google Shape;3086;p35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7" name="Google Shape;3087;p35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3088" name="Google Shape;3088;p35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35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35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35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35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35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8" name="Google Shape;3108;p35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3109" name="Google Shape;3109;p35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1" name="Google Shape;3111;p35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3112" name="Google Shape;3112;p3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Google Shape;3115;p35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3116" name="Google Shape;3116;p35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9" name="Google Shape;3119;p35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3120" name="Google Shape;3120;p35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4" name="Google Shape;3124;p35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5" name="Google Shape;3125;p35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6" name="Google Shape;3126;p35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7" name="Google Shape;3127;p35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8" name="Google Shape;3128;p35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3129" name="Google Shape;3129;p35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1" name="Google Shape;3131;p35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3132" name="Google Shape;3132;p3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4" name="Google Shape;3134;p35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3135" name="Google Shape;3135;p35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7" name="Google Shape;3137;p35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3138" name="Google Shape;3138;p35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0" name="Google Shape;3140;p35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3141" name="Google Shape;3141;p35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5" name="Google Shape;3145;p35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3146" name="Google Shape;3146;p35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35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8" name="Google Shape;3148;p35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3149" name="Google Shape;3149;p35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3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35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2" name="Google Shape;3152;p35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3" name="Google Shape;3153;p35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3154" name="Google Shape;3154;p35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35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6" name="Google Shape;3156;p35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3157" name="Google Shape;3157;p35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35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35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35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35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2" name="Google Shape;3162;p35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3163" name="Google Shape;3163;p3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35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5" name="Google Shape;3165;p35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3166" name="Google Shape;3166;p3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3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35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35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3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1" name="Google Shape;3171;p35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3172" name="Google Shape;3172;p3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3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35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35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35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7" name="Google Shape;3177;p35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3178" name="Google Shape;3178;p35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35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3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35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2" name="Google Shape;3182;p35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3" name="Google Shape;3183;p35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4" name="Google Shape;3184;p35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5" name="Google Shape;3185;p35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3186" name="Google Shape;3186;p3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35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8" name="Google Shape;3188;p35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3189" name="Google Shape;3189;p35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3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1" name="Google Shape;3191;p35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3192" name="Google Shape;3192;p35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35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4" name="Google Shape;3194;p35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5" name="Google Shape;3195;p35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3196" name="Google Shape;3196;p3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3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8" name="Google Shape;3198;p35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3199" name="Google Shape;3199;p3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3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3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3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3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4" name="Google Shape;3204;p35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3205" name="Google Shape;3205;p35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35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7" name="Google Shape;3207;p35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8" name="Google Shape;3208;p35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9" name="Google Shape;3209;p35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3210" name="Google Shape;3210;p3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35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2" name="Google Shape;3212;p35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3213" name="Google Shape;3213;p35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35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5" name="Google Shape;3215;p35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6" name="Google Shape;3216;p35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3217" name="Google Shape;3217;p3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35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9" name="Google Shape;3219;p35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3220" name="Google Shape;3220;p3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35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3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3" name="Google Shape;3223;p35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4" name="Google Shape;3224;p35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5" name="Google Shape;3225;p35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3226" name="Google Shape;3226;p35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35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8" name="Google Shape;3228;p35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3229" name="Google Shape;3229;p35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3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35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3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3" name="Google Shape;3233;p35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3234" name="Google Shape;3234;p35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35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35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7" name="Google Shape;3237;p35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3238" name="Google Shape;3238;p35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35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0" name="Google Shape;3240;p35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3241" name="Google Shape;3241;p35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3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35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4" name="Google Shape;3244;p35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3245" name="Google Shape;3245;p35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35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35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35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35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0" name="Google Shape;3250;p35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3251" name="Google Shape;3251;p35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3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3" name="Google Shape;3253;p35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3254" name="Google Shape;3254;p35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35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3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3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35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9" name="Google Shape;3259;p35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0" name="Google Shape;3260;p35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3261" name="Google Shape;3261;p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3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3" name="Google Shape;3263;p35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3264" name="Google Shape;3264;p3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3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3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3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8" name="Google Shape;3268;p35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9" name="Google Shape;3269;p35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3270" name="Google Shape;3270;p35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35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35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3" name="Google Shape;3273;p35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3274" name="Google Shape;3274;p35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35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35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Google Shape;3277;p35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8" name="Google Shape;3278;p35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9" name="Google Shape;3279;p35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0" name="Google Shape;3280;p35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3281" name="Google Shape;3281;p35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3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35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4" name="Google Shape;3284;p35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5" name="Google Shape;3285;p35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3286" name="Google Shape;3286;p35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35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35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9" name="Google Shape;3289;p35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0" name="Google Shape;3290;p35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3291" name="Google Shape;3291;p35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3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3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35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35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6" name="Google Shape;3296;p35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3297" name="Google Shape;3297;p35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35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35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00" name="Google Shape;3300;p35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3301" name="Google Shape;3301;p35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3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35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04" name="Google Shape;3304;p35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3305" name="Google Shape;3305;p35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35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35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35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35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0" name="Google Shape;3310;p35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3311" name="Google Shape;3311;p35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3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35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35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35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6" name="Google Shape;3316;p35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3317" name="Google Shape;3317;p35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35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9" name="Google Shape;3319;p35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3320" name="Google Shape;3320;p3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3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3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3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3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3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6" name="Google Shape;3326;p35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7" name="Google Shape;3327;p35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3328" name="Google Shape;3328;p35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35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3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35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35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3" name="Google Shape;3333;p35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3334" name="Google Shape;3334;p3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6" name="Google Shape;3336;p35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7" name="Google Shape;3337;p35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3338" name="Google Shape;3338;p3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0" name="Google Shape;3340;p35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1" name="Google Shape;3341;p35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3342" name="Google Shape;3342;p3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4" name="Google Shape;3344;p35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5" name="Google Shape;3345;p35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46" name="Google Shape;3346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p13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PROBLEM!!</a:t>
            </a:r>
            <a:endParaRPr/>
          </a:p>
        </p:txBody>
      </p:sp>
      <p:sp>
        <p:nvSpPr>
          <p:cNvPr id="2827" name="Google Shape;2827;p1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828" name="Google Shape;2828;p13"/>
          <p:cNvGraphicFramePr/>
          <p:nvPr>
            <p:extLst>
              <p:ext uri="{D42A27DB-BD31-4B8C-83A1-F6EECF244321}">
                <p14:modId xmlns:p14="http://schemas.microsoft.com/office/powerpoint/2010/main" val="2940162078"/>
              </p:ext>
            </p:extLst>
          </p:nvPr>
        </p:nvGraphicFramePr>
        <p:xfrm>
          <a:off x="2493125" y="2112675"/>
          <a:ext cx="3867150" cy="914340"/>
        </p:xfrm>
        <a:graphic>
          <a:graphicData uri="http://schemas.openxmlformats.org/drawingml/2006/table">
            <a:tbl>
              <a:tblPr>
                <a:noFill/>
                <a:tableStyleId>{9D07A662-769D-4CFC-BA0D-A5AD5ECBD953}</a:tableStyleId>
              </a:tblPr>
              <a:tblGrid>
                <a:gridCol w="19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No </a:t>
                      </a:r>
                      <a:r>
                        <a:rPr lang="en" sz="1800" b="1" dirty="0"/>
                        <a:t>Purchases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Purchases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98.74%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1.26%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29" name="Google Shape;2829;p13"/>
          <p:cNvSpPr txBox="1">
            <a:spLocks noGrp="1"/>
          </p:cNvSpPr>
          <p:nvPr>
            <p:ph type="title"/>
          </p:nvPr>
        </p:nvSpPr>
        <p:spPr>
          <a:xfrm>
            <a:off x="967750" y="36819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……..The data is </a:t>
            </a:r>
            <a:r>
              <a:rPr lang="en" i="1" dirty="0"/>
              <a:t>Imbalanced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Two Stage Approach</a:t>
            </a:r>
            <a:endParaRPr/>
          </a:p>
        </p:txBody>
      </p:sp>
      <p:sp>
        <p:nvSpPr>
          <p:cNvPr id="2835" name="Google Shape;2835;p14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Processed Data</a:t>
            </a:r>
            <a:endParaRPr sz="1800" b="0" i="0" u="none" strike="noStrike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36" name="Google Shape;2836;p14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Regression</a:t>
            </a:r>
            <a:endParaRPr sz="1800" b="0" i="0" u="none" strike="noStrike" cap="none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37" name="Google Shape;2837;p14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Classification</a:t>
            </a:r>
            <a:endParaRPr sz="1800" b="0" i="0" u="none" strike="noStrike" cap="none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2838" name="Google Shape;2838;p14"/>
          <p:cNvCxnSpPr>
            <a:stCxn id="2835" idx="3"/>
            <a:endCxn id="2837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2839" name="Google Shape;2839;p14"/>
          <p:cNvCxnSpPr>
            <a:stCxn id="2837" idx="3"/>
            <a:endCxn id="2836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2840" name="Google Shape;2840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2841" name="Google Shape;2841;p14"/>
          <p:cNvCxnSpPr>
            <a:stCxn id="2836" idx="2"/>
          </p:cNvCxnSpPr>
          <p:nvPr/>
        </p:nvCxnSpPr>
        <p:spPr>
          <a:xfrm rot="5400000">
            <a:off x="3579400" y="1851902"/>
            <a:ext cx="598500" cy="450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2" name="Google Shape;2842;p14"/>
          <p:cNvCxnSpPr>
            <a:endCxn id="2835" idx="2"/>
          </p:cNvCxnSpPr>
          <p:nvPr/>
        </p:nvCxnSpPr>
        <p:spPr>
          <a:xfrm rot="10800000" flipH="1">
            <a:off x="1637950" y="3805650"/>
            <a:ext cx="7200" cy="63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3" name="Google Shape;2843;p14"/>
          <p:cNvSpPr txBox="1"/>
          <p:nvPr/>
        </p:nvSpPr>
        <p:spPr>
          <a:xfrm>
            <a:off x="3421175" y="4525550"/>
            <a:ext cx="1116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5" grpId="0" animBg="1"/>
      <p:bldP spid="2836" grpId="0" animBg="1"/>
      <p:bldP spid="28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Google Shape;2848;p15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7200" b="0" i="0" u="none" strike="noStrike" cap="none">
                <a:solidFill>
                  <a:srgbClr val="D3EBD5"/>
                </a:solidFill>
                <a:latin typeface="Dosis Light"/>
                <a:ea typeface="Dosis Light"/>
                <a:cs typeface="Dosis Light"/>
                <a:sym typeface="Dosis Light"/>
              </a:rPr>
              <a:t>EDA</a:t>
            </a:r>
            <a:endParaRPr sz="7200" b="0" i="0" u="none" strike="noStrike" cap="none">
              <a:solidFill>
                <a:srgbClr val="D3EBD5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2849" name="Google Shape;2849;p15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0" name="Google Shape;2850;p15"/>
          <p:cNvGrpSpPr/>
          <p:nvPr/>
        </p:nvGrpSpPr>
        <p:grpSpPr>
          <a:xfrm>
            <a:off x="2011274" y="703737"/>
            <a:ext cx="1160371" cy="1160688"/>
            <a:chOff x="6654650" y="3665275"/>
            <a:chExt cx="409100" cy="409125"/>
          </a:xfrm>
        </p:grpSpPr>
        <p:sp>
          <p:nvSpPr>
            <p:cNvPr id="2851" name="Google Shape;2851;p1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1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3" name="Google Shape;2853;p15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2854" name="Google Shape;2854;p1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1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1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1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8" name="Google Shape;2858;p15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9" name="Google Shape;2859;p15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0" name="Google Shape;2860;p15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1" name="Google Shape;2861;p15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2" name="Google Shape;2862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1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868" name="Google Shape;28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75" y="1923500"/>
            <a:ext cx="2996374" cy="19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9" name="Google Shape;2869;p16"/>
          <p:cNvSpPr txBox="1"/>
          <p:nvPr/>
        </p:nvSpPr>
        <p:spPr>
          <a:xfrm>
            <a:off x="91515" y="1644500"/>
            <a:ext cx="40485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Channels for Paying vs Free customers</a:t>
            </a:r>
            <a:endParaRPr b="1"/>
          </a:p>
        </p:txBody>
      </p:sp>
      <p:sp>
        <p:nvSpPr>
          <p:cNvPr id="2870" name="Google Shape;2870;p16"/>
          <p:cNvSpPr txBox="1"/>
          <p:nvPr/>
        </p:nvSpPr>
        <p:spPr>
          <a:xfrm>
            <a:off x="4234990" y="1644500"/>
            <a:ext cx="40485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Hits by Device for Paying vs Free customers</a:t>
            </a:r>
            <a:endParaRPr b="1"/>
          </a:p>
        </p:txBody>
      </p:sp>
      <p:pic>
        <p:nvPicPr>
          <p:cNvPr id="2871" name="Google Shape;28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200" y="1961600"/>
            <a:ext cx="2882099" cy="19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p17"/>
          <p:cNvSpPr txBox="1">
            <a:spLocks noGrp="1"/>
          </p:cNvSpPr>
          <p:nvPr>
            <p:ph type="ctrTitle" idx="4294967295"/>
          </p:nvPr>
        </p:nvSpPr>
        <p:spPr>
          <a:xfrm>
            <a:off x="467450" y="2578325"/>
            <a:ext cx="6835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7200">
                <a:solidFill>
                  <a:srgbClr val="D3EBD5"/>
                </a:solidFill>
              </a:rPr>
              <a:t>One Stage Models</a:t>
            </a:r>
            <a:endParaRPr sz="7200" b="0" i="0" u="none" strike="noStrike" cap="none">
              <a:solidFill>
                <a:srgbClr val="D3EBD5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2877" name="Google Shape;287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rPr lang="en">
                <a:solidFill>
                  <a:srgbClr val="80BFB7"/>
                </a:solidFill>
              </a:rPr>
              <a:t>Classification/Regression</a:t>
            </a:r>
            <a:endParaRPr sz="2400" b="0" i="0" u="none" strike="noStrike" cap="none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78" name="Google Shape;2878;p17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9" name="Google Shape;2879;p17"/>
          <p:cNvGrpSpPr/>
          <p:nvPr/>
        </p:nvGrpSpPr>
        <p:grpSpPr>
          <a:xfrm>
            <a:off x="2011274" y="703737"/>
            <a:ext cx="1160371" cy="1160688"/>
            <a:chOff x="6654650" y="3665275"/>
            <a:chExt cx="409100" cy="409125"/>
          </a:xfrm>
        </p:grpSpPr>
        <p:sp>
          <p:nvSpPr>
            <p:cNvPr id="2880" name="Google Shape;2880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2" name="Google Shape;2882;p17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2883" name="Google Shape;2883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7" name="Google Shape;2887;p17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8" name="Google Shape;2888;p17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9" name="Google Shape;2889;p17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0" name="Google Shape;2890;p17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1" name="Google Shape;2891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18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4298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5400"/>
              <a:t>One-Stage Models</a:t>
            </a:r>
            <a:endParaRPr sz="5400" b="0" i="0" u="none" strike="noStrike" cap="non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2897" name="Google Shape;2897;p18"/>
          <p:cNvSpPr txBox="1">
            <a:spLocks noGrp="1"/>
          </p:cNvSpPr>
          <p:nvPr>
            <p:ph type="subTitle" idx="4294967295"/>
          </p:nvPr>
        </p:nvSpPr>
        <p:spPr>
          <a:xfrm>
            <a:off x="3886925" y="2017225"/>
            <a:ext cx="4298700" cy="2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 XGBoost Linear Regression</a:t>
            </a:r>
            <a:endParaRPr b="1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XGBoost Tweedie Regression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Classification Models</a:t>
            </a:r>
            <a:endParaRPr b="1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2898" name="Google Shape;2898;p18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6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9" name="Google Shape;2899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900" name="Google Shape;2900;p18"/>
          <p:cNvSpPr/>
          <p:nvPr/>
        </p:nvSpPr>
        <p:spPr>
          <a:xfrm>
            <a:off x="3368157" y="2243956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1" name="Google Shape;2901;p18"/>
          <p:cNvSpPr/>
          <p:nvPr/>
        </p:nvSpPr>
        <p:spPr>
          <a:xfrm>
            <a:off x="3368157" y="30930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2" name="Google Shape;2902;p18"/>
          <p:cNvSpPr/>
          <p:nvPr/>
        </p:nvSpPr>
        <p:spPr>
          <a:xfrm>
            <a:off x="3368157" y="3942206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p1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XGBoost Linear Regression</a:t>
            </a:r>
            <a:endParaRPr/>
          </a:p>
        </p:txBody>
      </p:sp>
      <p:sp>
        <p:nvSpPr>
          <p:cNvPr id="2908" name="Google Shape;2908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2909" name="Google Shape;2909;p19"/>
          <p:cNvGraphicFramePr/>
          <p:nvPr>
            <p:extLst>
              <p:ext uri="{D42A27DB-BD31-4B8C-83A1-F6EECF244321}">
                <p14:modId xmlns:p14="http://schemas.microsoft.com/office/powerpoint/2010/main" val="633913857"/>
              </p:ext>
            </p:extLst>
          </p:nvPr>
        </p:nvGraphicFramePr>
        <p:xfrm>
          <a:off x="1025300" y="3707100"/>
          <a:ext cx="5826000" cy="853380"/>
        </p:xfrm>
        <a:graphic>
          <a:graphicData uri="http://schemas.openxmlformats.org/drawingml/2006/table">
            <a:tbl>
              <a:tblPr>
                <a:noFill/>
                <a:tableStyleId>{9D07A662-769D-4CFC-BA0D-A5AD5ECBD953}</a:tableStyleId>
              </a:tblPr>
              <a:tblGrid>
                <a:gridCol w="29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Train </a:t>
                      </a:r>
                      <a:r>
                        <a:rPr lang="en-US" sz="1800" b="1" dirty="0"/>
                        <a:t>R</a:t>
                      </a:r>
                      <a:r>
                        <a:rPr lang="en" sz="1800" b="1" dirty="0"/>
                        <a:t>MSE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</a:t>
                      </a:r>
                      <a:r>
                        <a:rPr lang="en-US" sz="1800" b="1" dirty="0"/>
                        <a:t>R</a:t>
                      </a:r>
                      <a:r>
                        <a:rPr lang="en" sz="1800" b="1" dirty="0"/>
                        <a:t>MSE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10" name="Google Shape;2910;p19"/>
          <p:cNvSpPr txBox="1"/>
          <p:nvPr/>
        </p:nvSpPr>
        <p:spPr>
          <a:xfrm>
            <a:off x="91525" y="837025"/>
            <a:ext cx="462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r>
              <a:rPr lang="en" b="1"/>
              <a:t>  </a:t>
            </a:r>
            <a:r>
              <a:rPr lang="en" sz="1800" b="1"/>
              <a:t> Hyper Parameters: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            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        </a:t>
            </a:r>
            <a:r>
              <a:rPr lang="en" sz="1800" b="1">
                <a:solidFill>
                  <a:srgbClr val="45818E"/>
                </a:solidFill>
              </a:rPr>
              <a:t>    Eta = 0.1</a:t>
            </a:r>
            <a:endParaRPr sz="1800" b="1">
              <a:solidFill>
                <a:srgbClr val="45818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5818E"/>
                </a:solidFill>
              </a:rPr>
              <a:t>            Maximum Depth = 8</a:t>
            </a:r>
            <a:endParaRPr sz="1800" b="1">
              <a:solidFill>
                <a:srgbClr val="45818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5818E"/>
                </a:solidFill>
              </a:rPr>
              <a:t>            Number of rounds = 100</a:t>
            </a:r>
            <a:endParaRPr sz="1800" b="1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348</Words>
  <Application>Microsoft Office PowerPoint</Application>
  <PresentationFormat>On-screen Show (16:9)</PresentationFormat>
  <Paragraphs>150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Titillium Web Light</vt:lpstr>
      <vt:lpstr>Microsoft Yahei</vt:lpstr>
      <vt:lpstr>Dosis</vt:lpstr>
      <vt:lpstr>Stencil</vt:lpstr>
      <vt:lpstr>Dosis Light</vt:lpstr>
      <vt:lpstr>Titillium Web</vt:lpstr>
      <vt:lpstr>Arial</vt:lpstr>
      <vt:lpstr>Mowbray template</vt:lpstr>
      <vt:lpstr>Customer Revenue Prediction  Prediction and Inference</vt:lpstr>
      <vt:lpstr>Goal: To compare models To</vt:lpstr>
      <vt:lpstr>PROBLEM!!</vt:lpstr>
      <vt:lpstr>Two Stage Approach</vt:lpstr>
      <vt:lpstr>EDA</vt:lpstr>
      <vt:lpstr>PowerPoint Presentation</vt:lpstr>
      <vt:lpstr>One Stage Models</vt:lpstr>
      <vt:lpstr>One-Stage Models</vt:lpstr>
      <vt:lpstr>XGBoost Linear Regression</vt:lpstr>
      <vt:lpstr>XGBoost Tweedie Regression</vt:lpstr>
      <vt:lpstr>Classification Results </vt:lpstr>
      <vt:lpstr>One-Stage Models</vt:lpstr>
      <vt:lpstr>Two Stage Models</vt:lpstr>
      <vt:lpstr>Two Stage Models</vt:lpstr>
      <vt:lpstr>Penalized LDA + Lasso Regression  </vt:lpstr>
      <vt:lpstr>PowerPoint Presentation</vt:lpstr>
      <vt:lpstr>Two Stage Models</vt:lpstr>
      <vt:lpstr>THANKS!</vt:lpstr>
      <vt:lpstr>Results</vt:lpstr>
      <vt:lpstr>PowerPoint Presentation</vt:lpstr>
      <vt:lpstr>PowerPoint Presentation</vt:lpstr>
      <vt:lpstr>Regression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Revenue Prediction  Prediction and Inference</dc:title>
  <cp:lastModifiedBy>Deepika Namboothiri</cp:lastModifiedBy>
  <cp:revision>6</cp:revision>
  <dcterms:modified xsi:type="dcterms:W3CDTF">2018-12-06T19:22:43Z</dcterms:modified>
</cp:coreProperties>
</file>