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5" r:id="rId9"/>
    <p:sldId id="26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04" autoAdjust="0"/>
    <p:restoredTop sz="94660"/>
  </p:normalViewPr>
  <p:slideViewPr>
    <p:cSldViewPr snapToGrid="0">
      <p:cViewPr>
        <p:scale>
          <a:sx n="100" d="100"/>
          <a:sy n="100" d="100"/>
        </p:scale>
        <p:origin x="432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neural-networks-19020b75823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724912"/>
          </a:xfrm>
        </p:spPr>
        <p:txBody>
          <a:bodyPr anchor="ctr" anchorCtr="0">
            <a:normAutofit/>
          </a:bodyPr>
          <a:lstStyle/>
          <a:p>
            <a:r>
              <a:rPr lang="en-US" sz="4800" b="1" dirty="0" smtClean="0"/>
              <a:t>Predictive Analytics for Facial Emotion Recognition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7663" y="4670246"/>
            <a:ext cx="7315200" cy="914400"/>
          </a:xfrm>
        </p:spPr>
        <p:txBody>
          <a:bodyPr/>
          <a:lstStyle/>
          <a:p>
            <a:r>
              <a:rPr lang="en-US" dirty="0" smtClean="0">
                <a:latin typeface="+mj-lt"/>
                <a:cs typeface="Calibri" panose="020F0502020204030204" pitchFamily="34" charset="0"/>
              </a:rPr>
              <a:t>By: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Rui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Cao,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Luyue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Chen, Tong Dai, and Daniel Weiss</a:t>
            </a:r>
            <a:endParaRPr lang="en-US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9848" y="4155441"/>
            <a:ext cx="7596632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smtClean="0">
                <a:cs typeface="Calibri" panose="020F0502020204030204" pitchFamily="34" charset="0"/>
              </a:rPr>
              <a:t>STAT GR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5243</a:t>
            </a:r>
            <a:r>
              <a:rPr lang="en-US" sz="2200" b="1" dirty="0" smtClean="0">
                <a:cs typeface="Calibri" panose="020F0502020204030204" pitchFamily="34" charset="0"/>
              </a:rPr>
              <a:t>: Applied Data Science</a:t>
            </a:r>
            <a:endParaRPr lang="en-US" sz="2200" b="1" dirty="0"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53"/>
          <a:stretch/>
        </p:blipFill>
        <p:spPr>
          <a:xfrm>
            <a:off x="8189516" y="1083056"/>
            <a:ext cx="3743404" cy="472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3727563"/>
          </a:xfrm>
        </p:spPr>
        <p:txBody>
          <a:bodyPr/>
          <a:lstStyle/>
          <a:p>
            <a:r>
              <a:rPr lang="en-US" dirty="0" smtClean="0"/>
              <a:t>K-Nearest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987292"/>
          </a:xfrm>
        </p:spPr>
        <p:txBody>
          <a:bodyPr/>
          <a:lstStyle/>
          <a:p>
            <a:r>
              <a:rPr lang="en-US" dirty="0" smtClean="0"/>
              <a:t>Calculates the distance between data points then groups data into groups of size “K” by smallest differences to find “neighborhoods”</a:t>
            </a:r>
          </a:p>
          <a:p>
            <a:r>
              <a:rPr lang="en-US" dirty="0" smtClean="0"/>
              <a:t>Tuned using different values of K</a:t>
            </a:r>
          </a:p>
          <a:p>
            <a:r>
              <a:rPr lang="en-US" dirty="0" smtClean="0"/>
              <a:t>Simple, easy to implement.</a:t>
            </a:r>
          </a:p>
          <a:p>
            <a:r>
              <a:rPr lang="en-US" dirty="0" smtClean="0"/>
              <a:t>Can be used for classification and regression</a:t>
            </a:r>
          </a:p>
          <a:p>
            <a:r>
              <a:rPr lang="en-US" dirty="0" smtClean="0"/>
              <a:t>Slower when using many data points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6016"/>
              </p:ext>
            </p:extLst>
          </p:nvPr>
        </p:nvGraphicFramePr>
        <p:xfrm>
          <a:off x="3561080" y="4951306"/>
          <a:ext cx="8127999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975733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13814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3706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Improvement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 Cost: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88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800" dirty="0" smtClean="0">
                <a:latin typeface="+mj-lt"/>
                <a:cs typeface="Arial" panose="020B0604020202020204" pitchFamily="34" charset="0"/>
              </a:rPr>
              <a:t>Objective:</a:t>
            </a:r>
          </a:p>
          <a:p>
            <a:r>
              <a:rPr lang="en-US" sz="1800" dirty="0" smtClean="0">
                <a:latin typeface="+mj-lt"/>
                <a:cs typeface="Arial" panose="020B0604020202020204" pitchFamily="34" charset="0"/>
              </a:rPr>
              <a:t>Create an Artificial Intelligence program that recognizes emotion from facial images</a:t>
            </a:r>
          </a:p>
          <a:p>
            <a:r>
              <a:rPr lang="en-US" sz="1800" dirty="0" smtClean="0">
                <a:latin typeface="+mj-lt"/>
                <a:cs typeface="Arial" panose="020B0604020202020204" pitchFamily="34" charset="0"/>
              </a:rPr>
              <a:t>This will allow you:</a:t>
            </a:r>
          </a:p>
          <a:p>
            <a:pPr lvl="1"/>
            <a:r>
              <a:rPr lang="en-US" dirty="0" smtClean="0">
                <a:latin typeface="+mj-lt"/>
                <a:cs typeface="Arial" panose="020B0604020202020204" pitchFamily="34" charset="0"/>
              </a:rPr>
              <a:t>Get natural, accurate responses to products, advertisements, and designs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Independently measure many reactions in individual settings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  <a:cs typeface="Arial" panose="020B0604020202020204" pitchFamily="34" charset="0"/>
              </a:rPr>
              <a:t>Solution</a:t>
            </a:r>
            <a:endParaRPr lang="en-US" sz="1800" dirty="0">
              <a:latin typeface="+mj-lt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+mj-lt"/>
                <a:cs typeface="Arial" panose="020B0604020202020204" pitchFamily="34" charset="0"/>
              </a:rPr>
              <a:t>Our baseline uses Boosted 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D</a:t>
            </a:r>
            <a:r>
              <a:rPr lang="en-US" sz="1800" dirty="0" smtClean="0">
                <a:latin typeface="+mj-lt"/>
                <a:cs typeface="Arial" panose="020B0604020202020204" pitchFamily="34" charset="0"/>
              </a:rPr>
              <a:t>ecision 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S</a:t>
            </a:r>
            <a:r>
              <a:rPr lang="en-US" sz="1800" dirty="0" smtClean="0">
                <a:latin typeface="+mj-lt"/>
                <a:cs typeface="Arial" panose="020B0604020202020204" pitchFamily="34" charset="0"/>
              </a:rPr>
              <a:t>tumps (GBM)</a:t>
            </a:r>
          </a:p>
          <a:p>
            <a:r>
              <a:rPr lang="en-US" sz="1800" dirty="0" smtClean="0">
                <a:latin typeface="+mj-lt"/>
                <a:cs typeface="Arial" panose="020B0604020202020204" pitchFamily="34" charset="0"/>
              </a:rPr>
              <a:t>We tested several models and found Support Vector Machine (SVM) modeling to be the most effective</a:t>
            </a:r>
          </a:p>
          <a:p>
            <a:pPr lvl="1"/>
            <a:endParaRPr lang="en-US" dirty="0" smtClean="0">
              <a:latin typeface="+mj-lt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6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Data:</a:t>
            </a:r>
            <a:endParaRPr lang="en-US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Training set of 2,500 photos with 78 data points mapping specific shape 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landmarks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Created a set of data which compares horizontal and vertical distances between each point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emotional labels</a:t>
            </a:r>
            <a:endParaRPr lang="en-US" dirty="0">
              <a:latin typeface="+mj-lt"/>
              <a:cs typeface="Arial" panose="020B0604020202020204" pitchFamily="34" charset="0"/>
            </a:endParaRPr>
          </a:p>
          <a:p>
            <a:endParaRPr lang="en-US" dirty="0" smtClean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Challenges:</a:t>
            </a:r>
          </a:p>
          <a:p>
            <a:r>
              <a:rPr lang="en-US" dirty="0" smtClean="0">
                <a:latin typeface="+mj-lt"/>
                <a:cs typeface="Arial" panose="020B0604020202020204" pitchFamily="34" charset="0"/>
              </a:rPr>
              <a:t>Facial responses can vary significantly between subjects</a:t>
            </a:r>
          </a:p>
          <a:p>
            <a:pPr lvl="1"/>
            <a:endParaRPr lang="en-US" dirty="0" smtClean="0">
              <a:latin typeface="+mj-lt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Methods:</a:t>
            </a:r>
          </a:p>
          <a:p>
            <a:r>
              <a:rPr lang="en-US" dirty="0" smtClean="0">
                <a:latin typeface="+mj-lt"/>
                <a:cs typeface="Arial" panose="020B0604020202020204" pitchFamily="34" charset="0"/>
              </a:rPr>
              <a:t>GBM</a:t>
            </a:r>
          </a:p>
          <a:p>
            <a:r>
              <a:rPr lang="en-US" dirty="0" smtClean="0">
                <a:latin typeface="+mj-lt"/>
                <a:cs typeface="Arial" panose="020B0604020202020204" pitchFamily="34" charset="0"/>
              </a:rPr>
              <a:t>SVM</a:t>
            </a:r>
          </a:p>
          <a:p>
            <a:r>
              <a:rPr lang="en-US" dirty="0" smtClean="0">
                <a:latin typeface="+mj-lt"/>
                <a:cs typeface="Arial" panose="020B0604020202020204" pitchFamily="34" charset="0"/>
              </a:rPr>
              <a:t>XG Boost</a:t>
            </a:r>
          </a:p>
          <a:p>
            <a:r>
              <a:rPr lang="en-US" dirty="0" smtClean="0">
                <a:latin typeface="+mj-lt"/>
                <a:cs typeface="Arial" panose="020B0604020202020204" pitchFamily="34" charset="0"/>
              </a:rPr>
              <a:t>Neural Networks</a:t>
            </a:r>
          </a:p>
          <a:p>
            <a:endParaRPr lang="en-US" dirty="0" smtClean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5" t="-667" r="-2947" b="215"/>
          <a:stretch/>
        </p:blipFill>
        <p:spPr>
          <a:xfrm>
            <a:off x="93727" y="1384808"/>
            <a:ext cx="3441108" cy="40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0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36640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Boosted Decision Stumps (GBM)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923792"/>
          </a:xfrm>
        </p:spPr>
        <p:txBody>
          <a:bodyPr/>
          <a:lstStyle/>
          <a:p>
            <a:r>
              <a:rPr lang="en-US" dirty="0" smtClean="0"/>
              <a:t>Decision stumps are a one level decision tree, by boosting them we can create a set of weak learners that produce stronger results</a:t>
            </a:r>
          </a:p>
          <a:p>
            <a:r>
              <a:rPr lang="en-US" dirty="0" smtClean="0"/>
              <a:t>New trees are fit to a modified version of the original data set</a:t>
            </a:r>
          </a:p>
          <a:p>
            <a:r>
              <a:rPr lang="en-US" dirty="0" smtClean="0"/>
              <a:t>Simple, produces a good baseline but less effective when looking at many features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442728"/>
              </p:ext>
            </p:extLst>
          </p:nvPr>
        </p:nvGraphicFramePr>
        <p:xfrm>
          <a:off x="3561080" y="4951306"/>
          <a:ext cx="8127999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975733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13814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3706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Improvement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 Cost: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1318.8s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33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904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Extreme Gradient Boosting</a:t>
            </a:r>
          </a:p>
          <a:p>
            <a:r>
              <a:rPr lang="en-US" dirty="0" smtClean="0"/>
              <a:t>Uses decision trees and gradient boosting to predict structured data</a:t>
            </a:r>
          </a:p>
          <a:p>
            <a:r>
              <a:rPr lang="en-US" dirty="0" smtClean="0"/>
              <a:t>Tuned with gamma 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en-US" dirty="0" smtClean="0"/>
              <a:t>) and a maximum tree depth of 6</a:t>
            </a:r>
          </a:p>
          <a:p>
            <a:r>
              <a:rPr lang="en-US" dirty="0" smtClean="0"/>
              <a:t>Results show great performance improvement in prediction. </a:t>
            </a:r>
            <a:r>
              <a:rPr lang="en-US" dirty="0" err="1" smtClean="0"/>
              <a:t>XGBoost</a:t>
            </a:r>
            <a:r>
              <a:rPr lang="en-US" dirty="0" smtClean="0"/>
              <a:t> improves on the original GBM model so this is to be expected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366156"/>
              </p:ext>
            </p:extLst>
          </p:nvPr>
        </p:nvGraphicFramePr>
        <p:xfrm>
          <a:off x="3561080" y="4951306"/>
          <a:ext cx="8127999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975733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13814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3706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Improvement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 Cost: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1456.38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61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720592"/>
          </a:xfrm>
        </p:spPr>
        <p:txBody>
          <a:bodyPr/>
          <a:lstStyle/>
          <a:p>
            <a:r>
              <a:rPr lang="en-US" dirty="0" smtClean="0"/>
              <a:t>Representation of data as points in N-dimensional space, mapped to separate categories into the same spaces.</a:t>
            </a:r>
          </a:p>
          <a:p>
            <a:r>
              <a:rPr lang="en-US" dirty="0" smtClean="0"/>
              <a:t>Maximizes the distance between the points and the planes separating spaces</a:t>
            </a:r>
          </a:p>
          <a:p>
            <a:r>
              <a:rPr lang="en-US" dirty="0" smtClean="0"/>
              <a:t>With many features, SVM shows small time improvement, but very large performance improvement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644286"/>
              </p:ext>
            </p:extLst>
          </p:nvPr>
        </p:nvGraphicFramePr>
        <p:xfrm>
          <a:off x="3561080" y="4951306"/>
          <a:ext cx="8127999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975733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13814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3706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(s)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Improvement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Performance: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45.4%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27.9%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Cost: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34.86s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11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2918" y="2919359"/>
            <a:ext cx="7315200" cy="201295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Can learn tasks without being given specific rules</a:t>
            </a:r>
          </a:p>
          <a:p>
            <a:r>
              <a:rPr lang="en-US" dirty="0" smtClean="0"/>
              <a:t>Have multiple layers of “neurons” hidden that classify and make predictions. Different connections carry different weight, transforming each input</a:t>
            </a:r>
          </a:p>
          <a:p>
            <a:r>
              <a:rPr lang="en-US" dirty="0" smtClean="0"/>
              <a:t>Results in very effective predictions, can be computationally expensive when training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65548"/>
              </p:ext>
            </p:extLst>
          </p:nvPr>
        </p:nvGraphicFramePr>
        <p:xfrm>
          <a:off x="3561080" y="4951306"/>
          <a:ext cx="8127999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975733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13814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3706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(s)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Improvement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Performance: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60.8%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Cost: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677.7s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48.7%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6501"/>
                  </a:ext>
                </a:extLst>
              </a:tr>
            </a:tbl>
          </a:graphicData>
        </a:graphic>
      </p:graphicFrame>
      <p:pic>
        <p:nvPicPr>
          <p:cNvPr id="1030" name="Picture 6" descr="https://miro.medium.com/max/1194/1*yGMk1GSKKbyKr_cMarlWn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49" y="337358"/>
            <a:ext cx="3499401" cy="256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56700" y="337358"/>
            <a:ext cx="37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2919" y="6369050"/>
            <a:ext cx="6039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 (Body)"/>
              </a:rPr>
              <a:t>1. </a:t>
            </a:r>
            <a:r>
              <a:rPr lang="en-US" sz="1200" dirty="0">
                <a:latin typeface="Corbel (Body)"/>
                <a:hlinkClick r:id="rId3"/>
              </a:rPr>
              <a:t>https://towardsdatascience.com/understanding-neural-networks-19020b758230</a:t>
            </a:r>
            <a:endParaRPr lang="en-US" sz="1200" dirty="0">
              <a:latin typeface="Corbe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7254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656842"/>
          </a:xfrm>
        </p:spPr>
        <p:txBody>
          <a:bodyPr/>
          <a:lstStyle/>
          <a:p>
            <a:r>
              <a:rPr lang="en-US" dirty="0" smtClean="0"/>
              <a:t>Final Model: Neural Networks</a:t>
            </a:r>
          </a:p>
          <a:p>
            <a:pPr lvl="1"/>
            <a:r>
              <a:rPr lang="en-US" dirty="0" smtClean="0"/>
              <a:t>Improves the most on speed and accuracy over original GBM and other models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345674"/>
              </p:ext>
            </p:extLst>
          </p:nvPr>
        </p:nvGraphicFramePr>
        <p:xfrm>
          <a:off x="3573780" y="2781808"/>
          <a:ext cx="8128000" cy="329184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068109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975733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13814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73706776"/>
                    </a:ext>
                  </a:extLst>
                </a:gridCol>
              </a:tblGrid>
              <a:tr h="293314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Improvement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755564"/>
                  </a:ext>
                </a:extLst>
              </a:tr>
              <a:tr h="29331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Accuracy: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35.50%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11138"/>
                  </a:ext>
                </a:extLst>
              </a:tr>
              <a:tr h="293314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Cost: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1318.8s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548650"/>
                  </a:ext>
                </a:extLst>
              </a:tr>
              <a:tr h="29331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Accuracy: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43.60%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22.8%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857566"/>
                  </a:ext>
                </a:extLst>
              </a:tr>
              <a:tr h="293314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Cost: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1456.38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22642"/>
                  </a:ext>
                </a:extLst>
              </a:tr>
              <a:tr h="29331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Accuracy: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45.4%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27.9%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03867"/>
                  </a:ext>
                </a:extLst>
              </a:tr>
              <a:tr h="293314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Cost: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34.86s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6501"/>
                  </a:ext>
                </a:extLst>
              </a:tr>
              <a:tr h="29331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Neural Networks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Accuracy: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60.8%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74659"/>
                  </a:ext>
                </a:extLst>
              </a:tr>
              <a:tr h="293314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Cost: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677.7s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48.7%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90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29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6189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110</TotalTime>
  <Words>552</Words>
  <Application>Microsoft Office PowerPoint</Application>
  <PresentationFormat>Widescreen</PresentationFormat>
  <Paragraphs>122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Corbel (Body)</vt:lpstr>
      <vt:lpstr>Wingdings 2</vt:lpstr>
      <vt:lpstr>Frame</vt:lpstr>
      <vt:lpstr>Predictive Analytics for Facial Emotion Recognition</vt:lpstr>
      <vt:lpstr>Overview</vt:lpstr>
      <vt:lpstr>PowerPoint Presentation</vt:lpstr>
      <vt:lpstr>Boosted Decision Stumps (GBM)</vt:lpstr>
      <vt:lpstr>XGBoost</vt:lpstr>
      <vt:lpstr>SVM</vt:lpstr>
      <vt:lpstr>Neural Networks</vt:lpstr>
      <vt:lpstr>PowerPoint Presentation</vt:lpstr>
      <vt:lpstr>Thank you!</vt:lpstr>
      <vt:lpstr>K-Nearest Neighbors</vt:lpstr>
    </vt:vector>
  </TitlesOfParts>
  <Company>Columbia University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for Facial Emotion Recognition</dc:title>
  <dc:creator>dmw2180</dc:creator>
  <cp:lastModifiedBy>dmw2180</cp:lastModifiedBy>
  <cp:revision>16</cp:revision>
  <dcterms:created xsi:type="dcterms:W3CDTF">2019-10-30T20:05:23Z</dcterms:created>
  <dcterms:modified xsi:type="dcterms:W3CDTF">2019-10-30T21:55:36Z</dcterms:modified>
</cp:coreProperties>
</file>