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9" r:id="rId9"/>
    <p:sldId id="265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724912"/>
          </a:xfrm>
        </p:spPr>
        <p:txBody>
          <a:bodyPr anchor="ctr" anchorCtr="0">
            <a:normAutofit/>
          </a:bodyPr>
          <a:lstStyle/>
          <a:p>
            <a:r>
              <a:rPr lang="en-US" sz="4800" b="1" dirty="0"/>
              <a:t>Predictive Analytics for Facial Emotion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663" y="4670246"/>
            <a:ext cx="7315200" cy="914400"/>
          </a:xfrm>
        </p:spPr>
        <p:txBody>
          <a:bodyPr/>
          <a:lstStyle/>
          <a:p>
            <a:r>
              <a:rPr lang="en-US" b="1" dirty="0">
                <a:latin typeface="+mj-lt"/>
                <a:cs typeface="Calibri" panose="020F0502020204030204" pitchFamily="34" charset="0"/>
              </a:rPr>
              <a:t>By: </a:t>
            </a:r>
            <a:r>
              <a:rPr lang="en-US" b="1" dirty="0" err="1">
                <a:latin typeface="+mj-lt"/>
                <a:cs typeface="Calibri" panose="020F0502020204030204" pitchFamily="34" charset="0"/>
              </a:rPr>
              <a:t>Rui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Cao, </a:t>
            </a:r>
            <a:r>
              <a:rPr lang="en-US" b="1" dirty="0" err="1">
                <a:latin typeface="+mj-lt"/>
                <a:cs typeface="Calibri" panose="020F0502020204030204" pitchFamily="34" charset="0"/>
              </a:rPr>
              <a:t>Luyue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Chen, Tong Dai, and Daniel Weiss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4155441"/>
            <a:ext cx="7596632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cs typeface="Calibri" panose="020F0502020204030204" pitchFamily="34" charset="0"/>
              </a:rPr>
              <a:t>STAT GR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5243</a:t>
            </a:r>
            <a:r>
              <a:rPr lang="en-US" sz="2200" b="1" dirty="0">
                <a:cs typeface="Calibri" panose="020F0502020204030204" pitchFamily="34" charset="0"/>
              </a:rPr>
              <a:t>: Applied Data Science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3"/>
          <a:stretch/>
        </p:blipFill>
        <p:spPr>
          <a:xfrm>
            <a:off x="8189516" y="1083056"/>
            <a:ext cx="3743404" cy="47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3727563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87292"/>
          </a:xfrm>
        </p:spPr>
        <p:txBody>
          <a:bodyPr/>
          <a:lstStyle/>
          <a:p>
            <a:r>
              <a:rPr lang="en-US" dirty="0"/>
              <a:t>Calculates the distance between data points then groups data into groups of size “K” by smallest differences to find “neighborhoods”</a:t>
            </a:r>
          </a:p>
          <a:p>
            <a:r>
              <a:rPr lang="en-US" dirty="0"/>
              <a:t>Tuned using different values of K</a:t>
            </a:r>
          </a:p>
          <a:p>
            <a:r>
              <a:rPr lang="en-US" dirty="0"/>
              <a:t>Simple, easy to implement.</a:t>
            </a:r>
          </a:p>
          <a:p>
            <a:r>
              <a:rPr lang="en-US" dirty="0"/>
              <a:t>Can be used for classification and regression</a:t>
            </a:r>
          </a:p>
          <a:p>
            <a:r>
              <a:rPr lang="en-US" dirty="0"/>
              <a:t>Slower when using many data points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016"/>
              </p:ext>
            </p:extLst>
          </p:nvPr>
        </p:nvGraphicFramePr>
        <p:xfrm>
          <a:off x="3561080" y="4951306"/>
          <a:ext cx="8127999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8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Objective: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Create an Artificial Intelligence program that recognizes emotion from facial images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This will allow you to:</a:t>
            </a:r>
          </a:p>
          <a:p>
            <a:pPr lvl="1"/>
            <a:r>
              <a:rPr lang="en-US" dirty="0">
                <a:latin typeface="+mj-lt"/>
                <a:cs typeface="Arial" panose="020B0604020202020204" pitchFamily="34" charset="0"/>
              </a:rPr>
              <a:t>Get natural, accurate responses to products, advertisements, and designs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Independently measure many reactions in individual settings</a:t>
            </a:r>
          </a:p>
          <a:p>
            <a:pPr marL="0" indent="0">
              <a:buNone/>
            </a:pP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Solution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Our baseline uses Boosted Decision Stumps (GBM)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35.5%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We tested several models and found Neural Network modeling to be the most effective: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60.8% accuracy</a:t>
            </a:r>
          </a:p>
          <a:p>
            <a:pPr lvl="1"/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6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Data: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Training set of 2,500 photos with 78 data points mapping specific shape landmarks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Created a set of data which compares absolute horizontal and vertical distances pairwise between each point for 6006 data points for each subject.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Also tried Euclidean distance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dirty="0">
                <a:latin typeface="+mj-lt"/>
                <a:cs typeface="Arial" panose="020B0604020202020204" pitchFamily="34" charset="0"/>
              </a:rPr>
              <a:t> emotional labels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Challenges: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Facial responses can vary significantly between subjects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Methods: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GBM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SVM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XG Boost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Neural Networks</a:t>
            </a:r>
          </a:p>
          <a:p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-667" r="-2947" b="215"/>
          <a:stretch/>
        </p:blipFill>
        <p:spPr>
          <a:xfrm>
            <a:off x="93727" y="1384808"/>
            <a:ext cx="3441108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3664063"/>
          </a:xfrm>
        </p:spPr>
        <p:txBody>
          <a:bodyPr>
            <a:normAutofit/>
          </a:bodyPr>
          <a:lstStyle/>
          <a:p>
            <a:r>
              <a:rPr lang="en-US" sz="3200" b="1" dirty="0"/>
              <a:t>Boosted Decision Stumps (GBM)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23792"/>
          </a:xfrm>
        </p:spPr>
        <p:txBody>
          <a:bodyPr/>
          <a:lstStyle/>
          <a:p>
            <a:r>
              <a:rPr lang="en-US" dirty="0"/>
              <a:t>Decision stumps are a one level decision tree, by boosting them we can create a set of weak learners that produce stronger results</a:t>
            </a:r>
          </a:p>
          <a:p>
            <a:r>
              <a:rPr lang="en-US" dirty="0"/>
              <a:t>New trees are fit to a modified version of the original data set</a:t>
            </a:r>
          </a:p>
          <a:p>
            <a:r>
              <a:rPr lang="en-US" dirty="0"/>
              <a:t>Simple, produces a good baseline but less effective when looking at many features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22797"/>
              </p:ext>
            </p:extLst>
          </p:nvPr>
        </p:nvGraphicFramePr>
        <p:xfrm>
          <a:off x="3583890" y="4510532"/>
          <a:ext cx="8109345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83037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509866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3016442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3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04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Extreme Gradient Boosting</a:t>
            </a:r>
          </a:p>
          <a:p>
            <a:r>
              <a:rPr lang="en-US" dirty="0"/>
              <a:t>Uses decision trees and gradient boosting to predict structured data</a:t>
            </a:r>
          </a:p>
          <a:p>
            <a:r>
              <a:rPr lang="en-US" dirty="0"/>
              <a:t>Tuned with gamma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dirty="0"/>
              <a:t>) and a maximum tree depth of 6</a:t>
            </a:r>
          </a:p>
          <a:p>
            <a:r>
              <a:rPr lang="en-US" dirty="0"/>
              <a:t>Results show great performance improvement in prediction. </a:t>
            </a:r>
            <a:r>
              <a:rPr lang="en-US" dirty="0" err="1"/>
              <a:t>XGBoost</a:t>
            </a:r>
            <a:r>
              <a:rPr lang="en-US" dirty="0"/>
              <a:t> improves on the original GBM model so this is to be expected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9F76A7-CDA8-D94E-84EC-A9683B9E2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16973"/>
              </p:ext>
            </p:extLst>
          </p:nvPr>
        </p:nvGraphicFramePr>
        <p:xfrm>
          <a:off x="3624232" y="4505960"/>
          <a:ext cx="7751524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469062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399119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88334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1456.38s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720592"/>
          </a:xfrm>
        </p:spPr>
        <p:txBody>
          <a:bodyPr/>
          <a:lstStyle/>
          <a:p>
            <a:r>
              <a:rPr lang="en-US" dirty="0"/>
              <a:t>Representation of data as points in N-dimensional space, mapped to separate categories into the same spaces.</a:t>
            </a:r>
          </a:p>
          <a:p>
            <a:r>
              <a:rPr lang="en-US" dirty="0"/>
              <a:t>Maximizes the distance between the points and the planes separating spaces</a:t>
            </a:r>
          </a:p>
          <a:p>
            <a:r>
              <a:rPr lang="en-US" dirty="0"/>
              <a:t>With many features, SVM shows small time improvement, but very large performance improvement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B02604-F8E9-BB4F-8704-09B3F9C57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35870"/>
              </p:ext>
            </p:extLst>
          </p:nvPr>
        </p:nvGraphicFramePr>
        <p:xfrm>
          <a:off x="3574526" y="4510532"/>
          <a:ext cx="8018206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54007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481658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982541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34.86s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1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2071" y="706690"/>
            <a:ext cx="4904291" cy="4225619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dirty="0"/>
              <a:t>Can learn tasks without being given specific rules</a:t>
            </a:r>
          </a:p>
          <a:p>
            <a:r>
              <a:rPr lang="en-US" dirty="0"/>
              <a:t>Have multiple layers of “neurons” hidden that classify and make predictions. Different connections carry different weight, transforming each input</a:t>
            </a:r>
          </a:p>
          <a:p>
            <a:r>
              <a:rPr lang="en-US" dirty="0"/>
              <a:t>Results in very effective predictions, can be computationally expensive when training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https://miro.medium.com/max/1194/1*yGMk1GSKKbyKr_cMarlWn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62" y="1248811"/>
            <a:ext cx="3499401" cy="25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60775" y="1248811"/>
            <a:ext cx="3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19" y="6369050"/>
            <a:ext cx="603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rbel (Body)"/>
              </a:rPr>
              <a:t>1. https://towardsdatascience.com/understanding-neural-networks-19020b758230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A73E6F-FB80-E34F-93C8-791F171E3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85812"/>
              </p:ext>
            </p:extLst>
          </p:nvPr>
        </p:nvGraphicFramePr>
        <p:xfrm>
          <a:off x="3607425" y="4563675"/>
          <a:ext cx="7919557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22585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451126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945846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677.7s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4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A57E-CEE8-8A4B-B3AF-3AE6F815EA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Neural Networks Performance</a:t>
            </a:r>
          </a:p>
        </p:txBody>
      </p:sp>
      <p:pic>
        <p:nvPicPr>
          <p:cNvPr id="14" name="Content Placeholder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8BDCDD-2735-8540-A873-295978B248D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235241" y="1303955"/>
            <a:ext cx="5763892" cy="41755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89D2C-1B8A-BA4F-8EAA-35FA9D1613B7}"/>
              </a:ext>
            </a:extLst>
          </p:cNvPr>
          <p:cNvSpPr txBox="1"/>
          <p:nvPr/>
        </p:nvSpPr>
        <p:spPr>
          <a:xfrm>
            <a:off x="6466976" y="5682112"/>
            <a:ext cx="5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for Neural Network Training Output</a:t>
            </a:r>
          </a:p>
        </p:txBody>
      </p:sp>
      <p:pic>
        <p:nvPicPr>
          <p:cNvPr id="16" name="Picture 15" descr="A picture containing drawing, fruit&#10;&#10;Description automatically generated">
            <a:extLst>
              <a:ext uri="{FF2B5EF4-FFF2-40B4-BE49-F238E27FC236}">
                <a16:creationId xmlns:a16="http://schemas.microsoft.com/office/drawing/2014/main" id="{D1E93C10-B3F3-8443-A795-A7281826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" y="1303956"/>
            <a:ext cx="5933455" cy="4250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9B8EC1-7F7E-5844-BC17-A88D4E8ED892}"/>
              </a:ext>
            </a:extLst>
          </p:cNvPr>
          <p:cNvSpPr txBox="1"/>
          <p:nvPr/>
        </p:nvSpPr>
        <p:spPr>
          <a:xfrm>
            <a:off x="301786" y="5682112"/>
            <a:ext cx="5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 for GBM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20290F-D2DD-0D43-8452-1DD62E62A840}"/>
              </a:ext>
            </a:extLst>
          </p:cNvPr>
          <p:cNvSpPr txBox="1"/>
          <p:nvPr/>
        </p:nvSpPr>
        <p:spPr>
          <a:xfrm>
            <a:off x="504537" y="455014"/>
            <a:ext cx="114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Confusion Matrices for Baseline GBM and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18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87518"/>
              </p:ext>
            </p:extLst>
          </p:nvPr>
        </p:nvGraphicFramePr>
        <p:xfrm>
          <a:off x="3424897" y="533141"/>
          <a:ext cx="8144252" cy="5782573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61947">
                  <a:extLst>
                    <a:ext uri="{9D8B030D-6E8A-4147-A177-3AD203B41FA5}">
                      <a16:colId xmlns:a16="http://schemas.microsoft.com/office/drawing/2014/main" val="3306810961"/>
                    </a:ext>
                  </a:extLst>
                </a:gridCol>
                <a:gridCol w="150624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1785785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1772839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  <a:gridCol w="1717438">
                  <a:extLst>
                    <a:ext uri="{9D8B030D-6E8A-4147-A177-3AD203B41FA5}">
                      <a16:colId xmlns:a16="http://schemas.microsoft.com/office/drawing/2014/main" val="1518821087"/>
                    </a:ext>
                  </a:extLst>
                </a:gridCol>
              </a:tblGrid>
              <a:tr h="473551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699974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Improvement</a:t>
                      </a:r>
                    </a:p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755564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211138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1318.8s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548650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857566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1456.38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84.390s</a:t>
                      </a:r>
                    </a:p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34.86s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074659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677.7s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1.188s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90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2903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178</TotalTime>
  <Words>581</Words>
  <Application>Microsoft Macintosh PowerPoint</Application>
  <PresentationFormat>Widescreen</PresentationFormat>
  <Paragraphs>138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Corbel (Body)</vt:lpstr>
      <vt:lpstr>Wingdings 2</vt:lpstr>
      <vt:lpstr>Frame</vt:lpstr>
      <vt:lpstr>Predictive Analytics for Facial Emotion Recognition</vt:lpstr>
      <vt:lpstr>Overview</vt:lpstr>
      <vt:lpstr>PowerPoint Presentation</vt:lpstr>
      <vt:lpstr>Boosted Decision Stumps (GBM)</vt:lpstr>
      <vt:lpstr>XGBoost</vt:lpstr>
      <vt:lpstr>SVM</vt:lpstr>
      <vt:lpstr>Neural Networks</vt:lpstr>
      <vt:lpstr>Neural Networks Performance</vt:lpstr>
      <vt:lpstr>Results</vt:lpstr>
      <vt:lpstr>Thank you!</vt:lpstr>
      <vt:lpstr>K-Nearest Neighbors</vt:lpstr>
    </vt:vector>
  </TitlesOfParts>
  <Company>Columbia University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Facial Emotion Recognition</dc:title>
  <dc:creator>dmw2180</dc:creator>
  <cp:lastModifiedBy>Daniel Weiss</cp:lastModifiedBy>
  <cp:revision>27</cp:revision>
  <dcterms:created xsi:type="dcterms:W3CDTF">2019-10-30T20:05:23Z</dcterms:created>
  <dcterms:modified xsi:type="dcterms:W3CDTF">2019-10-30T23:21:49Z</dcterms:modified>
</cp:coreProperties>
</file>