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 id="2147483945" r:id="rId2"/>
  </p:sldMasterIdLst>
  <p:notesMasterIdLst>
    <p:notesMasterId r:id="rId24"/>
  </p:notesMasterIdLst>
  <p:handoutMasterIdLst>
    <p:handoutMasterId r:id="rId25"/>
  </p:handoutMasterIdLst>
  <p:sldIdLst>
    <p:sldId id="262" r:id="rId3"/>
    <p:sldId id="275" r:id="rId4"/>
    <p:sldId id="257" r:id="rId5"/>
    <p:sldId id="260" r:id="rId6"/>
    <p:sldId id="273" r:id="rId7"/>
    <p:sldId id="274" r:id="rId8"/>
    <p:sldId id="261" r:id="rId9"/>
    <p:sldId id="272" r:id="rId10"/>
    <p:sldId id="263" r:id="rId11"/>
    <p:sldId id="265" r:id="rId12"/>
    <p:sldId id="280" r:id="rId13"/>
    <p:sldId id="268" r:id="rId14"/>
    <p:sldId id="267" r:id="rId15"/>
    <p:sldId id="264" r:id="rId16"/>
    <p:sldId id="266" r:id="rId17"/>
    <p:sldId id="269" r:id="rId18"/>
    <p:sldId id="276" r:id="rId19"/>
    <p:sldId id="277" r:id="rId20"/>
    <p:sldId id="278" r:id="rId21"/>
    <p:sldId id="279"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47C2F-C2F1-4CCB-AE48-7BF1F74231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58F942-BECA-4EE0-AEBC-225F11070E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AB525C-002A-40A6-B396-27D4B5F6FCFA}" type="datetimeFigureOut">
              <a:rPr lang="en-US" smtClean="0"/>
              <a:t>10/5/2020</a:t>
            </a:fld>
            <a:endParaRPr lang="en-US"/>
          </a:p>
        </p:txBody>
      </p:sp>
      <p:sp>
        <p:nvSpPr>
          <p:cNvPr id="4" name="Footer Placeholder 3">
            <a:extLst>
              <a:ext uri="{FF2B5EF4-FFF2-40B4-BE49-F238E27FC236}">
                <a16:creationId xmlns:a16="http://schemas.microsoft.com/office/drawing/2014/main" id="{9606A889-D0ED-4B92-86CB-7A744816E8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a:extLst>
              <a:ext uri="{FF2B5EF4-FFF2-40B4-BE49-F238E27FC236}">
                <a16:creationId xmlns:a16="http://schemas.microsoft.com/office/drawing/2014/main" id="{784771BD-A9E5-4EA9-91FF-4272D8BCC1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C43338-D1C4-40AC-95A0-1C11DCCE490E}" type="slidenum">
              <a:rPr lang="en-US" smtClean="0"/>
              <a:t>‹#›</a:t>
            </a:fld>
            <a:endParaRPr lang="en-US"/>
          </a:p>
        </p:txBody>
      </p:sp>
    </p:spTree>
    <p:extLst>
      <p:ext uri="{BB962C8B-B14F-4D97-AF65-F5344CB8AC3E}">
        <p14:creationId xmlns:p14="http://schemas.microsoft.com/office/powerpoint/2010/main" val="6142216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8AC5B-8DA3-4841-A975-68BDEC73360A}" type="datetimeFigureOut">
              <a:rPr lang="en-US" smtClean="0"/>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5D299-B18B-4AE6-B622-34B581F22402}" type="slidenum">
              <a:rPr lang="en-US" smtClean="0"/>
              <a:t>‹#›</a:t>
            </a:fld>
            <a:endParaRPr lang="en-US"/>
          </a:p>
        </p:txBody>
      </p:sp>
    </p:spTree>
    <p:extLst>
      <p:ext uri="{BB962C8B-B14F-4D97-AF65-F5344CB8AC3E}">
        <p14:creationId xmlns:p14="http://schemas.microsoft.com/office/powerpoint/2010/main" val="167995234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695701" y="3141663"/>
            <a:ext cx="7871884" cy="1109662"/>
          </a:xfrm>
          <a:effectLst>
            <a:outerShdw dist="17961" dir="2700000" algn="ctr" rotWithShape="0">
              <a:schemeClr val="bg2"/>
            </a:outerShdw>
          </a:effectLst>
        </p:spPr>
        <p:txBody>
          <a:bodyPr/>
          <a:lstStyle>
            <a:lvl1pPr>
              <a:defRPr sz="3200"/>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695701" y="3813176"/>
            <a:ext cx="7871884" cy="696913"/>
          </a:xfrm>
          <a:effectLst>
            <a:outerShdw dist="17961" dir="2700000" algn="ctr" rotWithShape="0">
              <a:schemeClr val="bg2"/>
            </a:outerShdw>
          </a:effectLst>
        </p:spPr>
        <p:txBody>
          <a:bodyPr/>
          <a:lstStyle>
            <a:lvl1pPr marL="0" indent="0" algn="r">
              <a:buFontTx/>
              <a:buNone/>
              <a:defRPr sz="2400" b="1"/>
            </a:lvl1pPr>
          </a:lstStyle>
          <a:p>
            <a:pPr lvl="0"/>
            <a:r>
              <a:rPr lang="en-US" noProof="0"/>
              <a:t>Click to edit Master subtitle style</a:t>
            </a:r>
            <a:endParaRPr lang="ru-RU" noProof="0"/>
          </a:p>
        </p:txBody>
      </p:sp>
    </p:spTree>
    <p:extLst>
      <p:ext uri="{BB962C8B-B14F-4D97-AF65-F5344CB8AC3E}">
        <p14:creationId xmlns:p14="http://schemas.microsoft.com/office/powerpoint/2010/main" val="392315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38627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113184" y="1268413"/>
            <a:ext cx="2495549" cy="5472112"/>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624418" y="1268413"/>
            <a:ext cx="7285567" cy="5472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510961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586B75A-687E-405C-8A0B-8D00578BA2C3}" type="datetimeFigureOut">
              <a:rPr lang="en-US" smtClean="0"/>
              <a:pPr/>
              <a:t>10/5/2020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FAB73BC-B049-4115-A692-8D63A059BFB8}"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2467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939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586B75A-687E-405C-8A0B-8D00578BA2C3}" type="datetimeFigureOut">
              <a:rPr lang="en-US" smtClean="0"/>
              <a:pPr/>
              <a:t>10/5/2020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FAB73BC-B049-4115-A692-8D63A059BFB8}"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225085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812061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668558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59414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213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5586B75A-687E-405C-8A0B-8D00578BA2C3}" type="datetimeFigureOut">
              <a:rPr lang="en-US" smtClean="0"/>
              <a:pPr/>
              <a:t>10/5/2020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4FAB73BC-B049-4115-A692-8D63A059BFB8}"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355971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1568210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5586B75A-687E-405C-8A0B-8D00578BA2C3}" type="datetimeFigureOut">
              <a:rPr lang="en-US" smtClean="0"/>
              <a:pPr/>
              <a:t>10/5/2020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17521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23295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255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9983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719667" y="1844675"/>
            <a:ext cx="4842933"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765800" y="1844675"/>
            <a:ext cx="4842933"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89588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91880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extLst>
      <p:ext uri="{BB962C8B-B14F-4D97-AF65-F5344CB8AC3E}">
        <p14:creationId xmlns:p14="http://schemas.microsoft.com/office/powerpoint/2010/main" val="162596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333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1806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475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7" y="1268413"/>
            <a:ext cx="988906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719667" y="1844675"/>
            <a:ext cx="9889067"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814975089"/>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r" rtl="0" eaLnBrk="1" fontAlgn="base" hangingPunct="1">
        <a:spcBef>
          <a:spcPct val="0"/>
        </a:spcBef>
        <a:spcAft>
          <a:spcPct val="0"/>
        </a:spcAft>
        <a:defRPr sz="3600" b="1">
          <a:solidFill>
            <a:schemeClr val="tx2"/>
          </a:solidFill>
          <a:latin typeface="+mj-lt"/>
          <a:ea typeface="+mj-ea"/>
          <a:cs typeface="+mj-cs"/>
        </a:defRPr>
      </a:lvl1pPr>
      <a:lvl2pPr algn="r" rtl="0" eaLnBrk="1" fontAlgn="base" hangingPunct="1">
        <a:spcBef>
          <a:spcPct val="0"/>
        </a:spcBef>
        <a:spcAft>
          <a:spcPct val="0"/>
        </a:spcAft>
        <a:defRPr sz="3600" b="1">
          <a:solidFill>
            <a:schemeClr val="tx2"/>
          </a:solidFill>
          <a:latin typeface="Verdana" pitchFamily="34" charset="0"/>
        </a:defRPr>
      </a:lvl2pPr>
      <a:lvl3pPr algn="r" rtl="0" eaLnBrk="1" fontAlgn="base" hangingPunct="1">
        <a:spcBef>
          <a:spcPct val="0"/>
        </a:spcBef>
        <a:spcAft>
          <a:spcPct val="0"/>
        </a:spcAft>
        <a:defRPr sz="3600" b="1">
          <a:solidFill>
            <a:schemeClr val="tx2"/>
          </a:solidFill>
          <a:latin typeface="Verdana" pitchFamily="34" charset="0"/>
        </a:defRPr>
      </a:lvl3pPr>
      <a:lvl4pPr algn="r" rtl="0" eaLnBrk="1" fontAlgn="base" hangingPunct="1">
        <a:spcBef>
          <a:spcPct val="0"/>
        </a:spcBef>
        <a:spcAft>
          <a:spcPct val="0"/>
        </a:spcAft>
        <a:defRPr sz="3600" b="1">
          <a:solidFill>
            <a:schemeClr val="tx2"/>
          </a:solidFill>
          <a:latin typeface="Verdana" pitchFamily="34" charset="0"/>
        </a:defRPr>
      </a:lvl4pPr>
      <a:lvl5pPr algn="r" rtl="0" eaLnBrk="1" fontAlgn="base" hangingPunct="1">
        <a:spcBef>
          <a:spcPct val="0"/>
        </a:spcBef>
        <a:spcAft>
          <a:spcPct val="0"/>
        </a:spcAft>
        <a:defRPr sz="3600" b="1">
          <a:solidFill>
            <a:schemeClr val="tx2"/>
          </a:solidFill>
          <a:latin typeface="Verdana" pitchFamily="34" charset="0"/>
        </a:defRPr>
      </a:lvl5pPr>
      <a:lvl6pPr marL="457200" algn="r" rtl="0" eaLnBrk="1" fontAlgn="base" hangingPunct="1">
        <a:spcBef>
          <a:spcPct val="0"/>
        </a:spcBef>
        <a:spcAft>
          <a:spcPct val="0"/>
        </a:spcAft>
        <a:defRPr sz="3600" b="1">
          <a:solidFill>
            <a:schemeClr val="tx2"/>
          </a:solidFill>
          <a:latin typeface="Verdana" pitchFamily="34" charset="0"/>
        </a:defRPr>
      </a:lvl6pPr>
      <a:lvl7pPr marL="914400" algn="r" rtl="0" eaLnBrk="1" fontAlgn="base" hangingPunct="1">
        <a:spcBef>
          <a:spcPct val="0"/>
        </a:spcBef>
        <a:spcAft>
          <a:spcPct val="0"/>
        </a:spcAft>
        <a:defRPr sz="3600" b="1">
          <a:solidFill>
            <a:schemeClr val="tx2"/>
          </a:solidFill>
          <a:latin typeface="Verdana" pitchFamily="34" charset="0"/>
        </a:defRPr>
      </a:lvl7pPr>
      <a:lvl8pPr marL="1371600" algn="r" rtl="0" eaLnBrk="1" fontAlgn="base" hangingPunct="1">
        <a:spcBef>
          <a:spcPct val="0"/>
        </a:spcBef>
        <a:spcAft>
          <a:spcPct val="0"/>
        </a:spcAft>
        <a:defRPr sz="3600" b="1">
          <a:solidFill>
            <a:schemeClr val="tx2"/>
          </a:solidFill>
          <a:latin typeface="Verdana" pitchFamily="34" charset="0"/>
        </a:defRPr>
      </a:lvl8pPr>
      <a:lvl9pPr marL="1828800" algn="r" rtl="0" eaLnBrk="1" fontAlgn="base" hangingPunct="1">
        <a:spcBef>
          <a:spcPct val="0"/>
        </a:spcBef>
        <a:spcAft>
          <a:spcPct val="0"/>
        </a:spcAft>
        <a:defRPr sz="3600" b="1">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10/5/2020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8633891"/>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2"/>
          <p:cNvSpPr>
            <a:spLocks noGrp="1" noChangeArrowheads="1"/>
          </p:cNvSpPr>
          <p:nvPr>
            <p:ph type="ctrTitle"/>
          </p:nvPr>
        </p:nvSpPr>
        <p:spPr>
          <a:xfrm>
            <a:off x="142875" y="4984750"/>
            <a:ext cx="7286625" cy="647700"/>
          </a:xfrm>
        </p:spPr>
        <p:txBody>
          <a:bodyPr/>
          <a:lstStyle/>
          <a:p>
            <a:pPr algn="l" eaLnBrk="1" hangingPunct="1"/>
            <a:r>
              <a:rPr lang="en-US" sz="4000" dirty="0">
                <a:solidFill>
                  <a:schemeClr val="bg1"/>
                </a:solidFill>
                <a:latin typeface="Arial" charset="0"/>
              </a:rPr>
              <a:t>Who Should Biden Target?</a:t>
            </a:r>
          </a:p>
        </p:txBody>
      </p:sp>
      <p:sp>
        <p:nvSpPr>
          <p:cNvPr id="4099" name="Rectangle 13"/>
          <p:cNvSpPr>
            <a:spLocks noGrp="1" noChangeArrowheads="1"/>
          </p:cNvSpPr>
          <p:nvPr>
            <p:ph type="subTitle" idx="1"/>
          </p:nvPr>
        </p:nvSpPr>
        <p:spPr>
          <a:xfrm>
            <a:off x="546100" y="5632450"/>
            <a:ext cx="3240087" cy="503237"/>
          </a:xfrm>
        </p:spPr>
        <p:txBody>
          <a:bodyPr/>
          <a:lstStyle/>
          <a:p>
            <a:pPr algn="l" eaLnBrk="1" hangingPunct="1"/>
            <a:r>
              <a:rPr lang="en-US" sz="3000" dirty="0">
                <a:solidFill>
                  <a:schemeClr val="bg1"/>
                </a:solidFill>
                <a:latin typeface="Arial" charset="0"/>
              </a:rPr>
              <a:t>Yotam Segal</a:t>
            </a:r>
            <a:endParaRPr lang="uk-UA" sz="3000" dirty="0">
              <a:solidFill>
                <a:schemeClr val="bg1"/>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DB0-B20A-49B1-A098-59666595F1CF}"/>
              </a:ext>
            </a:extLst>
          </p:cNvPr>
          <p:cNvSpPr>
            <a:spLocks noGrp="1"/>
          </p:cNvSpPr>
          <p:nvPr>
            <p:ph type="title"/>
          </p:nvPr>
        </p:nvSpPr>
        <p:spPr/>
        <p:txBody>
          <a:bodyPr/>
          <a:lstStyle/>
          <a:p>
            <a:r>
              <a:rPr lang="en-US" dirty="0"/>
              <a:t>Marital Status</a:t>
            </a:r>
          </a:p>
        </p:txBody>
      </p:sp>
      <p:sp>
        <p:nvSpPr>
          <p:cNvPr id="7" name="TextBox 6">
            <a:extLst>
              <a:ext uri="{FF2B5EF4-FFF2-40B4-BE49-F238E27FC236}">
                <a16:creationId xmlns:a16="http://schemas.microsoft.com/office/drawing/2014/main" id="{1EFFE5CA-8938-453A-A78D-CCC9C87A61ED}"/>
              </a:ext>
            </a:extLst>
          </p:cNvPr>
          <p:cNvSpPr txBox="1"/>
          <p:nvPr/>
        </p:nvSpPr>
        <p:spPr>
          <a:xfrm>
            <a:off x="1352550" y="4629150"/>
            <a:ext cx="991552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results of 1980 and 1992 do not agree.</a:t>
            </a:r>
          </a:p>
        </p:txBody>
      </p:sp>
      <p:pic>
        <p:nvPicPr>
          <p:cNvPr id="10" name="Picture 9">
            <a:extLst>
              <a:ext uri="{FF2B5EF4-FFF2-40B4-BE49-F238E27FC236}">
                <a16:creationId xmlns:a16="http://schemas.microsoft.com/office/drawing/2014/main" id="{563B0252-B990-4419-8D04-E1B8EDECE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030" y="1384936"/>
            <a:ext cx="6385560" cy="3192780"/>
          </a:xfrm>
          <a:prstGeom prst="rect">
            <a:avLst/>
          </a:prstGeom>
        </p:spPr>
      </p:pic>
      <p:pic>
        <p:nvPicPr>
          <p:cNvPr id="12" name="Picture 11">
            <a:extLst>
              <a:ext uri="{FF2B5EF4-FFF2-40B4-BE49-F238E27FC236}">
                <a16:creationId xmlns:a16="http://schemas.microsoft.com/office/drawing/2014/main" id="{102D78A6-1EBA-415D-A523-391803459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59" y="1384936"/>
            <a:ext cx="6385560" cy="3192780"/>
          </a:xfrm>
          <a:prstGeom prst="rect">
            <a:avLst/>
          </a:prstGeom>
        </p:spPr>
      </p:pic>
    </p:spTree>
    <p:extLst>
      <p:ext uri="{BB962C8B-B14F-4D97-AF65-F5344CB8AC3E}">
        <p14:creationId xmlns:p14="http://schemas.microsoft.com/office/powerpoint/2010/main" val="152416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DB0-B20A-49B1-A098-59666595F1CF}"/>
              </a:ext>
            </a:extLst>
          </p:cNvPr>
          <p:cNvSpPr>
            <a:spLocks noGrp="1"/>
          </p:cNvSpPr>
          <p:nvPr>
            <p:ph type="title"/>
          </p:nvPr>
        </p:nvSpPr>
        <p:spPr/>
        <p:txBody>
          <a:bodyPr/>
          <a:lstStyle/>
          <a:p>
            <a:r>
              <a:rPr lang="en-US" dirty="0"/>
              <a:t>Education</a:t>
            </a:r>
          </a:p>
        </p:txBody>
      </p:sp>
      <p:sp>
        <p:nvSpPr>
          <p:cNvPr id="7" name="TextBox 6">
            <a:extLst>
              <a:ext uri="{FF2B5EF4-FFF2-40B4-BE49-F238E27FC236}">
                <a16:creationId xmlns:a16="http://schemas.microsoft.com/office/drawing/2014/main" id="{1EFFE5CA-8938-453A-A78D-CCC9C87A61ED}"/>
              </a:ext>
            </a:extLst>
          </p:cNvPr>
          <p:cNvSpPr txBox="1"/>
          <p:nvPr/>
        </p:nvSpPr>
        <p:spPr>
          <a:xfrm>
            <a:off x="1352550" y="4629150"/>
            <a:ext cx="99155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results of 1980 and 1992 somewhat agree.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1980 most of the switchers were Grade School or High-School educated, while in 1992 most of the switchers had some college education.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 would attribute this difference to the specific economic situation that prevailed in 1980 and to the rising inflation that mostly hurt Blue-Collar workers, who often had Grade School education.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However, in both election years College educated individuals did not switch. This is somewhat surprising as one would expect that higher education would lead to higher openness to change.</a:t>
            </a:r>
          </a:p>
        </p:txBody>
      </p:sp>
      <p:pic>
        <p:nvPicPr>
          <p:cNvPr id="9" name="Picture 8">
            <a:extLst>
              <a:ext uri="{FF2B5EF4-FFF2-40B4-BE49-F238E27FC236}">
                <a16:creationId xmlns:a16="http://schemas.microsoft.com/office/drawing/2014/main" id="{E158849A-C105-4ADC-81C6-DBA97CCAD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665" y="1384933"/>
            <a:ext cx="6385562" cy="3192781"/>
          </a:xfrm>
          <a:prstGeom prst="rect">
            <a:avLst/>
          </a:prstGeom>
        </p:spPr>
      </p:pic>
      <p:pic>
        <p:nvPicPr>
          <p:cNvPr id="13" name="Picture 12">
            <a:extLst>
              <a:ext uri="{FF2B5EF4-FFF2-40B4-BE49-F238E27FC236}">
                <a16:creationId xmlns:a16="http://schemas.microsoft.com/office/drawing/2014/main" id="{B410BB0D-1DB8-48A2-9BF4-65A53214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04" y="1384933"/>
            <a:ext cx="6385562" cy="3192781"/>
          </a:xfrm>
          <a:prstGeom prst="rect">
            <a:avLst/>
          </a:prstGeom>
        </p:spPr>
      </p:pic>
    </p:spTree>
    <p:extLst>
      <p:ext uri="{BB962C8B-B14F-4D97-AF65-F5344CB8AC3E}">
        <p14:creationId xmlns:p14="http://schemas.microsoft.com/office/powerpoint/2010/main" val="345304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DB0-B20A-49B1-A098-59666595F1CF}"/>
              </a:ext>
            </a:extLst>
          </p:cNvPr>
          <p:cNvSpPr>
            <a:spLocks noGrp="1"/>
          </p:cNvSpPr>
          <p:nvPr>
            <p:ph type="title"/>
          </p:nvPr>
        </p:nvSpPr>
        <p:spPr/>
        <p:txBody>
          <a:bodyPr/>
          <a:lstStyle/>
          <a:p>
            <a:r>
              <a:rPr lang="en-US" dirty="0"/>
              <a:t>Geographics</a:t>
            </a:r>
          </a:p>
        </p:txBody>
      </p:sp>
      <p:pic>
        <p:nvPicPr>
          <p:cNvPr id="5" name="Picture 4">
            <a:extLst>
              <a:ext uri="{FF2B5EF4-FFF2-40B4-BE49-F238E27FC236}">
                <a16:creationId xmlns:a16="http://schemas.microsoft.com/office/drawing/2014/main" id="{54A7B6BE-F1D6-462E-B484-43124BE3D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98" y="1384936"/>
            <a:ext cx="6385560" cy="3192780"/>
          </a:xfrm>
          <a:prstGeom prst="rect">
            <a:avLst/>
          </a:prstGeom>
        </p:spPr>
      </p:pic>
      <p:pic>
        <p:nvPicPr>
          <p:cNvPr id="8" name="Picture 7">
            <a:extLst>
              <a:ext uri="{FF2B5EF4-FFF2-40B4-BE49-F238E27FC236}">
                <a16:creationId xmlns:a16="http://schemas.microsoft.com/office/drawing/2014/main" id="{07AF1851-1B68-4D58-87C6-6916F8B57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999" y="1384936"/>
            <a:ext cx="6385560" cy="3192780"/>
          </a:xfrm>
          <a:prstGeom prst="rect">
            <a:avLst/>
          </a:prstGeom>
        </p:spPr>
      </p:pic>
      <p:sp>
        <p:nvSpPr>
          <p:cNvPr id="10" name="TextBox 9">
            <a:extLst>
              <a:ext uri="{FF2B5EF4-FFF2-40B4-BE49-F238E27FC236}">
                <a16:creationId xmlns:a16="http://schemas.microsoft.com/office/drawing/2014/main" id="{F9673E1F-7012-4073-B24E-1F17C6C67A70}"/>
              </a:ext>
            </a:extLst>
          </p:cNvPr>
          <p:cNvSpPr txBox="1"/>
          <p:nvPr/>
        </p:nvSpPr>
        <p:spPr>
          <a:xfrm>
            <a:off x="1352550" y="4629150"/>
            <a:ext cx="9915525"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results of 1980 and 1992 agree.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both election years we see that Southerners switched more often than Northerners, by about 20%.</a:t>
            </a:r>
          </a:p>
        </p:txBody>
      </p:sp>
    </p:spTree>
    <p:extLst>
      <p:ext uri="{BB962C8B-B14F-4D97-AF65-F5344CB8AC3E}">
        <p14:creationId xmlns:p14="http://schemas.microsoft.com/office/powerpoint/2010/main" val="1156054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DB0-B20A-49B1-A098-59666595F1CF}"/>
              </a:ext>
            </a:extLst>
          </p:cNvPr>
          <p:cNvSpPr>
            <a:spLocks noGrp="1"/>
          </p:cNvSpPr>
          <p:nvPr>
            <p:ph type="title"/>
          </p:nvPr>
        </p:nvSpPr>
        <p:spPr/>
        <p:txBody>
          <a:bodyPr/>
          <a:lstStyle/>
          <a:p>
            <a:r>
              <a:rPr lang="en-US" dirty="0"/>
              <a:t>Urbanization</a:t>
            </a:r>
          </a:p>
        </p:txBody>
      </p:sp>
      <p:pic>
        <p:nvPicPr>
          <p:cNvPr id="5" name="Picture 4">
            <a:extLst>
              <a:ext uri="{FF2B5EF4-FFF2-40B4-BE49-F238E27FC236}">
                <a16:creationId xmlns:a16="http://schemas.microsoft.com/office/drawing/2014/main" id="{E93A660D-3599-49E1-9D78-B2157D447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999" y="1384936"/>
            <a:ext cx="6385560" cy="3192780"/>
          </a:xfrm>
          <a:prstGeom prst="rect">
            <a:avLst/>
          </a:prstGeom>
        </p:spPr>
      </p:pic>
      <p:pic>
        <p:nvPicPr>
          <p:cNvPr id="8" name="Picture 7">
            <a:extLst>
              <a:ext uri="{FF2B5EF4-FFF2-40B4-BE49-F238E27FC236}">
                <a16:creationId xmlns:a16="http://schemas.microsoft.com/office/drawing/2014/main" id="{C5D12710-D229-4E7F-80A9-89B1FA34A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59" y="1384936"/>
            <a:ext cx="6385560" cy="3192780"/>
          </a:xfrm>
          <a:prstGeom prst="rect">
            <a:avLst/>
          </a:prstGeom>
        </p:spPr>
      </p:pic>
      <p:sp>
        <p:nvSpPr>
          <p:cNvPr id="10" name="TextBox 9">
            <a:extLst>
              <a:ext uri="{FF2B5EF4-FFF2-40B4-BE49-F238E27FC236}">
                <a16:creationId xmlns:a16="http://schemas.microsoft.com/office/drawing/2014/main" id="{E93ADBA3-7C30-471A-8625-2751C480C954}"/>
              </a:ext>
            </a:extLst>
          </p:cNvPr>
          <p:cNvSpPr txBox="1"/>
          <p:nvPr/>
        </p:nvSpPr>
        <p:spPr>
          <a:xfrm>
            <a:off x="1352550" y="4629150"/>
            <a:ext cx="9915525"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results of 1980 and 1992 agree.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both election years, Suburban and Rural voters tended to switch more often than city residents. </a:t>
            </a:r>
          </a:p>
        </p:txBody>
      </p:sp>
    </p:spTree>
    <p:extLst>
      <p:ext uri="{BB962C8B-B14F-4D97-AF65-F5344CB8AC3E}">
        <p14:creationId xmlns:p14="http://schemas.microsoft.com/office/powerpoint/2010/main" val="54124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DB0-B20A-49B1-A098-59666595F1CF}"/>
              </a:ext>
            </a:extLst>
          </p:cNvPr>
          <p:cNvSpPr>
            <a:spLocks noGrp="1"/>
          </p:cNvSpPr>
          <p:nvPr>
            <p:ph type="title"/>
          </p:nvPr>
        </p:nvSpPr>
        <p:spPr/>
        <p:txBody>
          <a:bodyPr/>
          <a:lstStyle/>
          <a:p>
            <a:r>
              <a:rPr lang="en-US" dirty="0"/>
              <a:t>Income</a:t>
            </a:r>
          </a:p>
        </p:txBody>
      </p:sp>
      <p:pic>
        <p:nvPicPr>
          <p:cNvPr id="4" name="Picture 3">
            <a:extLst>
              <a:ext uri="{FF2B5EF4-FFF2-40B4-BE49-F238E27FC236}">
                <a16:creationId xmlns:a16="http://schemas.microsoft.com/office/drawing/2014/main" id="{9EB0DFB0-EB6B-4DBD-AE5C-479127910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87" y="1346836"/>
            <a:ext cx="6268833" cy="3134417"/>
          </a:xfrm>
          <a:prstGeom prst="rect">
            <a:avLst/>
          </a:prstGeom>
        </p:spPr>
      </p:pic>
      <p:pic>
        <p:nvPicPr>
          <p:cNvPr id="6" name="Picture 5">
            <a:extLst>
              <a:ext uri="{FF2B5EF4-FFF2-40B4-BE49-F238E27FC236}">
                <a16:creationId xmlns:a16="http://schemas.microsoft.com/office/drawing/2014/main" id="{59E227CA-EB67-475A-96D8-10DA9582D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257" y="1346835"/>
            <a:ext cx="6268834" cy="3134417"/>
          </a:xfrm>
          <a:prstGeom prst="rect">
            <a:avLst/>
          </a:prstGeom>
        </p:spPr>
      </p:pic>
      <p:sp>
        <p:nvSpPr>
          <p:cNvPr id="7" name="TextBox 6">
            <a:extLst>
              <a:ext uri="{FF2B5EF4-FFF2-40B4-BE49-F238E27FC236}">
                <a16:creationId xmlns:a16="http://schemas.microsoft.com/office/drawing/2014/main" id="{6819C239-0892-4FC2-A5F6-AA5393D0B539}"/>
              </a:ext>
            </a:extLst>
          </p:cNvPr>
          <p:cNvSpPr txBox="1"/>
          <p:nvPr/>
        </p:nvSpPr>
        <p:spPr>
          <a:xfrm>
            <a:off x="1352550" y="4552950"/>
            <a:ext cx="99155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results of 1980 and 1992 do not agree.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1980 lower-middle income voters comprise most of the switchers. But in 1992 the Switchers cam from either very low or very high income households.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 would attribute this divergence to the specific conditions prevailing in these election years; High unemployment in 1980 and rising inflation probably hurt more the lower-middle income class, and more specifically blue collar workers.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1992, even though the economy was in recession, the main event was foreign affairs, as the Soviet Union collapsed.</a:t>
            </a:r>
          </a:p>
        </p:txBody>
      </p:sp>
    </p:spTree>
    <p:extLst>
      <p:ext uri="{BB962C8B-B14F-4D97-AF65-F5344CB8AC3E}">
        <p14:creationId xmlns:p14="http://schemas.microsoft.com/office/powerpoint/2010/main" val="2522636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DB0-B20A-49B1-A098-59666595F1CF}"/>
              </a:ext>
            </a:extLst>
          </p:cNvPr>
          <p:cNvSpPr>
            <a:spLocks noGrp="1"/>
          </p:cNvSpPr>
          <p:nvPr>
            <p:ph type="title"/>
          </p:nvPr>
        </p:nvSpPr>
        <p:spPr/>
        <p:txBody>
          <a:bodyPr/>
          <a:lstStyle/>
          <a:p>
            <a:r>
              <a:rPr lang="en-US" dirty="0"/>
              <a:t>Political Awareness</a:t>
            </a:r>
          </a:p>
        </p:txBody>
      </p:sp>
      <p:pic>
        <p:nvPicPr>
          <p:cNvPr id="10" name="Picture 9">
            <a:extLst>
              <a:ext uri="{FF2B5EF4-FFF2-40B4-BE49-F238E27FC236}">
                <a16:creationId xmlns:a16="http://schemas.microsoft.com/office/drawing/2014/main" id="{7B426D03-EB8D-4B0C-86A3-7433682D6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90" y="1384935"/>
            <a:ext cx="6320450" cy="3160225"/>
          </a:xfrm>
          <a:prstGeom prst="rect">
            <a:avLst/>
          </a:prstGeom>
        </p:spPr>
      </p:pic>
      <p:pic>
        <p:nvPicPr>
          <p:cNvPr id="12" name="Picture 11">
            <a:extLst>
              <a:ext uri="{FF2B5EF4-FFF2-40B4-BE49-F238E27FC236}">
                <a16:creationId xmlns:a16="http://schemas.microsoft.com/office/drawing/2014/main" id="{3D5549EE-E33F-45C5-B849-BD29E5B2F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9838" y="1384934"/>
            <a:ext cx="6320450" cy="3160225"/>
          </a:xfrm>
          <a:prstGeom prst="rect">
            <a:avLst/>
          </a:prstGeom>
        </p:spPr>
      </p:pic>
      <p:sp>
        <p:nvSpPr>
          <p:cNvPr id="14" name="TextBox 13">
            <a:extLst>
              <a:ext uri="{FF2B5EF4-FFF2-40B4-BE49-F238E27FC236}">
                <a16:creationId xmlns:a16="http://schemas.microsoft.com/office/drawing/2014/main" id="{56CEF1F4-C7D6-4418-9241-FF4DA1A52DD0}"/>
              </a:ext>
            </a:extLst>
          </p:cNvPr>
          <p:cNvSpPr txBox="1"/>
          <p:nvPr/>
        </p:nvSpPr>
        <p:spPr>
          <a:xfrm>
            <a:off x="1352550" y="4552950"/>
            <a:ext cx="99155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results of 1980 and 1992 somewhat agree.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1980 “Average” politically aware voters mostly switched. In 1992 the Switchers had “Fairly Low” or “Very Low” political information.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both cases, highly aware individuals did not switch as much.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 would attribute this to the essence of “politically aware” voters </a:t>
            </a:r>
            <a:r>
              <a:rPr lang="en-US" dirty="0">
                <a:latin typeface="Cambria" panose="02040503050406030204" pitchFamily="18" charset="0"/>
                <a:ea typeface="Cambria" panose="02040503050406030204" pitchFamily="18" charset="0"/>
                <a:sym typeface="Wingdings" panose="05000000000000000000" pitchFamily="2" charset="2"/>
              </a:rPr>
              <a:t>– They tend to care more about their political beliefs, which drives them to consume more information, creating a feedback loop.</a:t>
            </a:r>
            <a:endParaRPr lang="en-US"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6F3257CD-CBB8-4354-B0E4-8680DA3B45E2}"/>
              </a:ext>
            </a:extLst>
          </p:cNvPr>
          <p:cNvSpPr txBox="1"/>
          <p:nvPr/>
        </p:nvSpPr>
        <p:spPr>
          <a:xfrm>
            <a:off x="1352550" y="4545159"/>
            <a:ext cx="99155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ea typeface="Cambria" panose="02040503050406030204" pitchFamily="18" charset="0"/>
              </a:rPr>
              <a:t>The results of 1980 and 1992 somewhat agree.</a:t>
            </a:r>
          </a:p>
          <a:p>
            <a:pPr marL="285750" indent="-285750">
              <a:buFont typeface="Arial" panose="020B0604020202020204" pitchFamily="34" charset="0"/>
              <a:buChar char="•"/>
            </a:pPr>
            <a:r>
              <a:rPr lang="en-US" dirty="0">
                <a:latin typeface="+mj-lt"/>
                <a:ea typeface="Cambria" panose="02040503050406030204" pitchFamily="18" charset="0"/>
              </a:rPr>
              <a:t>In 1980 “Average” politically aware voters mostly switched. In 1992 the Switchers had “Fairly Low” or “Very Low” political information. </a:t>
            </a:r>
          </a:p>
          <a:p>
            <a:pPr marL="285750" indent="-285750">
              <a:buFont typeface="Arial" panose="020B0604020202020204" pitchFamily="34" charset="0"/>
              <a:buChar char="•"/>
            </a:pPr>
            <a:r>
              <a:rPr lang="en-US" dirty="0">
                <a:latin typeface="+mj-lt"/>
                <a:ea typeface="Cambria" panose="02040503050406030204" pitchFamily="18" charset="0"/>
              </a:rPr>
              <a:t>In both cases, highly aware individuals did not switch as much. </a:t>
            </a:r>
          </a:p>
          <a:p>
            <a:pPr marL="285750" indent="-285750">
              <a:buFont typeface="Arial" panose="020B0604020202020204" pitchFamily="34" charset="0"/>
              <a:buChar char="•"/>
            </a:pPr>
            <a:r>
              <a:rPr lang="en-US" dirty="0">
                <a:latin typeface="+mj-lt"/>
                <a:ea typeface="Cambria" panose="02040503050406030204" pitchFamily="18" charset="0"/>
              </a:rPr>
              <a:t>I would attribute this to the essence of “politically aware” voters </a:t>
            </a:r>
            <a:r>
              <a:rPr lang="en-US" dirty="0">
                <a:latin typeface="+mj-lt"/>
                <a:ea typeface="Cambria" panose="02040503050406030204" pitchFamily="18" charset="0"/>
                <a:sym typeface="Wingdings" panose="05000000000000000000" pitchFamily="2" charset="2"/>
              </a:rPr>
              <a:t>– They tend to care more about their political beliefs, which drives them to consume more information, creating a feedback loop.</a:t>
            </a:r>
            <a:endParaRPr lang="en-US" dirty="0">
              <a:latin typeface="+mj-lt"/>
              <a:ea typeface="Cambria" panose="02040503050406030204" pitchFamily="18" charset="0"/>
            </a:endParaRPr>
          </a:p>
        </p:txBody>
      </p:sp>
    </p:spTree>
    <p:extLst>
      <p:ext uri="{BB962C8B-B14F-4D97-AF65-F5344CB8AC3E}">
        <p14:creationId xmlns:p14="http://schemas.microsoft.com/office/powerpoint/2010/main" val="204910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DB0-B20A-49B1-A098-59666595F1CF}"/>
              </a:ext>
            </a:extLst>
          </p:cNvPr>
          <p:cNvSpPr>
            <a:spLocks noGrp="1"/>
          </p:cNvSpPr>
          <p:nvPr>
            <p:ph type="title"/>
          </p:nvPr>
        </p:nvSpPr>
        <p:spPr/>
        <p:txBody>
          <a:bodyPr/>
          <a:lstStyle/>
          <a:p>
            <a:r>
              <a:rPr lang="en-US" dirty="0"/>
              <a:t>Interest in Elections</a:t>
            </a:r>
          </a:p>
        </p:txBody>
      </p:sp>
      <p:pic>
        <p:nvPicPr>
          <p:cNvPr id="10" name="Picture 9">
            <a:extLst>
              <a:ext uri="{FF2B5EF4-FFF2-40B4-BE49-F238E27FC236}">
                <a16:creationId xmlns:a16="http://schemas.microsoft.com/office/drawing/2014/main" id="{ED7905E5-B578-4F75-8134-0D07651BC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438" y="1402243"/>
            <a:ext cx="6316325" cy="3158163"/>
          </a:xfrm>
          <a:prstGeom prst="rect">
            <a:avLst/>
          </a:prstGeom>
        </p:spPr>
      </p:pic>
      <p:pic>
        <p:nvPicPr>
          <p:cNvPr id="12" name="Picture 11">
            <a:extLst>
              <a:ext uri="{FF2B5EF4-FFF2-40B4-BE49-F238E27FC236}">
                <a16:creationId xmlns:a16="http://schemas.microsoft.com/office/drawing/2014/main" id="{65EB30D6-E649-4FE9-A54E-5B92E3F62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76" y="1402243"/>
            <a:ext cx="6316325" cy="3158163"/>
          </a:xfrm>
          <a:prstGeom prst="rect">
            <a:avLst/>
          </a:prstGeom>
        </p:spPr>
      </p:pic>
      <p:sp>
        <p:nvSpPr>
          <p:cNvPr id="14" name="TextBox 13">
            <a:extLst>
              <a:ext uri="{FF2B5EF4-FFF2-40B4-BE49-F238E27FC236}">
                <a16:creationId xmlns:a16="http://schemas.microsoft.com/office/drawing/2014/main" id="{976CF74A-AE61-493E-AD78-7B89344C1428}"/>
              </a:ext>
            </a:extLst>
          </p:cNvPr>
          <p:cNvSpPr txBox="1"/>
          <p:nvPr/>
        </p:nvSpPr>
        <p:spPr>
          <a:xfrm>
            <a:off x="1352550" y="4545159"/>
            <a:ext cx="99155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results of 1980 and 1992 agree.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both 1980 and 1992 “Somewhat Interested” voters mostly switched, and “Very Interested” voters switched the least.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These results reinforce the conclusion derived from Politically Awareness results; Voters who care deeply about the elections tend to have stronger beliefs and are less prone to convincing.</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These results seem counterintuitive, as one would assume that people who care deeply about the elections would be more willing to vote for the optimal candidate, rather than according to their political allegiance. </a:t>
            </a:r>
          </a:p>
        </p:txBody>
      </p:sp>
    </p:spTree>
    <p:extLst>
      <p:ext uri="{BB962C8B-B14F-4D97-AF65-F5344CB8AC3E}">
        <p14:creationId xmlns:p14="http://schemas.microsoft.com/office/powerpoint/2010/main" val="415530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2F0B-433B-4ABB-BB66-8DE670660572}"/>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F2B07193-1E1B-4C75-96FA-B04EE4A14FFE}"/>
              </a:ext>
            </a:extLst>
          </p:cNvPr>
          <p:cNvSpPr>
            <a:spLocks noGrp="1"/>
          </p:cNvSpPr>
          <p:nvPr>
            <p:ph type="body" idx="1"/>
          </p:nvPr>
        </p:nvSpPr>
        <p:spPr>
          <a:xfrm>
            <a:off x="3242929" y="5159781"/>
            <a:ext cx="7148845" cy="951135"/>
          </a:xfrm>
        </p:spPr>
        <p:txBody>
          <a:bodyPr/>
          <a:lstStyle/>
          <a:p>
            <a:r>
              <a:rPr lang="en-US" dirty="0"/>
              <a:t>Discussion, Critical Analysis, Future Research</a:t>
            </a:r>
          </a:p>
        </p:txBody>
      </p:sp>
    </p:spTree>
    <p:extLst>
      <p:ext uri="{BB962C8B-B14F-4D97-AF65-F5344CB8AC3E}">
        <p14:creationId xmlns:p14="http://schemas.microsoft.com/office/powerpoint/2010/main" val="2141458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7EC2-F0F2-42E2-A52C-8FABFAFADCCF}"/>
              </a:ext>
            </a:extLst>
          </p:cNvPr>
          <p:cNvSpPr>
            <a:spLocks noGrp="1"/>
          </p:cNvSpPr>
          <p:nvPr>
            <p:ph type="title"/>
          </p:nvPr>
        </p:nvSpPr>
        <p:spPr>
          <a:xfrm>
            <a:off x="1251678" y="334760"/>
            <a:ext cx="10178322" cy="1492132"/>
          </a:xfrm>
        </p:spPr>
        <p:txBody>
          <a:bodyPr/>
          <a:lstStyle/>
          <a:p>
            <a:r>
              <a:rPr lang="en-US" dirty="0"/>
              <a:t>Discussion</a:t>
            </a:r>
          </a:p>
        </p:txBody>
      </p:sp>
      <p:sp>
        <p:nvSpPr>
          <p:cNvPr id="3" name="Content Placeholder 2">
            <a:extLst>
              <a:ext uri="{FF2B5EF4-FFF2-40B4-BE49-F238E27FC236}">
                <a16:creationId xmlns:a16="http://schemas.microsoft.com/office/drawing/2014/main" id="{A98DFE5C-6C76-48C0-B1BB-ACED52CED5AB}"/>
              </a:ext>
            </a:extLst>
          </p:cNvPr>
          <p:cNvSpPr>
            <a:spLocks noGrp="1"/>
          </p:cNvSpPr>
          <p:nvPr>
            <p:ph idx="1"/>
          </p:nvPr>
        </p:nvSpPr>
        <p:spPr/>
        <p:txBody>
          <a:bodyPr/>
          <a:lstStyle/>
          <a:p>
            <a:pPr marL="0" indent="0">
              <a:buNone/>
            </a:pPr>
            <a:r>
              <a:rPr lang="en-US" dirty="0"/>
              <a:t>Switcher’s Profile:</a:t>
            </a:r>
          </a:p>
          <a:p>
            <a:pPr marL="457200" lvl="1" indent="0">
              <a:buNone/>
            </a:pPr>
            <a:r>
              <a:rPr lang="en-US" b="1" dirty="0"/>
              <a:t>Young (17-24) or senior (65-74), Non-White, Southerner who lives in the Suburbs and is not college educated. She/he has average political information and cares little about the elections.</a:t>
            </a:r>
          </a:p>
          <a:p>
            <a:pPr marL="457200" lvl="1" indent="0">
              <a:buNone/>
            </a:pPr>
            <a:endParaRPr lang="en-US" dirty="0"/>
          </a:p>
          <a:p>
            <a:pPr marL="457200" lvl="1" indent="0">
              <a:buNone/>
            </a:pPr>
            <a:r>
              <a:rPr lang="en-US" dirty="0"/>
              <a:t>We need more information to decisively determine if men or women more easily switch. We cannot also conclude what is the average income of a typical Switcher and if one is married or not.</a:t>
            </a:r>
          </a:p>
          <a:p>
            <a:pPr lvl="1"/>
            <a:endParaRPr lang="en-US" dirty="0"/>
          </a:p>
          <a:p>
            <a:pPr marL="0" indent="0">
              <a:buNone/>
            </a:pPr>
            <a:endParaRPr lang="en-US" dirty="0"/>
          </a:p>
          <a:p>
            <a:endParaRPr lang="en-US" dirty="0"/>
          </a:p>
          <a:p>
            <a:pPr marL="457200" lvl="1" indent="0">
              <a:buNone/>
            </a:pPr>
            <a:endParaRPr lang="en-US" dirty="0"/>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54737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7EC2-F0F2-42E2-A52C-8FABFAFADCCF}"/>
              </a:ext>
            </a:extLst>
          </p:cNvPr>
          <p:cNvSpPr>
            <a:spLocks noGrp="1"/>
          </p:cNvSpPr>
          <p:nvPr>
            <p:ph type="title"/>
          </p:nvPr>
        </p:nvSpPr>
        <p:spPr/>
        <p:txBody>
          <a:bodyPr/>
          <a:lstStyle/>
          <a:p>
            <a:r>
              <a:rPr lang="en-US" dirty="0"/>
              <a:t>Critical Analysis</a:t>
            </a:r>
          </a:p>
        </p:txBody>
      </p:sp>
      <p:sp>
        <p:nvSpPr>
          <p:cNvPr id="3" name="Content Placeholder 2">
            <a:extLst>
              <a:ext uri="{FF2B5EF4-FFF2-40B4-BE49-F238E27FC236}">
                <a16:creationId xmlns:a16="http://schemas.microsoft.com/office/drawing/2014/main" id="{A98DFE5C-6C76-48C0-B1BB-ACED52CED5AB}"/>
              </a:ext>
            </a:extLst>
          </p:cNvPr>
          <p:cNvSpPr>
            <a:spLocks noGrp="1"/>
          </p:cNvSpPr>
          <p:nvPr>
            <p:ph idx="1"/>
          </p:nvPr>
        </p:nvSpPr>
        <p:spPr>
          <a:xfrm>
            <a:off x="1095375" y="1228725"/>
            <a:ext cx="10334625" cy="4650867"/>
          </a:xfrm>
        </p:spPr>
        <p:txBody>
          <a:bodyPr numCol="1">
            <a:normAutofit/>
          </a:bodyPr>
          <a:lstStyle/>
          <a:p>
            <a:pPr marL="0" indent="-457200">
              <a:lnSpc>
                <a:spcPct val="100000"/>
              </a:lnSpc>
              <a:spcBef>
                <a:spcPts val="600"/>
              </a:spcBef>
              <a:buAutoNum type="arabicPeriod"/>
            </a:pPr>
            <a:r>
              <a:rPr lang="en-US" dirty="0"/>
              <a:t>Sample size: </a:t>
            </a:r>
          </a:p>
          <a:p>
            <a:pPr marL="914400" lvl="3" indent="-457200">
              <a:lnSpc>
                <a:spcPct val="100000"/>
              </a:lnSpc>
              <a:spcBef>
                <a:spcPts val="600"/>
              </a:spcBef>
              <a:buFont typeface="+mj-lt"/>
              <a:buAutoNum type="romanUcPeriod"/>
            </a:pPr>
            <a:r>
              <a:rPr lang="en-US" dirty="0"/>
              <a:t>145 in 1980</a:t>
            </a:r>
          </a:p>
          <a:p>
            <a:pPr marL="914400" lvl="3" indent="-457200">
              <a:lnSpc>
                <a:spcPct val="100000"/>
              </a:lnSpc>
              <a:spcBef>
                <a:spcPts val="600"/>
              </a:spcBef>
              <a:buFont typeface="+mj-lt"/>
              <a:buAutoNum type="romanUcPeriod"/>
            </a:pPr>
            <a:r>
              <a:rPr lang="en-US" dirty="0"/>
              <a:t>101 in 1992</a:t>
            </a:r>
          </a:p>
          <a:p>
            <a:pPr marL="457200" lvl="2" indent="0">
              <a:lnSpc>
                <a:spcPct val="100000"/>
              </a:lnSpc>
              <a:spcBef>
                <a:spcPts val="600"/>
              </a:spcBef>
              <a:buNone/>
            </a:pPr>
            <a:r>
              <a:rPr lang="en-US" dirty="0"/>
              <a:t>This </a:t>
            </a:r>
            <a:r>
              <a:rPr lang="en-US" b="1" dirty="0"/>
              <a:t>sample size is too small </a:t>
            </a:r>
            <a:r>
              <a:rPr lang="en-US" dirty="0"/>
              <a:t>for the research to provide statistically significant results. The research is overly prone to outliers</a:t>
            </a:r>
          </a:p>
          <a:p>
            <a:pPr marL="0" indent="-457200">
              <a:lnSpc>
                <a:spcPct val="100000"/>
              </a:lnSpc>
              <a:spcBef>
                <a:spcPts val="600"/>
              </a:spcBef>
              <a:buFont typeface="+mj-lt"/>
              <a:buAutoNum type="arabicPeriod"/>
            </a:pPr>
            <a:r>
              <a:rPr lang="en-US" dirty="0"/>
              <a:t>Self-testifying, </a:t>
            </a:r>
            <a:r>
              <a:rPr lang="en-US" b="1" dirty="0"/>
              <a:t>subjective</a:t>
            </a:r>
            <a:r>
              <a:rPr lang="en-US" dirty="0"/>
              <a:t> questions:</a:t>
            </a:r>
          </a:p>
          <a:p>
            <a:pPr marL="914400" lvl="3" indent="-457200">
              <a:lnSpc>
                <a:spcPct val="100000"/>
              </a:lnSpc>
              <a:spcBef>
                <a:spcPts val="600"/>
              </a:spcBef>
              <a:buFont typeface="+mj-lt"/>
              <a:buAutoNum type="romanUcPeriod"/>
            </a:pPr>
            <a:r>
              <a:rPr lang="en-US" dirty="0"/>
              <a:t>Considering oneself as “Republican” or “Democrat” is non-binding and subjective. Can lead to biases, especially if this question is asked after voting day, as people tend to reinforce the winner and change their mind in retrospect (Hindsight Bias).</a:t>
            </a:r>
          </a:p>
          <a:p>
            <a:pPr marL="914400" lvl="3" indent="-457200">
              <a:lnSpc>
                <a:spcPct val="100000"/>
              </a:lnSpc>
              <a:spcBef>
                <a:spcPts val="600"/>
              </a:spcBef>
              <a:buFont typeface="+mj-lt"/>
              <a:buAutoNum type="romanUcPeriod"/>
            </a:pPr>
            <a:r>
              <a:rPr lang="en-US" dirty="0"/>
              <a:t>Several questions such as “Political Awareness” or “Interest in Elections” can also lead to biases </a:t>
            </a:r>
          </a:p>
          <a:p>
            <a:pPr marL="0" indent="-457200">
              <a:lnSpc>
                <a:spcPct val="100000"/>
              </a:lnSpc>
              <a:spcBef>
                <a:spcPts val="600"/>
              </a:spcBef>
              <a:buFont typeface="+mj-lt"/>
              <a:buAutoNum type="arabicPeriod"/>
            </a:pPr>
            <a:r>
              <a:rPr lang="en-US" dirty="0"/>
              <a:t>Only two election years in which a sitting candidate lost:</a:t>
            </a:r>
          </a:p>
          <a:p>
            <a:pPr marL="457200" lvl="1" indent="0">
              <a:lnSpc>
                <a:spcPct val="100000"/>
              </a:lnSpc>
              <a:spcBef>
                <a:spcPts val="600"/>
              </a:spcBef>
              <a:buNone/>
            </a:pPr>
            <a:r>
              <a:rPr lang="en-US" dirty="0"/>
              <a:t>The event where a sitting president looses is rare. It is therefore prone to </a:t>
            </a:r>
            <a:r>
              <a:rPr lang="en-US" b="1" dirty="0"/>
              <a:t>omitted, uncontrolled variables </a:t>
            </a:r>
            <a:r>
              <a:rPr lang="en-US" dirty="0"/>
              <a:t>that shift voters opinions regardless of their demographics (the collapse of the Soviet-Union, for instance)</a:t>
            </a:r>
          </a:p>
          <a:p>
            <a:pPr marL="457200" indent="-457200">
              <a:lnSpc>
                <a:spcPct val="100000"/>
              </a:lnSpc>
              <a:spcBef>
                <a:spcPts val="600"/>
              </a:spcBef>
              <a:buFont typeface="+mj-lt"/>
              <a:buAutoNum type="arabicPeriod"/>
            </a:pPr>
            <a:r>
              <a:rPr lang="en-US" dirty="0"/>
              <a:t>Digitization of data from 1980 and 1992 can lead to </a:t>
            </a:r>
            <a:r>
              <a:rPr lang="en-US" b="1" dirty="0"/>
              <a:t>collection errors</a:t>
            </a:r>
          </a:p>
          <a:p>
            <a:pPr marL="0" indent="0">
              <a:lnSpc>
                <a:spcPct val="100000"/>
              </a:lnSpc>
              <a:spcBef>
                <a:spcPts val="600"/>
              </a:spcBef>
              <a:buNone/>
            </a:pPr>
            <a:endParaRPr lang="en-US" dirty="0"/>
          </a:p>
          <a:p>
            <a:pPr marL="457200" indent="-457200">
              <a:lnSpc>
                <a:spcPct val="100000"/>
              </a:lnSpc>
              <a:spcBef>
                <a:spcPts val="600"/>
              </a:spcBef>
              <a:buFont typeface="+mj-lt"/>
              <a:buAutoNum type="arabicPeriod"/>
            </a:pPr>
            <a:endParaRPr lang="en-US" dirty="0"/>
          </a:p>
          <a:p>
            <a:pPr marL="342900" indent="-342900">
              <a:lnSpc>
                <a:spcPct val="100000"/>
              </a:lnSpc>
              <a:spcBef>
                <a:spcPts val="600"/>
              </a:spcBef>
              <a:buFont typeface="+mj-lt"/>
              <a:buAutoNum type="arabicPeriod"/>
            </a:pPr>
            <a:endParaRPr lang="en-US" dirty="0"/>
          </a:p>
          <a:p>
            <a:pPr marL="457200" lvl="1" indent="0">
              <a:buNone/>
            </a:pPr>
            <a:endParaRPr lang="en-US" dirty="0"/>
          </a:p>
          <a:p>
            <a:endParaRPr lang="en-US" dirty="0"/>
          </a:p>
          <a:p>
            <a:pPr marL="457200" lvl="1" indent="0">
              <a:buNone/>
            </a:pPr>
            <a:endParaRPr lang="en-US" dirty="0"/>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76271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D114-8336-45BE-9968-42D4BBB25034}"/>
              </a:ext>
            </a:extLst>
          </p:cNvPr>
          <p:cNvSpPr>
            <a:spLocks noGrp="1"/>
          </p:cNvSpPr>
          <p:nvPr>
            <p:ph type="title"/>
          </p:nvPr>
        </p:nvSpPr>
        <p:spPr/>
        <p:txBody>
          <a:bodyPr>
            <a:normAutofit/>
          </a:bodyPr>
          <a:lstStyle/>
          <a:p>
            <a:r>
              <a:rPr lang="en-US" sz="7200" dirty="0"/>
              <a:t>Introduction</a:t>
            </a:r>
          </a:p>
        </p:txBody>
      </p:sp>
      <p:sp>
        <p:nvSpPr>
          <p:cNvPr id="3" name="Text Placeholder 2">
            <a:extLst>
              <a:ext uri="{FF2B5EF4-FFF2-40B4-BE49-F238E27FC236}">
                <a16:creationId xmlns:a16="http://schemas.microsoft.com/office/drawing/2014/main" id="{9CC29C1D-042B-4435-A4E1-26714DFDD450}"/>
              </a:ext>
            </a:extLst>
          </p:cNvPr>
          <p:cNvSpPr>
            <a:spLocks noGrp="1"/>
          </p:cNvSpPr>
          <p:nvPr>
            <p:ph type="body" idx="1"/>
          </p:nvPr>
        </p:nvSpPr>
        <p:spPr>
          <a:xfrm>
            <a:off x="3242929" y="5159781"/>
            <a:ext cx="7987045" cy="951135"/>
          </a:xfrm>
        </p:spPr>
        <p:txBody>
          <a:bodyPr/>
          <a:lstStyle/>
          <a:p>
            <a:r>
              <a:rPr lang="en-US" dirty="0"/>
              <a:t>Overview, Switchers &amp; Research presentation</a:t>
            </a:r>
          </a:p>
        </p:txBody>
      </p:sp>
    </p:spTree>
    <p:extLst>
      <p:ext uri="{BB962C8B-B14F-4D97-AF65-F5344CB8AC3E}">
        <p14:creationId xmlns:p14="http://schemas.microsoft.com/office/powerpoint/2010/main" val="511517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400F-0F58-403F-8C5B-CEB8B3403058}"/>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1FC6D2C4-5B4F-4E9A-97D0-0B787C609920}"/>
              </a:ext>
            </a:extLst>
          </p:cNvPr>
          <p:cNvSpPr>
            <a:spLocks noGrp="1"/>
          </p:cNvSpPr>
          <p:nvPr>
            <p:ph idx="1"/>
          </p:nvPr>
        </p:nvSpPr>
        <p:spPr/>
        <p:txBody>
          <a:bodyPr/>
          <a:lstStyle/>
          <a:p>
            <a:pPr marL="457200" indent="-457200">
              <a:buFont typeface="+mj-lt"/>
              <a:buAutoNum type="arabicPeriod"/>
            </a:pPr>
            <a:r>
              <a:rPr lang="en-US" dirty="0"/>
              <a:t>Increasing sample size</a:t>
            </a:r>
          </a:p>
          <a:p>
            <a:pPr marL="457200" indent="-457200">
              <a:buFont typeface="+mj-lt"/>
              <a:buAutoNum type="arabicPeriod"/>
            </a:pPr>
            <a:r>
              <a:rPr lang="en-US" dirty="0"/>
              <a:t>Conduct research on switchers who voted to non-winning presidential candidates who run against a sitting president</a:t>
            </a:r>
          </a:p>
          <a:p>
            <a:pPr marL="457200" indent="-457200">
              <a:buFont typeface="+mj-lt"/>
              <a:buAutoNum type="arabicPeriod"/>
            </a:pPr>
            <a:r>
              <a:rPr lang="en-US" dirty="0"/>
              <a:t>Study when voters usually decide to vote, to establish Switchers’ time patterns. Is there a perfect time for a campaign to spend more money? </a:t>
            </a:r>
          </a:p>
        </p:txBody>
      </p:sp>
    </p:spTree>
    <p:extLst>
      <p:ext uri="{BB962C8B-B14F-4D97-AF65-F5344CB8AC3E}">
        <p14:creationId xmlns:p14="http://schemas.microsoft.com/office/powerpoint/2010/main" val="1593926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DB0-B20A-49B1-A098-59666595F1CF}"/>
              </a:ext>
            </a:extLst>
          </p:cNvPr>
          <p:cNvSpPr>
            <a:spLocks noGrp="1"/>
          </p:cNvSpPr>
          <p:nvPr>
            <p:ph type="title"/>
          </p:nvPr>
        </p:nvSpPr>
        <p:spPr/>
        <p:txBody>
          <a:bodyPr>
            <a:normAutofit/>
          </a:bodyPr>
          <a:lstStyle/>
          <a:p>
            <a:r>
              <a:rPr lang="en-US" sz="3200" dirty="0"/>
              <a:t>Future Research teaser</a:t>
            </a:r>
            <a:br>
              <a:rPr lang="en-US" dirty="0"/>
            </a:br>
            <a:r>
              <a:rPr lang="en-US" dirty="0"/>
              <a:t>Are Switchers impulsive?</a:t>
            </a:r>
          </a:p>
        </p:txBody>
      </p:sp>
      <p:pic>
        <p:nvPicPr>
          <p:cNvPr id="12" name="Picture 11">
            <a:extLst>
              <a:ext uri="{FF2B5EF4-FFF2-40B4-BE49-F238E27FC236}">
                <a16:creationId xmlns:a16="http://schemas.microsoft.com/office/drawing/2014/main" id="{530B7500-6BF4-479B-BD84-2E0F00C54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1" y="1771650"/>
            <a:ext cx="6966585" cy="4644389"/>
          </a:xfrm>
          <a:prstGeom prst="rect">
            <a:avLst/>
          </a:prstGeom>
        </p:spPr>
      </p:pic>
      <p:pic>
        <p:nvPicPr>
          <p:cNvPr id="14" name="Picture 13">
            <a:extLst>
              <a:ext uri="{FF2B5EF4-FFF2-40B4-BE49-F238E27FC236}">
                <a16:creationId xmlns:a16="http://schemas.microsoft.com/office/drawing/2014/main" id="{7FEF30FB-3ECE-43DE-BA2B-D7DBDE40C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9823" y="1771650"/>
            <a:ext cx="6966584" cy="4644388"/>
          </a:xfrm>
          <a:prstGeom prst="rect">
            <a:avLst/>
          </a:prstGeom>
        </p:spPr>
      </p:pic>
    </p:spTree>
    <p:extLst>
      <p:ext uri="{BB962C8B-B14F-4D97-AF65-F5344CB8AC3E}">
        <p14:creationId xmlns:p14="http://schemas.microsoft.com/office/powerpoint/2010/main" val="425972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1CD36-85E1-46AC-92BC-ECD456DD6EB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Overview</a:t>
            </a:r>
          </a:p>
        </p:txBody>
      </p:sp>
      <p:sp>
        <p:nvSpPr>
          <p:cNvPr id="3" name="Content Placeholder 2">
            <a:extLst>
              <a:ext uri="{FF2B5EF4-FFF2-40B4-BE49-F238E27FC236}">
                <a16:creationId xmlns:a16="http://schemas.microsoft.com/office/drawing/2014/main" id="{ED94395C-F095-4570-B5C9-84821B1ABDBC}"/>
              </a:ext>
            </a:extLst>
          </p:cNvPr>
          <p:cNvSpPr>
            <a:spLocks noGrp="1"/>
          </p:cNvSpPr>
          <p:nvPr>
            <p:ph idx="1"/>
          </p:nvPr>
        </p:nvSpPr>
        <p:spPr/>
        <p:txBody>
          <a:bodyPr>
            <a:normAutofit lnSpcReduction="10000"/>
          </a:bodyPr>
          <a:lstStyle/>
          <a:p>
            <a:pPr marL="0" indent="0">
              <a:buNone/>
            </a:pPr>
            <a:r>
              <a:rPr lang="en-US" dirty="0">
                <a:latin typeface="Calibri" panose="020F0502020204030204" pitchFamily="34" charset="0"/>
                <a:cs typeface="Calibri" panose="020F0502020204030204" pitchFamily="34" charset="0"/>
              </a:rPr>
              <a:t>The 2020 Elections are coming up, and campaigners are tirelessly advertising their candidate. </a:t>
            </a:r>
          </a:p>
          <a:p>
            <a:pPr marL="0" indent="0">
              <a:buNone/>
            </a:pPr>
            <a:r>
              <a:rPr lang="en-US" dirty="0">
                <a:latin typeface="Calibri" panose="020F0502020204030204" pitchFamily="34" charset="0"/>
                <a:cs typeface="Calibri" panose="020F0502020204030204" pitchFamily="34" charset="0"/>
              </a:rPr>
              <a:t>Harnessing social media, campaign managers can target specific user profiles to optimize their reach. </a:t>
            </a:r>
          </a:p>
          <a:p>
            <a:pPr marL="0" indent="0">
              <a:buNone/>
            </a:pPr>
            <a:r>
              <a:rPr lang="en-US" dirty="0">
                <a:latin typeface="Calibri" panose="020F0502020204030204" pitchFamily="34" charset="0"/>
                <a:cs typeface="Calibri" panose="020F0502020204030204" pitchFamily="34" charset="0"/>
              </a:rPr>
              <a:t>Using the ANES database, in this research I will explore past cases in which an incumbent president lost and who are the ones who tipped the balance. </a:t>
            </a:r>
          </a:p>
          <a:p>
            <a:pPr marL="0" indent="0">
              <a:buNone/>
            </a:pPr>
            <a:r>
              <a:rPr lang="en-US" dirty="0">
                <a:latin typeface="Calibri" panose="020F0502020204030204" pitchFamily="34" charset="0"/>
                <a:cs typeface="Calibri" panose="020F0502020204030204" pitchFamily="34" charset="0"/>
              </a:rPr>
              <a:t>There were only a couple such cases that ANES has data on: the 1980 elections, when Carter lost to Reagan, and the 1992 elections, when Bush lost to Clinton.</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This research will study who are the people most likely to switch – Those who vote against their declared political affiliation.</a:t>
            </a:r>
          </a:p>
        </p:txBody>
      </p:sp>
    </p:spTree>
    <p:extLst>
      <p:ext uri="{BB962C8B-B14F-4D97-AF65-F5344CB8AC3E}">
        <p14:creationId xmlns:p14="http://schemas.microsoft.com/office/powerpoint/2010/main" val="13696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2B99-ED95-49F3-BE8C-E5B89CE2957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Who are the </a:t>
            </a:r>
            <a:r>
              <a:rPr lang="en-US" b="1" dirty="0">
                <a:latin typeface="Calibri" panose="020F0502020204030204" pitchFamily="34" charset="0"/>
                <a:cs typeface="Calibri" panose="020F0502020204030204" pitchFamily="34" charset="0"/>
              </a:rPr>
              <a:t>Switchers?</a:t>
            </a:r>
          </a:p>
        </p:txBody>
      </p:sp>
      <p:sp>
        <p:nvSpPr>
          <p:cNvPr id="3" name="Content Placeholder 2">
            <a:extLst>
              <a:ext uri="{FF2B5EF4-FFF2-40B4-BE49-F238E27FC236}">
                <a16:creationId xmlns:a16="http://schemas.microsoft.com/office/drawing/2014/main" id="{C1EE5411-541C-48F3-BD7A-22BA2682D639}"/>
              </a:ext>
            </a:extLst>
          </p:cNvPr>
          <p:cNvSpPr>
            <a:spLocks noGrp="1"/>
          </p:cNvSpPr>
          <p:nvPr>
            <p:ph idx="1"/>
          </p:nvPr>
        </p:nvSpPr>
        <p:spPr/>
        <p:txBody>
          <a:bodyPr>
            <a:normAutofit/>
          </a:bodyPr>
          <a:lstStyle/>
          <a:p>
            <a:r>
              <a:rPr lang="en-US" dirty="0"/>
              <a:t>“Switchers” in this study are defined as voters who voted against their political affiliation:</a:t>
            </a:r>
          </a:p>
          <a:p>
            <a:pPr lvl="1"/>
            <a:r>
              <a:rPr lang="en-US" dirty="0"/>
              <a:t>Democrats who voted for Reagan in 1980</a:t>
            </a:r>
          </a:p>
          <a:p>
            <a:pPr lvl="1"/>
            <a:r>
              <a:rPr lang="en-US" dirty="0"/>
              <a:t>Republicans who voted for Clinton in 1992</a:t>
            </a:r>
          </a:p>
          <a:p>
            <a:pPr marL="457200" lvl="1" indent="0">
              <a:buNone/>
            </a:pPr>
            <a:endParaRPr lang="en-US" dirty="0"/>
          </a:p>
          <a:p>
            <a:r>
              <a:rPr lang="en-US" dirty="0"/>
              <a:t>Reasoning for chosen variables:</a:t>
            </a:r>
          </a:p>
          <a:p>
            <a:pPr lvl="1"/>
            <a:r>
              <a:rPr lang="en-US" b="1" dirty="0"/>
              <a:t>Implementation: </a:t>
            </a:r>
            <a:r>
              <a:rPr lang="en-US" dirty="0"/>
              <a:t>The chosen variables can be used on social media algorithm to directly target specific populations (age group, for example).</a:t>
            </a:r>
          </a:p>
          <a:p>
            <a:pPr lvl="1"/>
            <a:r>
              <a:rPr lang="en-US" b="1" dirty="0"/>
              <a:t>Breadth: </a:t>
            </a:r>
            <a:r>
              <a:rPr lang="en-US" dirty="0"/>
              <a:t>The chosen variables provide a snapshot of the typical Switcher</a:t>
            </a:r>
          </a:p>
          <a:p>
            <a:pPr marL="502920" lvl="1" indent="0">
              <a:buNone/>
            </a:pPr>
            <a:endParaRPr lang="en-US" dirty="0"/>
          </a:p>
          <a:p>
            <a:pPr marL="502920" lvl="1" indent="0">
              <a:buNone/>
            </a:pPr>
            <a:endParaRPr lang="en-US" dirty="0"/>
          </a:p>
        </p:txBody>
      </p:sp>
    </p:spTree>
    <p:extLst>
      <p:ext uri="{BB962C8B-B14F-4D97-AF65-F5344CB8AC3E}">
        <p14:creationId xmlns:p14="http://schemas.microsoft.com/office/powerpoint/2010/main" val="178349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07B2-78D0-4AC5-8394-054AC33BEB20}"/>
              </a:ext>
            </a:extLst>
          </p:cNvPr>
          <p:cNvSpPr>
            <a:spLocks noGrp="1"/>
          </p:cNvSpPr>
          <p:nvPr>
            <p:ph type="title"/>
          </p:nvPr>
        </p:nvSpPr>
        <p:spPr/>
        <p:txBody>
          <a:bodyPr/>
          <a:lstStyle/>
          <a:p>
            <a:r>
              <a:rPr lang="en-US" dirty="0"/>
              <a:t>The Research</a:t>
            </a:r>
          </a:p>
        </p:txBody>
      </p:sp>
      <p:sp>
        <p:nvSpPr>
          <p:cNvPr id="3" name="Content Placeholder 2">
            <a:extLst>
              <a:ext uri="{FF2B5EF4-FFF2-40B4-BE49-F238E27FC236}">
                <a16:creationId xmlns:a16="http://schemas.microsoft.com/office/drawing/2014/main" id="{881D6534-E0F5-4A30-86A2-953BE94FE85E}"/>
              </a:ext>
            </a:extLst>
          </p:cNvPr>
          <p:cNvSpPr>
            <a:spLocks noGrp="1"/>
          </p:cNvSpPr>
          <p:nvPr>
            <p:ph idx="1"/>
          </p:nvPr>
        </p:nvSpPr>
        <p:spPr/>
        <p:txBody>
          <a:bodyPr/>
          <a:lstStyle/>
          <a:p>
            <a:r>
              <a:rPr lang="en-US" dirty="0"/>
              <a:t>Elections in which a sitting president looses are fundamentally different from those in which a sitting president is elected for a second term. It rarely happens, only 10 times in the history of the US</a:t>
            </a:r>
            <a:r>
              <a:rPr lang="en-US" baseline="30000" dirty="0"/>
              <a:t>1</a:t>
            </a:r>
          </a:p>
          <a:p>
            <a:r>
              <a:rPr lang="en-US" dirty="0"/>
              <a:t>Because these elections are different, it would be interesting to specifically study who are the Switchers, and try to construct an image of those voters who are open to change</a:t>
            </a:r>
          </a:p>
          <a:p>
            <a:r>
              <a:rPr lang="en-US" dirty="0"/>
              <a:t>The variables of interest are diverse and include demographic, socio-economic and geographical data, as well as more qualitative measures such as political awareness</a:t>
            </a:r>
          </a:p>
          <a:p>
            <a:r>
              <a:rPr lang="en-US" dirty="0"/>
              <a:t>The data was normalized to account for different sample sizes</a:t>
            </a:r>
          </a:p>
          <a:p>
            <a:r>
              <a:rPr lang="en-US" dirty="0"/>
              <a:t>Colors in this work represent the color of the winning party: Rep in 1980, Dem in 1992</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EC11159B-332B-4A72-AAB0-92417B2A4F66}"/>
              </a:ext>
            </a:extLst>
          </p:cNvPr>
          <p:cNvSpPr>
            <a:spLocks noGrp="1"/>
          </p:cNvSpPr>
          <p:nvPr>
            <p:ph type="ftr" sz="quarter" idx="11"/>
          </p:nvPr>
        </p:nvSpPr>
        <p:spPr>
          <a:xfrm>
            <a:off x="2095500" y="6475615"/>
            <a:ext cx="9658350" cy="263246"/>
          </a:xfrm>
        </p:spPr>
        <p:txBody>
          <a:bodyPr/>
          <a:lstStyle/>
          <a:p>
            <a:r>
              <a:rPr lang="en-US" baseline="30000" dirty="0"/>
              <a:t>1</a:t>
            </a:r>
            <a:r>
              <a:rPr lang="en-US" dirty="0"/>
              <a:t> https://www.independent.co.uk/news/world/americas/us-politics/how-many-us-presidents-lost-second-term-american-election-a9500026.html</a:t>
            </a:r>
          </a:p>
        </p:txBody>
      </p:sp>
    </p:spTree>
    <p:extLst>
      <p:ext uri="{BB962C8B-B14F-4D97-AF65-F5344CB8AC3E}">
        <p14:creationId xmlns:p14="http://schemas.microsoft.com/office/powerpoint/2010/main" val="43151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B252-3D23-4E3D-9912-65524080E8BD}"/>
              </a:ext>
            </a:extLst>
          </p:cNvPr>
          <p:cNvSpPr>
            <a:spLocks noGrp="1"/>
          </p:cNvSpPr>
          <p:nvPr>
            <p:ph type="title"/>
          </p:nvPr>
        </p:nvSpPr>
        <p:spPr/>
        <p:txBody>
          <a:bodyPr>
            <a:normAutofit/>
          </a:bodyPr>
          <a:lstStyle/>
          <a:p>
            <a:r>
              <a:rPr lang="en-US" sz="7200" dirty="0"/>
              <a:t>Results</a:t>
            </a:r>
          </a:p>
        </p:txBody>
      </p:sp>
      <p:sp>
        <p:nvSpPr>
          <p:cNvPr id="3" name="Text Placeholder 2">
            <a:extLst>
              <a:ext uri="{FF2B5EF4-FFF2-40B4-BE49-F238E27FC236}">
                <a16:creationId xmlns:a16="http://schemas.microsoft.com/office/drawing/2014/main" id="{DC2B1778-2110-491A-A4CF-391C1CB42CC6}"/>
              </a:ext>
            </a:extLst>
          </p:cNvPr>
          <p:cNvSpPr>
            <a:spLocks noGrp="1"/>
          </p:cNvSpPr>
          <p:nvPr>
            <p:ph type="body" idx="1"/>
          </p:nvPr>
        </p:nvSpPr>
        <p:spPr/>
        <p:txBody>
          <a:bodyPr>
            <a:normAutofit fontScale="70000" lnSpcReduction="20000"/>
          </a:bodyPr>
          <a:lstStyle/>
          <a:p>
            <a:r>
              <a:rPr lang="en-US" dirty="0"/>
              <a:t>Variables: </a:t>
            </a:r>
          </a:p>
          <a:p>
            <a:r>
              <a:rPr lang="en-US" b="0" dirty="0"/>
              <a:t>Age, Gender, Race, Marital Status, Geographics, Urbanization, Income, Political Awareness, Election Interest</a:t>
            </a:r>
          </a:p>
        </p:txBody>
      </p:sp>
    </p:spTree>
    <p:extLst>
      <p:ext uri="{BB962C8B-B14F-4D97-AF65-F5344CB8AC3E}">
        <p14:creationId xmlns:p14="http://schemas.microsoft.com/office/powerpoint/2010/main" val="365519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DB0-B20A-49B1-A098-59666595F1CF}"/>
              </a:ext>
            </a:extLst>
          </p:cNvPr>
          <p:cNvSpPr>
            <a:spLocks noGrp="1"/>
          </p:cNvSpPr>
          <p:nvPr>
            <p:ph type="title"/>
          </p:nvPr>
        </p:nvSpPr>
        <p:spPr/>
        <p:txBody>
          <a:bodyPr/>
          <a:lstStyle/>
          <a:p>
            <a:r>
              <a:rPr lang="en-US" dirty="0"/>
              <a:t>Age</a:t>
            </a:r>
          </a:p>
        </p:txBody>
      </p:sp>
      <p:pic>
        <p:nvPicPr>
          <p:cNvPr id="23" name="Picture 22">
            <a:extLst>
              <a:ext uri="{FF2B5EF4-FFF2-40B4-BE49-F238E27FC236}">
                <a16:creationId xmlns:a16="http://schemas.microsoft.com/office/drawing/2014/main" id="{A471001D-C6E0-4FB3-81E9-F7EA6B7F3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384935"/>
            <a:ext cx="6385560" cy="3192780"/>
          </a:xfrm>
          <a:prstGeom prst="rect">
            <a:avLst/>
          </a:prstGeom>
        </p:spPr>
      </p:pic>
      <p:pic>
        <p:nvPicPr>
          <p:cNvPr id="25" name="Picture 24">
            <a:extLst>
              <a:ext uri="{FF2B5EF4-FFF2-40B4-BE49-F238E27FC236}">
                <a16:creationId xmlns:a16="http://schemas.microsoft.com/office/drawing/2014/main" id="{9DA12E70-B034-4557-945A-982C93EA0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370" y="1384936"/>
            <a:ext cx="6385560" cy="3192780"/>
          </a:xfrm>
          <a:prstGeom prst="rect">
            <a:avLst/>
          </a:prstGeom>
        </p:spPr>
      </p:pic>
      <p:sp>
        <p:nvSpPr>
          <p:cNvPr id="26" name="TextBox 25">
            <a:extLst>
              <a:ext uri="{FF2B5EF4-FFF2-40B4-BE49-F238E27FC236}">
                <a16:creationId xmlns:a16="http://schemas.microsoft.com/office/drawing/2014/main" id="{ADEF9CA1-3343-4599-893D-12932E6AA276}"/>
              </a:ext>
            </a:extLst>
          </p:cNvPr>
          <p:cNvSpPr txBox="1"/>
          <p:nvPr/>
        </p:nvSpPr>
        <p:spPr>
          <a:xfrm>
            <a:off x="1352550" y="4629150"/>
            <a:ext cx="99155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results of 1980 and 1992 somewhat agree.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1980, 65-74 year old comprise most of the switchers, whereas in 1992 these are mainly young voters (17-24). Adult voters (25-64) tend to vote according to their partisan affiliation.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 would assume that younger voters, who have not yet formed a very strong political identity would be more prone to switch.</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both elections, however, older voters switched less. This makes intuitive sense, as these voters vote out of habit in many cases.</a:t>
            </a:r>
          </a:p>
        </p:txBody>
      </p:sp>
    </p:spTree>
    <p:extLst>
      <p:ext uri="{BB962C8B-B14F-4D97-AF65-F5344CB8AC3E}">
        <p14:creationId xmlns:p14="http://schemas.microsoft.com/office/powerpoint/2010/main" val="1828157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DB0-B20A-49B1-A098-59666595F1CF}"/>
              </a:ext>
            </a:extLst>
          </p:cNvPr>
          <p:cNvSpPr>
            <a:spLocks noGrp="1"/>
          </p:cNvSpPr>
          <p:nvPr>
            <p:ph type="title"/>
          </p:nvPr>
        </p:nvSpPr>
        <p:spPr/>
        <p:txBody>
          <a:bodyPr/>
          <a:lstStyle/>
          <a:p>
            <a:r>
              <a:rPr lang="en-US" dirty="0"/>
              <a:t>Gender</a:t>
            </a:r>
          </a:p>
        </p:txBody>
      </p:sp>
      <p:pic>
        <p:nvPicPr>
          <p:cNvPr id="4" name="Picture 3">
            <a:extLst>
              <a:ext uri="{FF2B5EF4-FFF2-40B4-BE49-F238E27FC236}">
                <a16:creationId xmlns:a16="http://schemas.microsoft.com/office/drawing/2014/main" id="{4A3C497F-879B-4E80-9FCF-A07F7399B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384936"/>
            <a:ext cx="6385560" cy="3192780"/>
          </a:xfrm>
          <a:prstGeom prst="rect">
            <a:avLst/>
          </a:prstGeom>
        </p:spPr>
      </p:pic>
      <p:pic>
        <p:nvPicPr>
          <p:cNvPr id="6" name="Picture 5">
            <a:extLst>
              <a:ext uri="{FF2B5EF4-FFF2-40B4-BE49-F238E27FC236}">
                <a16:creationId xmlns:a16="http://schemas.microsoft.com/office/drawing/2014/main" id="{B67EA4FE-FB86-41CD-8FCD-4716541B7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448" y="1384936"/>
            <a:ext cx="6385560" cy="3192780"/>
          </a:xfrm>
          <a:prstGeom prst="rect">
            <a:avLst/>
          </a:prstGeom>
        </p:spPr>
      </p:pic>
      <p:sp>
        <p:nvSpPr>
          <p:cNvPr id="7" name="TextBox 6">
            <a:extLst>
              <a:ext uri="{FF2B5EF4-FFF2-40B4-BE49-F238E27FC236}">
                <a16:creationId xmlns:a16="http://schemas.microsoft.com/office/drawing/2014/main" id="{ABB7492E-6DC5-4805-898A-C62E50CEF1D3}"/>
              </a:ext>
            </a:extLst>
          </p:cNvPr>
          <p:cNvSpPr txBox="1"/>
          <p:nvPr/>
        </p:nvSpPr>
        <p:spPr>
          <a:xfrm>
            <a:off x="1352550" y="4629150"/>
            <a:ext cx="991552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results of 1980 and 1992 do not agree.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1980 we see that Women switched more frequently than men, whereas in 1992 men switched more often.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variation is too small to make an informed conclusion.</a:t>
            </a:r>
          </a:p>
        </p:txBody>
      </p:sp>
    </p:spTree>
    <p:extLst>
      <p:ext uri="{BB962C8B-B14F-4D97-AF65-F5344CB8AC3E}">
        <p14:creationId xmlns:p14="http://schemas.microsoft.com/office/powerpoint/2010/main" val="334306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DB0-B20A-49B1-A098-59666595F1CF}"/>
              </a:ext>
            </a:extLst>
          </p:cNvPr>
          <p:cNvSpPr>
            <a:spLocks noGrp="1"/>
          </p:cNvSpPr>
          <p:nvPr>
            <p:ph type="title"/>
          </p:nvPr>
        </p:nvSpPr>
        <p:spPr/>
        <p:txBody>
          <a:bodyPr/>
          <a:lstStyle/>
          <a:p>
            <a:r>
              <a:rPr lang="en-US" dirty="0"/>
              <a:t>Race</a:t>
            </a:r>
          </a:p>
        </p:txBody>
      </p:sp>
      <p:pic>
        <p:nvPicPr>
          <p:cNvPr id="4" name="Picture 3">
            <a:extLst>
              <a:ext uri="{FF2B5EF4-FFF2-40B4-BE49-F238E27FC236}">
                <a16:creationId xmlns:a16="http://schemas.microsoft.com/office/drawing/2014/main" id="{EBA99870-5A9D-46F3-B889-FD6604984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35" y="1384935"/>
            <a:ext cx="6385561" cy="3192781"/>
          </a:xfrm>
          <a:prstGeom prst="rect">
            <a:avLst/>
          </a:prstGeom>
        </p:spPr>
      </p:pic>
      <p:pic>
        <p:nvPicPr>
          <p:cNvPr id="6" name="Picture 5">
            <a:extLst>
              <a:ext uri="{FF2B5EF4-FFF2-40B4-BE49-F238E27FC236}">
                <a16:creationId xmlns:a16="http://schemas.microsoft.com/office/drawing/2014/main" id="{2930B1FA-CB58-4C46-BA1A-E2227FC6A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882" y="1384935"/>
            <a:ext cx="6385561" cy="3192781"/>
          </a:xfrm>
          <a:prstGeom prst="rect">
            <a:avLst/>
          </a:prstGeom>
        </p:spPr>
      </p:pic>
      <p:sp>
        <p:nvSpPr>
          <p:cNvPr id="7" name="TextBox 6">
            <a:extLst>
              <a:ext uri="{FF2B5EF4-FFF2-40B4-BE49-F238E27FC236}">
                <a16:creationId xmlns:a16="http://schemas.microsoft.com/office/drawing/2014/main" id="{D54F5CF6-0BD8-4BBC-B2F6-6D1646E5BF04}"/>
              </a:ext>
            </a:extLst>
          </p:cNvPr>
          <p:cNvSpPr txBox="1"/>
          <p:nvPr/>
        </p:nvSpPr>
        <p:spPr>
          <a:xfrm>
            <a:off x="1352550" y="4629150"/>
            <a:ext cx="991552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results of 1980 and 1992 somewhat agree.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1980 we see that “Other” and Hispanics tend switched more often than Whites, and in 1992 most of the switchers were African American.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It is possible that Non-White voters would be more prone to switch than white voters.</a:t>
            </a:r>
          </a:p>
        </p:txBody>
      </p:sp>
    </p:spTree>
    <p:extLst>
      <p:ext uri="{BB962C8B-B14F-4D97-AF65-F5344CB8AC3E}">
        <p14:creationId xmlns:p14="http://schemas.microsoft.com/office/powerpoint/2010/main" val="1267857258"/>
      </p:ext>
    </p:extLst>
  </p:cSld>
  <p:clrMapOvr>
    <a:masterClrMapping/>
  </p:clrMapOvr>
</p:sld>
</file>

<file path=ppt/theme/theme1.xml><?xml version="1.0" encoding="utf-8"?>
<a:theme xmlns:a="http://schemas.openxmlformats.org/drawingml/2006/main" name="1_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Verdana"/>
        <a:ea typeface=""/>
        <a:cs typeface=""/>
      </a:majorFont>
      <a:minorFont>
        <a:latin typeface="Verdan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adg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447</TotalTime>
  <Words>1418</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Cambria</vt:lpstr>
      <vt:lpstr>Gill Sans MT</vt:lpstr>
      <vt:lpstr>Verdana</vt:lpstr>
      <vt:lpstr>1_template</vt:lpstr>
      <vt:lpstr>Badge</vt:lpstr>
      <vt:lpstr>Who Should Biden Target?</vt:lpstr>
      <vt:lpstr>Introduction</vt:lpstr>
      <vt:lpstr>Overview</vt:lpstr>
      <vt:lpstr>Who are the Switchers?</vt:lpstr>
      <vt:lpstr>The Research</vt:lpstr>
      <vt:lpstr>Results</vt:lpstr>
      <vt:lpstr>Age</vt:lpstr>
      <vt:lpstr>Gender</vt:lpstr>
      <vt:lpstr>Race</vt:lpstr>
      <vt:lpstr>Marital Status</vt:lpstr>
      <vt:lpstr>Education</vt:lpstr>
      <vt:lpstr>Geographics</vt:lpstr>
      <vt:lpstr>Urbanization</vt:lpstr>
      <vt:lpstr>Income</vt:lpstr>
      <vt:lpstr>Political Awareness</vt:lpstr>
      <vt:lpstr>Interest in Elections</vt:lpstr>
      <vt:lpstr>Conclusion</vt:lpstr>
      <vt:lpstr>Discussion</vt:lpstr>
      <vt:lpstr>Critical Analysis</vt:lpstr>
      <vt:lpstr>Future Research</vt:lpstr>
      <vt:lpstr>Future Research teaser Are Switchers impulsive?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Should Biden Target?</dc:title>
  <dc:creator>Yotam</dc:creator>
  <cp:lastModifiedBy>Yotam</cp:lastModifiedBy>
  <cp:revision>121</cp:revision>
  <dcterms:created xsi:type="dcterms:W3CDTF">2020-10-05T15:54:02Z</dcterms:created>
  <dcterms:modified xsi:type="dcterms:W3CDTF">2020-10-05T23:21:48Z</dcterms:modified>
</cp:coreProperties>
</file>