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52" r:id="rId7"/>
    <p:sldMasterId id="2147483654" r:id="rId8"/>
    <p:sldMasterId id="2147483656" r:id="rId9"/>
    <p:sldMasterId id="2147483658" r:id="rId10"/>
    <p:sldMasterId id="2147483660" r:id="rId11"/>
    <p:sldMasterId id="2147483662"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jIw/ljJjcpY1YdOTtr6N+FhxDQ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D39995-1567-4A64-997B-D41AD96E8917}">
  <a:tblStyle styleId="{7DD39995-1567-4A64-997B-D41AD96E89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F04EFFE-A317-422C-9A05-23863896307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6.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customschemas.google.com/relationships/presentationmetadata" Target="metadata"/><Relationship Id="rId30" Type="http://schemas.openxmlformats.org/officeDocument/2006/relationships/slide" Target="slides/slide17.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notesMaster" Target="notesMasters/notesMaster1.xml"/><Relationship Id="rId12" Type="http://schemas.openxmlformats.org/officeDocument/2006/relationships/slideMaster" Target="slideMasters/slideMaster8.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8888/notebooks/Applied%20DS/doc/Elise%20Nguyen%20-%20Baseline%2C%20SVM%2C%20Weighted%20SVM%2C%20KNN.ipynb#Balancing-the-data-set-improved-accuracy-from-0.82-to-0.85,-and-AUC-from-0.81-to-0.93"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2eda170c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72eda170c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a72eda170c_0_31: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Advantages: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Often provides predictive accuracy that cannot be beat.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Lots of flexibility - can optimize on different loss functions and provides several hyperparameter tuning options that make the function fit very flexible.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No data pre-processing required - often works great with categorical and numerical values as is.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Handles missing data - imputation not required.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Disdvantages: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GBMs will continue improving to minimize all errors. This can overemphasize outliers and cause overfitting. Must use cross-validation to neutralize.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Computationally expensive - GBMs often require many trees (&gt;1000) which can be time and memory exhaustive.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The high flexibility results in many parameters that interact and influence heavily the behavior of the approach (number of iterations, tree depth, regularization parameters, etc.). This requires a large grid search during tuning.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Less interpretable although this is easily addressed with various tools (variable importance, partial dependence plots, LIME, etc.).</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72eda170c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72eda170c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chemeClr val="dk1"/>
                </a:solidFill>
              </a:rPr>
              <a:t>From the analysis, we found that the Original Dataset is unbalanced. So We decided to generate new data for the class with smaller number of original samples. By generating new data, we not only balanced the data with equal number of samples in different class, but also create new data to help improve the learning accuracy.</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US" sz="1400">
                <a:solidFill>
                  <a:schemeClr val="dk1"/>
                </a:solidFill>
              </a:rPr>
              <a:t>* Because the number of Class 1 samples is less than the number of Class 0 samples, we decided to add more data in Class 1.</a:t>
            </a:r>
            <a:endParaRPr sz="1400">
              <a:solidFill>
                <a:schemeClr val="dk1"/>
              </a:solidFill>
            </a:endParaRPr>
          </a:p>
          <a:p>
            <a:pPr indent="0" lvl="0" marL="0" rtl="0" algn="l">
              <a:spcBef>
                <a:spcPts val="0"/>
              </a:spcBef>
              <a:spcAft>
                <a:spcPts val="0"/>
              </a:spcAft>
              <a:buNone/>
            </a:pPr>
            <a:r>
              <a:rPr lang="en-US" sz="1400">
                <a:solidFill>
                  <a:schemeClr val="dk1"/>
                </a:solidFill>
              </a:rPr>
              <a:t>* The way we generate more data is that we randomly select two original cordinates of fiducial points in Class 1 and average them to generate new data of fiducial points and then calculate its pairwise distances and give it the label of 1. </a:t>
            </a:r>
            <a:endParaRPr sz="1400">
              <a:solidFill>
                <a:schemeClr val="dk1"/>
              </a:solidFill>
            </a:endParaRPr>
          </a:p>
          <a:p>
            <a:pPr indent="0" lvl="0" marL="0" rtl="0" algn="l">
              <a:spcBef>
                <a:spcPts val="0"/>
              </a:spcBef>
              <a:spcAft>
                <a:spcPts val="0"/>
              </a:spcAft>
              <a:buNone/>
            </a:pPr>
            <a:r>
              <a:rPr lang="en-US" sz="1400">
                <a:solidFill>
                  <a:schemeClr val="dk1"/>
                </a:solidFill>
              </a:rPr>
              <a:t>* It would make sense cause our models believe that the fiducial points in the same class will generate similar distribution in pairwise distances.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
        <p:nvSpPr>
          <p:cNvPr id="167" name="Google Shape;167;ga72eda170c_4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solidFill>
                  <a:schemeClr val="dk1"/>
                </a:solidFill>
                <a:highlight>
                  <a:srgbClr val="FFFFFF"/>
                </a:highlight>
              </a:rPr>
              <a:t>Recent work has shown that convolutional networks can be substantially deeper, more accurate, and efficient to train if they contain shorter connections between layers close to the input and those close to the output. In this paper, we embrace this observation and introduce the Dense Convolutional Network (DenseNet), which connects each layer to every other layer in a feed-forward fashion. Whereas traditional convolutional networks with L layers have L connections - one between each layer and its subsequent layer - our network has L(L+1)/2 direct connections. For each layer, the feature-maps of all preceding layers are used as inputs, and its own feature-maps are used as inputs into all subsequent layers. DenseNets have several compelling advantages: they alleviate the vanishing-gradient problem, strengthen feature propagation, encourage feature reuse, and substantially reduce the number of parameters. We evaluate our proposed architecture on four highly competitive object recognition benchmark tasks (CIFAR-10, CIFAR-100, SVHN, and ImageNet). DenseNets obtain significant improvements over the state-of-the-art on most of them, whilst requiring less computation to achieve high performance.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72eda170c_7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a72eda170c_7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rPr>
              <a:t>Higher computational efficiency and memory efficiency: each layer obtains additional inputs from all preceding layers and passes on its own feature-maps to all subsequent layers. </a:t>
            </a:r>
            <a:r>
              <a:rPr b="1" lang="en-US" sz="1100">
                <a:solidFill>
                  <a:schemeClr val="dk1"/>
                </a:solidFill>
              </a:rPr>
              <a:t>Concatenation </a:t>
            </a:r>
            <a:r>
              <a:rPr lang="en-US" sz="1100">
                <a:solidFill>
                  <a:schemeClr val="dk1"/>
                </a:solidFill>
              </a:rPr>
              <a:t>is used. </a:t>
            </a:r>
            <a:r>
              <a:rPr b="1" lang="en-US" sz="1100">
                <a:solidFill>
                  <a:schemeClr val="dk1"/>
                </a:solidFill>
              </a:rPr>
              <a:t>Each layer is receiving a “collective knowledge” from all preceding layers</a:t>
            </a:r>
            <a:r>
              <a:rPr lang="en-US" sz="1100">
                <a:solidFill>
                  <a:schemeClr val="dk1"/>
                </a:solidFill>
              </a:rPr>
              <a:t>.</a:t>
            </a:r>
            <a:r>
              <a:rPr b="1" lang="en-US" sz="1100">
                <a:solidFill>
                  <a:schemeClr val="dk1"/>
                </a:solidFill>
              </a:rPr>
              <a:t>Since each layer receives feature maps from all preceding layers, network can be thinner and compact, i.e. number of channels can be fewer</a:t>
            </a:r>
            <a:r>
              <a:rPr lang="en-US" sz="1100">
                <a:solidFill>
                  <a:schemeClr val="dk1"/>
                </a:solidFill>
              </a:rPr>
              <a:t>.</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n-US" sz="1000">
                <a:solidFill>
                  <a:schemeClr val="dk1"/>
                </a:solidFill>
                <a:highlight>
                  <a:srgbClr val="FFFFFF"/>
                </a:highlight>
              </a:rPr>
              <a:t>Recent work has shown that convolutional networks can be substantially deeper, more accurate, and efficient to train if they contain shorter connections between layers close to the input and those close to the output. In this paper, we embrace this observation and introduce the Dense Convolutional Network (DenseNet), which connects each layer to every other layer in a feed-forward fashion. Whereas traditional convolutional networks with L layers have L connections - one between each layer and its subsequent layer - our network has L(L+1)/2 direct connections. For each layer, the feature-maps of all preceding layers are used as inputs, and its own feature-maps are used as inputs into all subsequent layers. DenseNets have several compelling advantages: they alleviate the vanishing-gradient problem, strengthen feature propagation, encourage feature reuse, and substantially reduce the number of parameters. We evaluate our proposed architecture on four highly competitive object recognition benchmark tasks (CIFAR-10, CIFAR-100, SVHN, and ImageNet). DenseNets obtain significant improvements over the state-of-the-art on most of them, whilst requiring less computation to achieve high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72eda170c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ga72eda170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190500" rtl="0" algn="l">
              <a:spcBef>
                <a:spcPts val="1000"/>
              </a:spcBef>
              <a:spcAft>
                <a:spcPts val="0"/>
              </a:spcAft>
              <a:buSzPts val="1100"/>
              <a:buNone/>
            </a:pPr>
            <a:r>
              <a:rPr b="1" lang="en-US" sz="1350">
                <a:solidFill>
                  <a:schemeClr val="dk1"/>
                </a:solidFill>
                <a:highlight>
                  <a:srgbClr val="FFFFFF"/>
                </a:highlight>
              </a:rPr>
              <a:t>Balancing the data set improved accuracy from 0.82 to 0.85, and AUC from 0.81 to 0.93</a:t>
            </a:r>
            <a:r>
              <a:rPr b="1" lang="en-US" sz="1350">
                <a:solidFill>
                  <a:srgbClr val="1A466C"/>
                </a:solidFill>
                <a:highlight>
                  <a:srgbClr val="FFFFFF"/>
                </a:highlight>
                <a:uFill>
                  <a:noFill/>
                </a:uFill>
                <a:hlinkClick r:id="rId2">
                  <a:extLst>
                    <a:ext uri="{A12FA001-AC4F-418D-AE19-62706E023703}">
                      <ahyp:hlinkClr val="tx"/>
                    </a:ext>
                  </a:extLst>
                </a:hlinkClick>
              </a:rPr>
              <a:t>¶</a:t>
            </a:r>
            <a:endParaRPr b="1"/>
          </a:p>
          <a:p>
            <a:pPr indent="0" lvl="0" marL="0" rtl="0" algn="l">
              <a:spcBef>
                <a:spcPts val="0"/>
              </a:spcBef>
              <a:spcAft>
                <a:spcPts val="0"/>
              </a:spcAft>
              <a:buNone/>
            </a:pPr>
            <a:r>
              <a:rPr lang="en-US"/>
              <a:t>Advanced model works well for both imbalanced and balanced data 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72eda170c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72eda170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a72eda170c_0_1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17" name="Shape 17"/>
        <p:cNvGrpSpPr/>
        <p:nvPr/>
      </p:nvGrpSpPr>
      <p:grpSpPr>
        <a:xfrm>
          <a:off x="0" y="0"/>
          <a:ext cx="0" cy="0"/>
          <a:chOff x="0" y="0"/>
          <a:chExt cx="0" cy="0"/>
        </a:xfrm>
      </p:grpSpPr>
      <p:sp>
        <p:nvSpPr>
          <p:cNvPr id="18" name="Google Shape;18;p15"/>
          <p:cNvSpPr txBox="1"/>
          <p:nvPr>
            <p:ph type="ctrTitle"/>
          </p:nvPr>
        </p:nvSpPr>
        <p:spPr>
          <a:xfrm>
            <a:off x="2190750" y="2223227"/>
            <a:ext cx="4762500" cy="1398905"/>
          </a:xfrm>
          <a:prstGeom prst="rect">
            <a:avLst/>
          </a:prstGeom>
          <a:noFill/>
          <a:ln>
            <a:noFill/>
          </a:ln>
        </p:spPr>
        <p:txBody>
          <a:bodyPr anchorCtr="0" anchor="b" bIns="0" lIns="0" spcFirstLastPara="1" rIns="0" wrap="square" tIns="0">
            <a:normAutofit/>
          </a:bodyPr>
          <a:lstStyle>
            <a:lvl1pPr lvl="0" algn="just">
              <a:spcBef>
                <a:spcPts val="0"/>
              </a:spcBef>
              <a:spcAft>
                <a:spcPts val="0"/>
              </a:spcAft>
              <a:buSzPts val="1400"/>
              <a:buNone/>
              <a:defRPr b="0" sz="7200">
                <a:solidFill>
                  <a:srgbClr val="26262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subTitle"/>
          </p:nvPr>
        </p:nvSpPr>
        <p:spPr>
          <a:xfrm>
            <a:off x="2190750" y="3754537"/>
            <a:ext cx="4762500" cy="361315"/>
          </a:xfrm>
          <a:prstGeom prst="rect">
            <a:avLst/>
          </a:prstGeom>
          <a:noFill/>
          <a:ln>
            <a:noFill/>
          </a:ln>
        </p:spPr>
        <p:txBody>
          <a:bodyPr anchorCtr="0" anchor="t" bIns="0" lIns="0" spcFirstLastPara="1" rIns="0" wrap="square" tIns="0">
            <a:normAutofit/>
          </a:bodyPr>
          <a:lstStyle>
            <a:lvl1pPr lvl="0" algn="ctr">
              <a:lnSpc>
                <a:spcPct val="130000"/>
              </a:lnSpc>
              <a:spcBef>
                <a:spcPts val="0"/>
              </a:spcBef>
              <a:spcAft>
                <a:spcPts val="0"/>
              </a:spcAft>
              <a:buClr>
                <a:srgbClr val="595959"/>
              </a:buClr>
              <a:buSzPts val="2000"/>
              <a:buChar char="•"/>
              <a:defRPr sz="2000">
                <a:solidFill>
                  <a:srgbClr val="595959"/>
                </a:solidFill>
                <a:latin typeface="Arial"/>
                <a:ea typeface="Arial"/>
                <a:cs typeface="Arial"/>
                <a:sym typeface="Arial"/>
              </a:defRPr>
            </a:lvl1pPr>
            <a:lvl2pPr lvl="1" algn="l">
              <a:lnSpc>
                <a:spcPct val="130000"/>
              </a:lnSpc>
              <a:spcBef>
                <a:spcPts val="1000"/>
              </a:spcBef>
              <a:spcAft>
                <a:spcPts val="0"/>
              </a:spcAft>
              <a:buClr>
                <a:schemeClr val="dk1"/>
              </a:buClr>
              <a:buSzPts val="1800"/>
              <a:buChar char="•"/>
              <a:defRPr/>
            </a:lvl2pPr>
            <a:lvl3pPr lvl="2" algn="l">
              <a:lnSpc>
                <a:spcPct val="130000"/>
              </a:lnSpc>
              <a:spcBef>
                <a:spcPts val="1000"/>
              </a:spcBef>
              <a:spcAft>
                <a:spcPts val="0"/>
              </a:spcAft>
              <a:buClr>
                <a:schemeClr val="dk1"/>
              </a:buClr>
              <a:buSzPts val="1800"/>
              <a:buChar char="•"/>
              <a:defRPr/>
            </a:lvl3pPr>
            <a:lvl4pPr lvl="3" algn="l">
              <a:lnSpc>
                <a:spcPct val="130000"/>
              </a:lnSpc>
              <a:spcBef>
                <a:spcPts val="1000"/>
              </a:spcBef>
              <a:spcAft>
                <a:spcPts val="0"/>
              </a:spcAft>
              <a:buClr>
                <a:schemeClr val="dk1"/>
              </a:buClr>
              <a:buSzPts val="1800"/>
              <a:buChar char="•"/>
              <a:defRPr/>
            </a:lvl4pPr>
            <a:lvl5pPr lvl="4" algn="l">
              <a:lnSpc>
                <a:spcPct val="130000"/>
              </a:lnSpc>
              <a:spcBef>
                <a:spcPts val="1000"/>
              </a:spcBef>
              <a:spcAft>
                <a:spcPts val="0"/>
              </a:spcAft>
              <a:buClr>
                <a:schemeClr val="dk1"/>
              </a:buClr>
              <a:buSzPts val="1800"/>
              <a:buChar char="•"/>
              <a:defRPr/>
            </a:lvl5pPr>
            <a:lvl6pPr lvl="5" algn="l">
              <a:lnSpc>
                <a:spcPct val="90000"/>
              </a:lnSpc>
              <a:spcBef>
                <a:spcPts val="10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15"/>
          <p:cNvSpPr txBox="1"/>
          <p:nvPr>
            <p:ph idx="2" type="body"/>
          </p:nvPr>
        </p:nvSpPr>
        <p:spPr>
          <a:xfrm>
            <a:off x="2234513" y="4386036"/>
            <a:ext cx="1488402" cy="361950"/>
          </a:xfrm>
          <a:prstGeom prst="rect">
            <a:avLst/>
          </a:prstGeom>
          <a:noFill/>
          <a:ln>
            <a:noFill/>
          </a:ln>
        </p:spPr>
        <p:txBody>
          <a:bodyPr anchorCtr="0" anchor="t" bIns="46975" lIns="90150" spcFirstLastPara="1" rIns="90150" wrap="square" tIns="46975">
            <a:noAutofit/>
          </a:bodyPr>
          <a:lstStyle>
            <a:lvl1pPr indent="-228600" lvl="0" marL="457200" algn="l">
              <a:lnSpc>
                <a:spcPct val="130000"/>
              </a:lnSpc>
              <a:spcBef>
                <a:spcPts val="0"/>
              </a:spcBef>
              <a:spcAft>
                <a:spcPts val="0"/>
              </a:spcAft>
              <a:buClr>
                <a:schemeClr val="dk1"/>
              </a:buClr>
              <a:buSzPts val="1600"/>
              <a:buNone/>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5"/>
          <p:cNvSpPr txBox="1"/>
          <p:nvPr>
            <p:ph idx="3" type="body"/>
          </p:nvPr>
        </p:nvSpPr>
        <p:spPr>
          <a:xfrm>
            <a:off x="5441036" y="4386036"/>
            <a:ext cx="1488402" cy="361950"/>
          </a:xfrm>
          <a:prstGeom prst="rect">
            <a:avLst/>
          </a:prstGeom>
          <a:noFill/>
          <a:ln>
            <a:noFill/>
          </a:ln>
        </p:spPr>
        <p:txBody>
          <a:bodyPr anchorCtr="0" anchor="t" bIns="46975" lIns="90150" spcFirstLastPara="1" rIns="90150" wrap="square" tIns="46975">
            <a:noAutofit/>
          </a:bodyPr>
          <a:lstStyle>
            <a:lvl1pPr indent="-228600" lvl="0" marL="457200" algn="r">
              <a:lnSpc>
                <a:spcPct val="130000"/>
              </a:lnSpc>
              <a:spcBef>
                <a:spcPts val="0"/>
              </a:spcBef>
              <a:spcAft>
                <a:spcPts val="0"/>
              </a:spcAft>
              <a:buClr>
                <a:schemeClr val="dk1"/>
              </a:buClr>
              <a:buSzPts val="1600"/>
              <a:buNone/>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5"/>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34" name="Shape 34"/>
        <p:cNvGrpSpPr/>
        <p:nvPr/>
      </p:nvGrpSpPr>
      <p:grpSpPr>
        <a:xfrm>
          <a:off x="0" y="0"/>
          <a:ext cx="0" cy="0"/>
          <a:chOff x="0" y="0"/>
          <a:chExt cx="0" cy="0"/>
        </a:xfrm>
      </p:grpSpPr>
      <p:sp>
        <p:nvSpPr>
          <p:cNvPr id="35" name="Google Shape;35;p17"/>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48" name="Shape 48"/>
        <p:cNvGrpSpPr/>
        <p:nvPr/>
      </p:nvGrpSpPr>
      <p:grpSpPr>
        <a:xfrm>
          <a:off x="0" y="0"/>
          <a:ext cx="0" cy="0"/>
          <a:chOff x="0" y="0"/>
          <a:chExt cx="0" cy="0"/>
        </a:xfrm>
      </p:grpSpPr>
      <p:sp>
        <p:nvSpPr>
          <p:cNvPr id="49" name="Google Shape;49;p19"/>
          <p:cNvSpPr txBox="1"/>
          <p:nvPr>
            <p:ph type="ctrTitle"/>
          </p:nvPr>
        </p:nvSpPr>
        <p:spPr>
          <a:xfrm>
            <a:off x="3569970" y="2888298"/>
            <a:ext cx="3660458" cy="1081405"/>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b="0" sz="4800">
                <a:solidFill>
                  <a:srgbClr val="26262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1" name="Shape 61"/>
        <p:cNvGrpSpPr/>
        <p:nvPr/>
      </p:nvGrpSpPr>
      <p:grpSpPr>
        <a:xfrm>
          <a:off x="0" y="0"/>
          <a:ext cx="0" cy="0"/>
          <a:chOff x="0" y="0"/>
          <a:chExt cx="0" cy="0"/>
        </a:xfrm>
      </p:grpSpPr>
      <p:sp>
        <p:nvSpPr>
          <p:cNvPr id="62" name="Google Shape;62;p21"/>
          <p:cNvSpPr txBox="1"/>
          <p:nvPr>
            <p:ph type="title"/>
          </p:nvPr>
        </p:nvSpPr>
        <p:spPr>
          <a:xfrm>
            <a:off x="502412" y="443234"/>
            <a:ext cx="8139178" cy="441964"/>
          </a:xfrm>
          <a:prstGeom prst="rect">
            <a:avLst/>
          </a:prstGeom>
          <a:noFill/>
          <a:ln>
            <a:noFill/>
          </a:ln>
        </p:spPr>
        <p:txBody>
          <a:bodyPr anchorCtr="0" anchor="ctr" bIns="46975" lIns="90150" spcFirstLastPara="1" rIns="90150" wrap="square" tIns="46975">
            <a:normAutofit/>
          </a:bodyPr>
          <a:lstStyle>
            <a:lvl1pPr lvl="0" marR="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 type="body"/>
          </p:nvPr>
        </p:nvSpPr>
        <p:spPr>
          <a:xfrm>
            <a:off x="502412" y="952508"/>
            <a:ext cx="8139178" cy="5388907"/>
          </a:xfrm>
          <a:prstGeom prst="rect">
            <a:avLst/>
          </a:prstGeom>
          <a:noFill/>
          <a:ln>
            <a:noFill/>
          </a:ln>
        </p:spPr>
        <p:txBody>
          <a:bodyPr anchorCtr="0" anchor="t" bIns="46975" lIns="90150" spcFirstLastPara="1" rIns="90150" wrap="square" tIns="46975">
            <a:normAutofit/>
          </a:bodyPr>
          <a:lstStyle>
            <a:lvl1pPr indent="-330200" lvl="0" marL="457200" marR="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1"/>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76" name="Shape 76"/>
        <p:cNvGrpSpPr/>
        <p:nvPr/>
      </p:nvGrpSpPr>
      <p:grpSpPr>
        <a:xfrm>
          <a:off x="0" y="0"/>
          <a:ext cx="0" cy="0"/>
          <a:chOff x="0" y="0"/>
          <a:chExt cx="0" cy="0"/>
        </a:xfrm>
      </p:grpSpPr>
      <p:sp>
        <p:nvSpPr>
          <p:cNvPr id="77" name="Google Shape;77;p23"/>
          <p:cNvSpPr txBox="1"/>
          <p:nvPr>
            <p:ph type="ctrTitle"/>
          </p:nvPr>
        </p:nvSpPr>
        <p:spPr>
          <a:xfrm>
            <a:off x="3569970" y="2888298"/>
            <a:ext cx="3660458" cy="1081405"/>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b="0" sz="4800">
                <a:solidFill>
                  <a:srgbClr val="26262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90" name="Shape 90"/>
        <p:cNvGrpSpPr/>
        <p:nvPr/>
      </p:nvGrpSpPr>
      <p:grpSpPr>
        <a:xfrm>
          <a:off x="0" y="0"/>
          <a:ext cx="0" cy="0"/>
          <a:chOff x="0" y="0"/>
          <a:chExt cx="0" cy="0"/>
        </a:xfrm>
      </p:grpSpPr>
      <p:sp>
        <p:nvSpPr>
          <p:cNvPr id="91" name="Google Shape;91;p25"/>
          <p:cNvSpPr txBox="1"/>
          <p:nvPr>
            <p:ph type="ctrTitle"/>
          </p:nvPr>
        </p:nvSpPr>
        <p:spPr>
          <a:xfrm>
            <a:off x="3569970" y="2888298"/>
            <a:ext cx="3660458" cy="1081405"/>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b="0" sz="4800">
                <a:solidFill>
                  <a:srgbClr val="26262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5"/>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01" name="Shape 101"/>
        <p:cNvGrpSpPr/>
        <p:nvPr/>
      </p:nvGrpSpPr>
      <p:grpSpPr>
        <a:xfrm>
          <a:off x="0" y="0"/>
          <a:ext cx="0" cy="0"/>
          <a:chOff x="0" y="0"/>
          <a:chExt cx="0" cy="0"/>
        </a:xfrm>
      </p:grpSpPr>
      <p:sp>
        <p:nvSpPr>
          <p:cNvPr id="102" name="Google Shape;102;p27"/>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7"/>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7"/>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p:cSld name="末尾幻灯片">
    <p:spTree>
      <p:nvGrpSpPr>
        <p:cNvPr id="113" name="Shape 113"/>
        <p:cNvGrpSpPr/>
        <p:nvPr/>
      </p:nvGrpSpPr>
      <p:grpSpPr>
        <a:xfrm>
          <a:off x="0" y="0"/>
          <a:ext cx="0" cy="0"/>
          <a:chOff x="0" y="0"/>
          <a:chExt cx="0" cy="0"/>
        </a:xfrm>
      </p:grpSpPr>
      <p:sp>
        <p:nvSpPr>
          <p:cNvPr id="114" name="Google Shape;114;p29"/>
          <p:cNvSpPr txBox="1"/>
          <p:nvPr>
            <p:ph type="title"/>
          </p:nvPr>
        </p:nvSpPr>
        <p:spPr>
          <a:xfrm>
            <a:off x="2559605" y="2331720"/>
            <a:ext cx="4024313" cy="1398905"/>
          </a:xfrm>
          <a:prstGeom prst="rect">
            <a:avLst/>
          </a:prstGeom>
          <a:noFill/>
          <a:ln>
            <a:noFill/>
          </a:ln>
        </p:spPr>
        <p:txBody>
          <a:bodyPr anchorCtr="0" anchor="b" bIns="0" lIns="0" spcFirstLastPara="1" rIns="0" wrap="square" tIns="0">
            <a:normAutofit/>
          </a:bodyPr>
          <a:lstStyle>
            <a:lvl1pPr lvl="0" algn="just">
              <a:spcBef>
                <a:spcPts val="0"/>
              </a:spcBef>
              <a:spcAft>
                <a:spcPts val="0"/>
              </a:spcAft>
              <a:buSzPts val="1400"/>
              <a:buNone/>
              <a:defRPr b="0" sz="8000">
                <a:solidFill>
                  <a:srgbClr val="26262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 type="body"/>
          </p:nvPr>
        </p:nvSpPr>
        <p:spPr>
          <a:xfrm>
            <a:off x="2559605" y="4133215"/>
            <a:ext cx="4024789" cy="393065"/>
          </a:xfrm>
          <a:prstGeom prst="rect">
            <a:avLst/>
          </a:prstGeom>
          <a:noFill/>
          <a:ln>
            <a:noFill/>
          </a:ln>
        </p:spPr>
        <p:txBody>
          <a:bodyPr anchorCtr="0" anchor="t" bIns="0" lIns="0" spcFirstLastPara="1" rIns="0" wrap="square" tIns="0">
            <a:normAutofit/>
          </a:bodyPr>
          <a:lstStyle>
            <a:lvl1pPr indent="-355600" lvl="0" marL="457200" algn="ctr">
              <a:lnSpc>
                <a:spcPct val="130000"/>
              </a:lnSpc>
              <a:spcBef>
                <a:spcPts val="0"/>
              </a:spcBef>
              <a:spcAft>
                <a:spcPts val="0"/>
              </a:spcAft>
              <a:buClr>
                <a:srgbClr val="595959"/>
              </a:buClr>
              <a:buSzPts val="2000"/>
              <a:buChar char="•"/>
              <a:defRPr sz="2000">
                <a:solidFill>
                  <a:srgbClr val="595959"/>
                </a:solidFill>
                <a:latin typeface="Arial"/>
                <a:ea typeface="Arial"/>
                <a:cs typeface="Arial"/>
                <a:sym typeface="Arial"/>
              </a:defRPr>
            </a:lvl1pPr>
            <a:lvl2pPr indent="-342900" lvl="1" marL="914400" algn="l">
              <a:lnSpc>
                <a:spcPct val="130000"/>
              </a:lnSpc>
              <a:spcBef>
                <a:spcPts val="1000"/>
              </a:spcBef>
              <a:spcAft>
                <a:spcPts val="0"/>
              </a:spcAft>
              <a:buClr>
                <a:schemeClr val="dk1"/>
              </a:buClr>
              <a:buSzPts val="1800"/>
              <a:buChar char="•"/>
              <a:defRPr/>
            </a:lvl2pPr>
            <a:lvl3pPr indent="-342900" lvl="2" marL="1371600" algn="l">
              <a:lnSpc>
                <a:spcPct val="130000"/>
              </a:lnSpc>
              <a:spcBef>
                <a:spcPts val="1000"/>
              </a:spcBef>
              <a:spcAft>
                <a:spcPts val="0"/>
              </a:spcAft>
              <a:buClr>
                <a:schemeClr val="dk1"/>
              </a:buClr>
              <a:buSzPts val="1800"/>
              <a:buChar char="•"/>
              <a:defRPr/>
            </a:lvl3pPr>
            <a:lvl4pPr indent="-342900" lvl="3" marL="1828800" algn="l">
              <a:lnSpc>
                <a:spcPct val="130000"/>
              </a:lnSpc>
              <a:spcBef>
                <a:spcPts val="1000"/>
              </a:spcBef>
              <a:spcAft>
                <a:spcPts val="0"/>
              </a:spcAft>
              <a:buClr>
                <a:schemeClr val="dk1"/>
              </a:buClr>
              <a:buSzPts val="1800"/>
              <a:buChar char="•"/>
              <a:defRPr/>
            </a:lvl4pPr>
            <a:lvl5pPr indent="-342900" lvl="4" marL="2286000" algn="l">
              <a:lnSpc>
                <a:spcPct val="13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9"/>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9"/>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0.png"/><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Relationship Id="rId4"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0.png"/><Relationship Id="rId3" Type="http://schemas.openxmlformats.org/officeDocument/2006/relationships/slideLayout" Target="../slideLayouts/slideLayout5.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0.png"/><Relationship Id="rId3" Type="http://schemas.openxmlformats.org/officeDocument/2006/relationships/slideLayout" Target="../slideLayouts/slideLayout6.xml"/><Relationship Id="rId4"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pic>
        <p:nvPicPr>
          <p:cNvPr descr="C:/Users/1V994W2/PycharmProjects/PPT_Background_Generation/pic_temp/pic_sup.png" id="10" name="Google Shape;10;p14"/>
          <p:cNvPicPr preferRelativeResize="0"/>
          <p:nvPr/>
        </p:nvPicPr>
        <p:blipFill rotWithShape="1">
          <a:blip r:embed="rId1">
            <a:alphaModFix/>
          </a:blip>
          <a:srcRect b="0" l="0" r="0" t="0"/>
          <a:stretch/>
        </p:blipFill>
        <p:spPr>
          <a:xfrm>
            <a:off x="0" y="0"/>
            <a:ext cx="9144000" cy="6858000"/>
          </a:xfrm>
          <a:prstGeom prst="rect">
            <a:avLst/>
          </a:prstGeom>
          <a:noFill/>
          <a:ln>
            <a:noFill/>
          </a:ln>
        </p:spPr>
      </p:pic>
      <p:cxnSp>
        <p:nvCxnSpPr>
          <p:cNvPr id="11" name="Google Shape;11;p14"/>
          <p:cNvCxnSpPr/>
          <p:nvPr/>
        </p:nvCxnSpPr>
        <p:spPr>
          <a:xfrm>
            <a:off x="2314575" y="4256087"/>
            <a:ext cx="4510087" cy="0"/>
          </a:xfrm>
          <a:prstGeom prst="straightConnector1">
            <a:avLst/>
          </a:prstGeom>
          <a:noFill/>
          <a:ln cap="flat" cmpd="sng" w="9525">
            <a:solidFill>
              <a:srgbClr val="595959"/>
            </a:solidFill>
            <a:prstDash val="solid"/>
            <a:miter lim="800000"/>
            <a:headEnd len="med" w="med" type="none"/>
            <a:tailEnd len="med" w="med" type="none"/>
          </a:ln>
        </p:spPr>
      </p:cxnSp>
      <p:sp>
        <p:nvSpPr>
          <p:cNvPr id="12" name="Google Shape;12;p14"/>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13" name="Google Shape;13;p14"/>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4"/>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4"/>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 name="Shape 25"/>
        <p:cNvGrpSpPr/>
        <p:nvPr/>
      </p:nvGrpSpPr>
      <p:grpSpPr>
        <a:xfrm>
          <a:off x="0" y="0"/>
          <a:ext cx="0" cy="0"/>
          <a:chOff x="0" y="0"/>
          <a:chExt cx="0" cy="0"/>
        </a:xfrm>
      </p:grpSpPr>
      <p:pic>
        <p:nvPicPr>
          <p:cNvPr descr="C:/Users/1V994W2/Documents/Tencent%20Files/574576071/FileRecv/拼装素材/六十/58/subject_holdright_60,120,186_0_staid_full_0.png" id="26" name="Google Shape;26;p16"/>
          <p:cNvPicPr preferRelativeResize="0"/>
          <p:nvPr/>
        </p:nvPicPr>
        <p:blipFill rotWithShape="1">
          <a:blip r:embed="rId1">
            <a:alphaModFix/>
          </a:blip>
          <a:srcRect b="0" l="0" r="0" t="0"/>
          <a:stretch/>
        </p:blipFill>
        <p:spPr>
          <a:xfrm>
            <a:off x="5622925" y="2193925"/>
            <a:ext cx="3292475" cy="2470150"/>
          </a:xfrm>
          <a:prstGeom prst="rect">
            <a:avLst/>
          </a:prstGeom>
          <a:noFill/>
          <a:ln>
            <a:noFill/>
          </a:ln>
        </p:spPr>
      </p:pic>
      <p:sp>
        <p:nvSpPr>
          <p:cNvPr id="27" name="Google Shape;27;p16"/>
          <p:cNvSpPr/>
          <p:nvPr/>
        </p:nvSpPr>
        <p:spPr>
          <a:xfrm flipH="1">
            <a:off x="0" y="0"/>
            <a:ext cx="5484812" cy="6858000"/>
          </a:xfrm>
          <a:custGeom>
            <a:rect b="b" l="l" r="r" t="t"/>
            <a:pathLst>
              <a:path extrusionOk="0" h="6858000" w="7314000">
                <a:moveTo>
                  <a:pt x="1714500" y="0"/>
                </a:moveTo>
                <a:lnTo>
                  <a:pt x="7314000" y="0"/>
                </a:lnTo>
                <a:lnTo>
                  <a:pt x="7314000" y="6858000"/>
                </a:lnTo>
                <a:lnTo>
                  <a:pt x="0" y="6858000"/>
                </a:lnTo>
                <a:lnTo>
                  <a:pt x="1714500" y="0"/>
                </a:lnTo>
                <a:close/>
              </a:path>
            </a:pathLst>
          </a:custGeom>
          <a:solidFill>
            <a:schemeClr val="dk2"/>
          </a:solidFill>
          <a:ln cap="flat" cmpd="sng" w="12700">
            <a:solidFill>
              <a:srgbClr val="295687">
                <a:alpha val="0"/>
              </a:srgbClr>
            </a:solidFill>
            <a:prstDash val="solid"/>
            <a:miter lim="524288"/>
            <a:headEnd len="sm" w="sm" type="none"/>
            <a:tailEnd len="sm" w="sm" type="none"/>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1V994W2/PycharmProjects/PPT_Background_Generation/pic_temp/1_pic_quater_left_down.png" id="28" name="Google Shape;28;p16"/>
          <p:cNvPicPr preferRelativeResize="0"/>
          <p:nvPr/>
        </p:nvPicPr>
        <p:blipFill rotWithShape="1">
          <a:blip r:embed="rId2">
            <a:alphaModFix/>
          </a:blip>
          <a:srcRect b="0" l="0" r="0" t="0"/>
          <a:stretch/>
        </p:blipFill>
        <p:spPr>
          <a:xfrm>
            <a:off x="0" y="6372225"/>
            <a:ext cx="539750" cy="485775"/>
          </a:xfrm>
          <a:prstGeom prst="rect">
            <a:avLst/>
          </a:prstGeom>
          <a:noFill/>
          <a:ln>
            <a:noFill/>
          </a:ln>
        </p:spPr>
      </p:pic>
      <p:sp>
        <p:nvSpPr>
          <p:cNvPr id="29" name="Google Shape;29;p16"/>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30" name="Google Shape;30;p16"/>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16"/>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16"/>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16"/>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 name="Shape 39"/>
        <p:cNvGrpSpPr/>
        <p:nvPr/>
      </p:nvGrpSpPr>
      <p:grpSpPr>
        <a:xfrm>
          <a:off x="0" y="0"/>
          <a:ext cx="0" cy="0"/>
          <a:chOff x="0" y="0"/>
          <a:chExt cx="0" cy="0"/>
        </a:xfrm>
      </p:grpSpPr>
      <p:pic>
        <p:nvPicPr>
          <p:cNvPr descr="C:/Users/1V994W2/PycharmProjects/PPT_Background_Generation/pic_temp/pic_half_left.png" id="40" name="Google Shape;40;p18"/>
          <p:cNvPicPr preferRelativeResize="0"/>
          <p:nvPr/>
        </p:nvPicPr>
        <p:blipFill rotWithShape="1">
          <a:blip r:embed="rId1">
            <a:alphaModFix/>
          </a:blip>
          <a:srcRect b="0" l="0" r="0" t="0"/>
          <a:stretch/>
        </p:blipFill>
        <p:spPr>
          <a:xfrm>
            <a:off x="0" y="1397000"/>
            <a:ext cx="2709862" cy="4064000"/>
          </a:xfrm>
          <a:prstGeom prst="rect">
            <a:avLst/>
          </a:prstGeom>
          <a:noFill/>
          <a:ln>
            <a:noFill/>
          </a:ln>
        </p:spPr>
      </p:pic>
      <p:pic>
        <p:nvPicPr>
          <p:cNvPr descr="C:/Users/1V994W2/PycharmProjects/PPT_Background_Generation/pic_temp/pic_half_right.png" id="41" name="Google Shape;41;p18"/>
          <p:cNvPicPr preferRelativeResize="0"/>
          <p:nvPr/>
        </p:nvPicPr>
        <p:blipFill rotWithShape="1">
          <a:blip r:embed="rId2">
            <a:alphaModFix/>
          </a:blip>
          <a:srcRect b="0" l="0" r="0" t="0"/>
          <a:stretch/>
        </p:blipFill>
        <p:spPr>
          <a:xfrm>
            <a:off x="6434137" y="1397000"/>
            <a:ext cx="2709862" cy="4064000"/>
          </a:xfrm>
          <a:prstGeom prst="rect">
            <a:avLst/>
          </a:prstGeom>
          <a:noFill/>
          <a:ln>
            <a:noFill/>
          </a:ln>
        </p:spPr>
      </p:pic>
      <p:sp>
        <p:nvSpPr>
          <p:cNvPr id="42" name="Google Shape;42;p18"/>
          <p:cNvSpPr txBox="1"/>
          <p:nvPr/>
        </p:nvSpPr>
        <p:spPr>
          <a:xfrm>
            <a:off x="219075" y="303212"/>
            <a:ext cx="8705850" cy="6251575"/>
          </a:xfrm>
          <a:prstGeom prst="rect">
            <a:avLst/>
          </a:prstGeom>
          <a:solidFill>
            <a:schemeClr val="lt2"/>
          </a:solidFill>
          <a:ln cap="flat" cmpd="sng" w="12700">
            <a:solidFill>
              <a:srgbClr val="295687">
                <a:alpha val="0"/>
              </a:srgbClr>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8"/>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44" name="Google Shape;44;p18"/>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18"/>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18"/>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18"/>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descr="C:/Users/1V994W2/PycharmProjects/PPT_Background_Generation/pic_temp/0_pic_quater_right_down.png" id="54" name="Google Shape;54;p20"/>
          <p:cNvPicPr preferRelativeResize="0"/>
          <p:nvPr/>
        </p:nvPicPr>
        <p:blipFill rotWithShape="1">
          <a:blip r:embed="rId1">
            <a:alphaModFix/>
          </a:blip>
          <a:srcRect b="0" l="0" r="0" t="0"/>
          <a:stretch/>
        </p:blipFill>
        <p:spPr>
          <a:xfrm>
            <a:off x="0" y="0"/>
            <a:ext cx="539750" cy="485775"/>
          </a:xfrm>
          <a:prstGeom prst="rect">
            <a:avLst/>
          </a:prstGeom>
          <a:noFill/>
          <a:ln>
            <a:noFill/>
          </a:ln>
        </p:spPr>
      </p:pic>
      <p:pic>
        <p:nvPicPr>
          <p:cNvPr descr="C:/Users/1V994W2/PycharmProjects/PPT_Background_Generation/pic_temp/1_pic_quater_left_down.png" id="55" name="Google Shape;55;p20"/>
          <p:cNvPicPr preferRelativeResize="0"/>
          <p:nvPr/>
        </p:nvPicPr>
        <p:blipFill rotWithShape="1">
          <a:blip r:embed="rId2">
            <a:alphaModFix/>
          </a:blip>
          <a:srcRect b="0" l="0" r="0" t="0"/>
          <a:stretch/>
        </p:blipFill>
        <p:spPr>
          <a:xfrm>
            <a:off x="8604250" y="0"/>
            <a:ext cx="539750" cy="485775"/>
          </a:xfrm>
          <a:prstGeom prst="rect">
            <a:avLst/>
          </a:prstGeom>
          <a:noFill/>
          <a:ln>
            <a:noFill/>
          </a:ln>
        </p:spPr>
      </p:pic>
      <p:sp>
        <p:nvSpPr>
          <p:cNvPr id="56" name="Google Shape;56;p20"/>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57" name="Google Shape;57;p20"/>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8" name="Google Shape;58;p20"/>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0"/>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0"/>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7" name="Shape 67"/>
        <p:cNvGrpSpPr/>
        <p:nvPr/>
      </p:nvGrpSpPr>
      <p:grpSpPr>
        <a:xfrm>
          <a:off x="0" y="0"/>
          <a:ext cx="0" cy="0"/>
          <a:chOff x="0" y="0"/>
          <a:chExt cx="0" cy="0"/>
        </a:xfrm>
      </p:grpSpPr>
      <p:pic>
        <p:nvPicPr>
          <p:cNvPr descr="C:/Users/1V994W2/PycharmProjects/PPT_Background_Generation/pic_temp/pic_half_left.png" id="68" name="Google Shape;68;p22"/>
          <p:cNvPicPr preferRelativeResize="0"/>
          <p:nvPr/>
        </p:nvPicPr>
        <p:blipFill rotWithShape="1">
          <a:blip r:embed="rId1">
            <a:alphaModFix/>
          </a:blip>
          <a:srcRect b="0" l="0" r="0" t="0"/>
          <a:stretch/>
        </p:blipFill>
        <p:spPr>
          <a:xfrm>
            <a:off x="0" y="1397000"/>
            <a:ext cx="2709862" cy="4064000"/>
          </a:xfrm>
          <a:prstGeom prst="rect">
            <a:avLst/>
          </a:prstGeom>
          <a:noFill/>
          <a:ln>
            <a:noFill/>
          </a:ln>
        </p:spPr>
      </p:pic>
      <p:pic>
        <p:nvPicPr>
          <p:cNvPr descr="C:/Users/1V994W2/PycharmProjects/PPT_Background_Generation/pic_temp/pic_half_right.png" id="69" name="Google Shape;69;p22"/>
          <p:cNvPicPr preferRelativeResize="0"/>
          <p:nvPr/>
        </p:nvPicPr>
        <p:blipFill rotWithShape="1">
          <a:blip r:embed="rId2">
            <a:alphaModFix/>
          </a:blip>
          <a:srcRect b="0" l="0" r="0" t="0"/>
          <a:stretch/>
        </p:blipFill>
        <p:spPr>
          <a:xfrm>
            <a:off x="6434137" y="1397000"/>
            <a:ext cx="2709862" cy="4064000"/>
          </a:xfrm>
          <a:prstGeom prst="rect">
            <a:avLst/>
          </a:prstGeom>
          <a:noFill/>
          <a:ln>
            <a:noFill/>
          </a:ln>
        </p:spPr>
      </p:pic>
      <p:sp>
        <p:nvSpPr>
          <p:cNvPr id="70" name="Google Shape;70;p22"/>
          <p:cNvSpPr txBox="1"/>
          <p:nvPr/>
        </p:nvSpPr>
        <p:spPr>
          <a:xfrm>
            <a:off x="219075" y="303212"/>
            <a:ext cx="8705850" cy="6251575"/>
          </a:xfrm>
          <a:prstGeom prst="rect">
            <a:avLst/>
          </a:prstGeom>
          <a:solidFill>
            <a:schemeClr val="lt2"/>
          </a:solidFill>
          <a:ln cap="flat" cmpd="sng" w="12700">
            <a:solidFill>
              <a:srgbClr val="295687">
                <a:alpha val="0"/>
              </a:srgbClr>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22"/>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72" name="Google Shape;72;p22"/>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22"/>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22"/>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22"/>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1" name="Shape 81"/>
        <p:cNvGrpSpPr/>
        <p:nvPr/>
      </p:nvGrpSpPr>
      <p:grpSpPr>
        <a:xfrm>
          <a:off x="0" y="0"/>
          <a:ext cx="0" cy="0"/>
          <a:chOff x="0" y="0"/>
          <a:chExt cx="0" cy="0"/>
        </a:xfrm>
      </p:grpSpPr>
      <p:pic>
        <p:nvPicPr>
          <p:cNvPr descr="C:/Users/1V994W2/PycharmProjects/PPT_Background_Generation/pic_temp/pic_half_left.png" id="82" name="Google Shape;82;p24"/>
          <p:cNvPicPr preferRelativeResize="0"/>
          <p:nvPr/>
        </p:nvPicPr>
        <p:blipFill rotWithShape="1">
          <a:blip r:embed="rId1">
            <a:alphaModFix/>
          </a:blip>
          <a:srcRect b="0" l="0" r="0" t="0"/>
          <a:stretch/>
        </p:blipFill>
        <p:spPr>
          <a:xfrm>
            <a:off x="0" y="1397000"/>
            <a:ext cx="2709862" cy="4064000"/>
          </a:xfrm>
          <a:prstGeom prst="rect">
            <a:avLst/>
          </a:prstGeom>
          <a:noFill/>
          <a:ln>
            <a:noFill/>
          </a:ln>
        </p:spPr>
      </p:pic>
      <p:pic>
        <p:nvPicPr>
          <p:cNvPr descr="C:/Users/1V994W2/PycharmProjects/PPT_Background_Generation/pic_temp/pic_half_right.png" id="83" name="Google Shape;83;p24"/>
          <p:cNvPicPr preferRelativeResize="0"/>
          <p:nvPr/>
        </p:nvPicPr>
        <p:blipFill rotWithShape="1">
          <a:blip r:embed="rId2">
            <a:alphaModFix/>
          </a:blip>
          <a:srcRect b="0" l="0" r="0" t="0"/>
          <a:stretch/>
        </p:blipFill>
        <p:spPr>
          <a:xfrm>
            <a:off x="6434137" y="1397000"/>
            <a:ext cx="2709862" cy="4064000"/>
          </a:xfrm>
          <a:prstGeom prst="rect">
            <a:avLst/>
          </a:prstGeom>
          <a:noFill/>
          <a:ln>
            <a:noFill/>
          </a:ln>
        </p:spPr>
      </p:pic>
      <p:sp>
        <p:nvSpPr>
          <p:cNvPr id="84" name="Google Shape;84;p24"/>
          <p:cNvSpPr txBox="1"/>
          <p:nvPr/>
        </p:nvSpPr>
        <p:spPr>
          <a:xfrm>
            <a:off x="219075" y="303212"/>
            <a:ext cx="8705850" cy="6251575"/>
          </a:xfrm>
          <a:prstGeom prst="rect">
            <a:avLst/>
          </a:prstGeom>
          <a:solidFill>
            <a:schemeClr val="lt2"/>
          </a:solidFill>
          <a:ln cap="flat" cmpd="sng" w="12700">
            <a:solidFill>
              <a:srgbClr val="295687">
                <a:alpha val="0"/>
              </a:srgbClr>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24"/>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86" name="Google Shape;86;p24"/>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24"/>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24"/>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24"/>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6"/>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97" name="Google Shape;97;p26"/>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26"/>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Google Shape;99;p26"/>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0" name="Google Shape;100;p26"/>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pic>
        <p:nvPicPr>
          <p:cNvPr descr="C:/Users/1V994W2/PycharmProjects/PPT_Background_Generation/pic_temp/pic_sup.png" id="106" name="Google Shape;106;p28"/>
          <p:cNvPicPr preferRelativeResize="0"/>
          <p:nvPr/>
        </p:nvPicPr>
        <p:blipFill rotWithShape="1">
          <a:blip r:embed="rId1">
            <a:alphaModFix/>
          </a:blip>
          <a:srcRect b="0" l="0" r="0" t="0"/>
          <a:stretch/>
        </p:blipFill>
        <p:spPr>
          <a:xfrm>
            <a:off x="0" y="0"/>
            <a:ext cx="9144000" cy="6858000"/>
          </a:xfrm>
          <a:prstGeom prst="rect">
            <a:avLst/>
          </a:prstGeom>
          <a:noFill/>
          <a:ln>
            <a:noFill/>
          </a:ln>
        </p:spPr>
      </p:pic>
      <p:cxnSp>
        <p:nvCxnSpPr>
          <p:cNvPr id="107" name="Google Shape;107;p28"/>
          <p:cNvCxnSpPr/>
          <p:nvPr/>
        </p:nvCxnSpPr>
        <p:spPr>
          <a:xfrm>
            <a:off x="4206875" y="3930650"/>
            <a:ext cx="730250" cy="0"/>
          </a:xfrm>
          <a:prstGeom prst="straightConnector1">
            <a:avLst/>
          </a:prstGeom>
          <a:noFill/>
          <a:ln cap="flat" cmpd="sng" w="63500">
            <a:solidFill>
              <a:schemeClr val="accent1"/>
            </a:solidFill>
            <a:prstDash val="solid"/>
            <a:miter lim="800000"/>
            <a:headEnd len="med" w="med" type="none"/>
            <a:tailEnd len="med" w="med" type="none"/>
          </a:ln>
        </p:spPr>
      </p:cxnSp>
      <p:sp>
        <p:nvSpPr>
          <p:cNvPr id="108" name="Google Shape;108;p28"/>
          <p:cNvSpPr txBox="1"/>
          <p:nvPr>
            <p:ph type="title"/>
          </p:nvPr>
        </p:nvSpPr>
        <p:spPr>
          <a:xfrm>
            <a:off x="501650" y="442912"/>
            <a:ext cx="8140700" cy="442912"/>
          </a:xfrm>
          <a:prstGeom prst="rect">
            <a:avLst/>
          </a:prstGeom>
          <a:noFill/>
          <a:ln>
            <a:noFill/>
          </a:ln>
        </p:spPr>
        <p:txBody>
          <a:bodyPr anchorCtr="0" anchor="ctr" bIns="46975" lIns="90150" spcFirstLastPara="1" rIns="90150" wrap="square" tIns="46975">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chemeClr val="dk1"/>
                </a:solidFill>
                <a:latin typeface="Arial"/>
                <a:ea typeface="Arial"/>
                <a:cs typeface="Arial"/>
                <a:sym typeface="Arial"/>
              </a:defRPr>
            </a:lvl9pPr>
          </a:lstStyle>
          <a:p/>
        </p:txBody>
      </p:sp>
      <p:sp>
        <p:nvSpPr>
          <p:cNvPr id="109" name="Google Shape;109;p28"/>
          <p:cNvSpPr txBox="1"/>
          <p:nvPr>
            <p:ph idx="1" type="body"/>
          </p:nvPr>
        </p:nvSpPr>
        <p:spPr>
          <a:xfrm>
            <a:off x="501650" y="962025"/>
            <a:ext cx="8140700" cy="5387975"/>
          </a:xfrm>
          <a:prstGeom prst="rect">
            <a:avLst/>
          </a:prstGeom>
          <a:noFill/>
          <a:ln>
            <a:noFill/>
          </a:ln>
        </p:spPr>
        <p:txBody>
          <a:bodyPr anchorCtr="0" anchor="t" bIns="46975" lIns="90150" spcFirstLastPara="1" rIns="90150" wrap="square" tIns="46975">
            <a:noAutofit/>
          </a:bodyPr>
          <a:lstStyle>
            <a:lvl1pPr indent="-330200" lvl="0" marL="457200" marR="0" rtl="0" algn="l">
              <a:lnSpc>
                <a:spcPct val="13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3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8"/>
          <p:cNvSpPr txBox="1"/>
          <p:nvPr>
            <p:ph idx="10" type="dt"/>
          </p:nvPr>
        </p:nvSpPr>
        <p:spPr>
          <a:xfrm>
            <a:off x="660400" y="6350000"/>
            <a:ext cx="2024062"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Google Shape;111;p28"/>
          <p:cNvSpPr txBox="1"/>
          <p:nvPr>
            <p:ph idx="11" type="ftr"/>
          </p:nvPr>
        </p:nvSpPr>
        <p:spPr>
          <a:xfrm>
            <a:off x="3087687" y="6350000"/>
            <a:ext cx="2968625" cy="315912"/>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28"/>
          <p:cNvSpPr txBox="1"/>
          <p:nvPr>
            <p:ph idx="12" type="sldNum"/>
          </p:nvPr>
        </p:nvSpPr>
        <p:spPr>
          <a:xfrm>
            <a:off x="6457950" y="6350000"/>
            <a:ext cx="2025650" cy="315912"/>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machinelearningmastery.com/cost-sensitive-svm-for-imbalanced-classification" TargetMode="External"/><Relationship Id="rId4" Type="http://schemas.openxmlformats.org/officeDocument/2006/relationships/hyperlink" Target="https://heartbeat.fritz.ai/classification-with-tensorflow-and-dense-neural-networks-8299327a818a" TargetMode="External"/><Relationship Id="rId5" Type="http://schemas.openxmlformats.org/officeDocument/2006/relationships/hyperlink" Target="https://github.com/keras-team/keras-applications/blob/master/keras_applications/resnet50.py" TargetMode="External"/><Relationship Id="rId6" Type="http://schemas.openxmlformats.org/officeDocument/2006/relationships/hyperlink" Target="https://github.com/TZstatsADS/Spring2020-Project3-group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type="ctrTitle"/>
          </p:nvPr>
        </p:nvSpPr>
        <p:spPr>
          <a:xfrm>
            <a:off x="111900" y="1203400"/>
            <a:ext cx="8920200" cy="16110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262626"/>
              </a:buClr>
              <a:buSzPts val="4800"/>
              <a:buFont typeface="Arial Narrow"/>
              <a:buNone/>
            </a:pPr>
            <a:r>
              <a:rPr b="1" i="0" lang="en-US" sz="4800" u="none">
                <a:solidFill>
                  <a:srgbClr val="262626"/>
                </a:solidFill>
              </a:rPr>
              <a:t>Facial Emotion </a:t>
            </a:r>
            <a:r>
              <a:rPr b="1" lang="en-US" sz="4800"/>
              <a:t>Cla</a:t>
            </a:r>
            <a:r>
              <a:rPr b="1" lang="en-US" sz="4800"/>
              <a:t>ssification</a:t>
            </a:r>
            <a:endParaRPr/>
          </a:p>
        </p:txBody>
      </p:sp>
      <p:sp>
        <p:nvSpPr>
          <p:cNvPr id="124" name="Google Shape;124;p1"/>
          <p:cNvSpPr txBox="1"/>
          <p:nvPr>
            <p:ph idx="1" type="subTitle"/>
          </p:nvPr>
        </p:nvSpPr>
        <p:spPr>
          <a:xfrm>
            <a:off x="2079837" y="3089262"/>
            <a:ext cx="4762500" cy="679500"/>
          </a:xfrm>
          <a:prstGeom prst="rect">
            <a:avLst/>
          </a:prstGeom>
          <a:noFill/>
          <a:ln>
            <a:noFill/>
          </a:ln>
        </p:spPr>
        <p:txBody>
          <a:bodyPr anchorCtr="0" anchor="t" bIns="0" lIns="0" spcFirstLastPara="1" rIns="0" wrap="square" tIns="0">
            <a:normAutofit/>
          </a:bodyPr>
          <a:lstStyle/>
          <a:p>
            <a:pPr indent="0" lvl="0" marL="0" rtl="0" algn="ctr">
              <a:lnSpc>
                <a:spcPct val="80000"/>
              </a:lnSpc>
              <a:spcBef>
                <a:spcPts val="0"/>
              </a:spcBef>
              <a:spcAft>
                <a:spcPts val="0"/>
              </a:spcAft>
              <a:buClr>
                <a:srgbClr val="595959"/>
              </a:buClr>
              <a:buSzPts val="4000"/>
              <a:buNone/>
            </a:pPr>
            <a:r>
              <a:rPr b="1" i="0" lang="en-US" sz="4000" u="none">
                <a:solidFill>
                  <a:srgbClr val="595959"/>
                </a:solidFill>
              </a:rPr>
              <a:t>GROUP 3</a:t>
            </a:r>
            <a:endParaRPr b="1"/>
          </a:p>
        </p:txBody>
      </p:sp>
      <p:sp>
        <p:nvSpPr>
          <p:cNvPr id="125" name="Google Shape;125;p1"/>
          <p:cNvSpPr txBox="1"/>
          <p:nvPr>
            <p:ph idx="2" type="body"/>
          </p:nvPr>
        </p:nvSpPr>
        <p:spPr>
          <a:xfrm>
            <a:off x="2235200" y="4386195"/>
            <a:ext cx="1979700" cy="1986000"/>
          </a:xfrm>
          <a:prstGeom prst="rect">
            <a:avLst/>
          </a:prstGeom>
          <a:noFill/>
          <a:ln>
            <a:noFill/>
          </a:ln>
        </p:spPr>
        <p:txBody>
          <a:bodyPr anchorCtr="0" anchor="t" bIns="46975" lIns="90150" spcFirstLastPara="1" rIns="90150" wrap="square" tIns="46975">
            <a:noAutofit/>
          </a:bodyPr>
          <a:lstStyle/>
          <a:p>
            <a:pPr indent="0" lvl="0" marL="0" rtl="0" algn="l">
              <a:lnSpc>
                <a:spcPct val="8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Yue Liang</a:t>
            </a:r>
            <a:r>
              <a:rPr b="0" i="0" lang="en-US" sz="1600" u="none">
                <a:solidFill>
                  <a:schemeClr val="dk1"/>
                </a:solidFill>
                <a:latin typeface="Arial"/>
                <a:ea typeface="Arial"/>
                <a:cs typeface="Arial"/>
                <a:sym typeface="Arial"/>
              </a:rPr>
              <a:t> </a:t>
            </a:r>
            <a:endParaRPr/>
          </a:p>
          <a:p>
            <a:pPr indent="0" lvl="0" marL="0" rtl="0" algn="l">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Yunuo Ma </a:t>
            </a:r>
            <a:endParaRPr b="0" i="0" sz="1600" u="none">
              <a:solidFill>
                <a:schemeClr val="dk1"/>
              </a:solidFill>
              <a:latin typeface="Arial"/>
              <a:ea typeface="Arial"/>
              <a:cs typeface="Arial"/>
              <a:sym typeface="Arial"/>
            </a:endParaRPr>
          </a:p>
          <a:p>
            <a:pPr indent="0" lvl="0" marL="0" rtl="0" algn="l">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Nguyen Linh</a:t>
            </a:r>
            <a:r>
              <a:rPr b="0" i="0" lang="en-US" sz="1600" u="none">
                <a:solidFill>
                  <a:schemeClr val="dk1"/>
                </a:solidFill>
                <a:latin typeface="Arial"/>
                <a:ea typeface="Arial"/>
                <a:cs typeface="Arial"/>
                <a:sym typeface="Arial"/>
              </a:rPr>
              <a:t> </a:t>
            </a:r>
            <a:endParaRPr/>
          </a:p>
          <a:p>
            <a:pPr indent="0" lvl="0" marL="0" rtl="0" algn="l">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Lingjia </a:t>
            </a:r>
            <a:r>
              <a:rPr lang="en-US" sz="2000"/>
              <a:t>Zhang</a:t>
            </a:r>
            <a:endParaRPr/>
          </a:p>
        </p:txBody>
      </p:sp>
      <p:sp>
        <p:nvSpPr>
          <p:cNvPr id="126" name="Google Shape;126;p1"/>
          <p:cNvSpPr txBox="1"/>
          <p:nvPr>
            <p:ph idx="2" type="body"/>
          </p:nvPr>
        </p:nvSpPr>
        <p:spPr>
          <a:xfrm>
            <a:off x="5440350" y="4386225"/>
            <a:ext cx="1489200" cy="1864500"/>
          </a:xfrm>
          <a:prstGeom prst="rect">
            <a:avLst/>
          </a:prstGeom>
          <a:noFill/>
          <a:ln>
            <a:noFill/>
          </a:ln>
        </p:spPr>
        <p:txBody>
          <a:bodyPr anchorCtr="0" anchor="t" bIns="46975" lIns="90150" spcFirstLastPara="1" rIns="90150" wrap="square" tIns="46975">
            <a:noAutofit/>
          </a:bodyPr>
          <a:lstStyle/>
          <a:p>
            <a:pPr indent="0" lvl="0" marL="0" rtl="0" algn="r">
              <a:lnSpc>
                <a:spcPct val="8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yl4391</a:t>
            </a:r>
            <a:endParaRPr/>
          </a:p>
          <a:p>
            <a:pPr indent="0" lvl="0" marL="0" rtl="0" algn="r">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ym2774</a:t>
            </a:r>
            <a:endParaRPr/>
          </a:p>
          <a:p>
            <a:pPr indent="0" lvl="0" marL="0" rtl="0" algn="r">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lkn2114</a:t>
            </a:r>
            <a:endParaRPr b="0" i="0" sz="1600" u="none">
              <a:solidFill>
                <a:schemeClr val="dk1"/>
              </a:solidFill>
              <a:latin typeface="Arial"/>
              <a:ea typeface="Arial"/>
              <a:cs typeface="Arial"/>
              <a:sym typeface="Arial"/>
            </a:endParaRPr>
          </a:p>
          <a:p>
            <a:pPr indent="0" lvl="0" marL="0" rtl="0" algn="r">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lz2720</a:t>
            </a:r>
            <a:endParaRPr/>
          </a:p>
          <a:p>
            <a:pPr indent="0" lvl="0" marL="0" rtl="0" algn="r">
              <a:lnSpc>
                <a:spcPct val="80000"/>
              </a:lnSpc>
              <a:spcBef>
                <a:spcPts val="1000"/>
              </a:spcBef>
              <a:spcAft>
                <a:spcPts val="0"/>
              </a:spcAft>
              <a:buClr>
                <a:schemeClr val="dk1"/>
              </a:buClr>
              <a:buSzPts val="2000"/>
              <a:buNone/>
            </a:pPr>
            <a:r>
              <a:rPr b="0" i="0" lang="en-US" sz="2000" u="none">
                <a:solidFill>
                  <a:schemeClr val="dk1"/>
                </a:solidFill>
                <a:latin typeface="Arial"/>
                <a:ea typeface="Arial"/>
                <a:cs typeface="Arial"/>
                <a:sym typeface="Arial"/>
              </a:rPr>
              <a:t>wl2727</a:t>
            </a:r>
            <a:endParaRPr/>
          </a:p>
        </p:txBody>
      </p:sp>
      <p:sp>
        <p:nvSpPr>
          <p:cNvPr id="127" name="Google Shape;127;p1"/>
          <p:cNvSpPr txBox="1"/>
          <p:nvPr/>
        </p:nvSpPr>
        <p:spPr>
          <a:xfrm>
            <a:off x="2279650" y="5838825"/>
            <a:ext cx="1752600" cy="533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Wannian Lou (presenter)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cxnSp>
        <p:nvCxnSpPr>
          <p:cNvPr id="228" name="Google Shape;228;p6"/>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229" name="Google Shape;229;p6"/>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1</a:t>
            </a:r>
            <a:endParaRPr/>
          </a:p>
        </p:txBody>
      </p:sp>
      <p:sp>
        <p:nvSpPr>
          <p:cNvPr id="230" name="Google Shape;230;p6"/>
          <p:cNvSpPr txBox="1"/>
          <p:nvPr>
            <p:ph type="ctrTitle"/>
          </p:nvPr>
        </p:nvSpPr>
        <p:spPr>
          <a:xfrm>
            <a:off x="2000250" y="809625"/>
            <a:ext cx="6697800" cy="19209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2900"/>
              <a:buFont typeface="Arial"/>
              <a:buNone/>
            </a:pPr>
            <a:r>
              <a:rPr b="1" i="0" lang="en-US" sz="2900" u="none">
                <a:solidFill>
                  <a:srgbClr val="262626"/>
                </a:solidFill>
                <a:latin typeface="Arial"/>
                <a:ea typeface="Arial"/>
                <a:cs typeface="Arial"/>
                <a:sym typeface="Arial"/>
              </a:rPr>
              <a:t>Convolutional Neural Network (Resnet50)</a:t>
            </a:r>
            <a:br>
              <a:rPr b="0" i="0" lang="en-US" sz="2900" u="none">
                <a:solidFill>
                  <a:srgbClr val="262626"/>
                </a:solidFill>
                <a:latin typeface="Arial"/>
                <a:ea typeface="Arial"/>
                <a:cs typeface="Arial"/>
                <a:sym typeface="Arial"/>
              </a:rPr>
            </a:br>
            <a:br>
              <a:rPr b="0" i="0" lang="en-US" sz="3900" u="none">
                <a:solidFill>
                  <a:srgbClr val="262626"/>
                </a:solidFill>
                <a:latin typeface="Calibri"/>
                <a:ea typeface="Calibri"/>
                <a:cs typeface="Calibri"/>
                <a:sym typeface="Calibri"/>
              </a:rPr>
            </a:br>
            <a:endParaRPr/>
          </a:p>
        </p:txBody>
      </p:sp>
      <p:sp>
        <p:nvSpPr>
          <p:cNvPr id="231" name="Google Shape;231;p6"/>
          <p:cNvSpPr txBox="1"/>
          <p:nvPr/>
        </p:nvSpPr>
        <p:spPr>
          <a:xfrm>
            <a:off x="746750" y="1720850"/>
            <a:ext cx="4185600" cy="4564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solidFill>
                  <a:schemeClr val="dk1"/>
                </a:solidFill>
              </a:rPr>
              <a:t>Pros:</a:t>
            </a:r>
            <a:endParaRPr b="1" sz="2000">
              <a:solidFill>
                <a:schemeClr val="dk1"/>
              </a:solidFill>
            </a:endParaRPr>
          </a:p>
          <a:p>
            <a:pPr indent="0" lvl="0" marL="0" rtl="0" algn="l">
              <a:spcBef>
                <a:spcPts val="0"/>
              </a:spcBef>
              <a:spcAft>
                <a:spcPts val="0"/>
              </a:spcAft>
              <a:buNone/>
            </a:pPr>
            <a:r>
              <a:t/>
            </a:r>
            <a:endParaRPr b="1"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 High AUC</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 Easier to optimize</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 Can gain accuracy from increased depth</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US" sz="2000">
                <a:solidFill>
                  <a:schemeClr val="dk1"/>
                </a:solidFill>
              </a:rPr>
              <a:t>Cons:</a:t>
            </a:r>
            <a:endParaRPr b="1" sz="2000">
              <a:solidFill>
                <a:schemeClr val="dk1"/>
              </a:solidFill>
            </a:endParaRPr>
          </a:p>
          <a:p>
            <a:pPr indent="0" lvl="0" marL="0" rtl="0" algn="l">
              <a:spcBef>
                <a:spcPts val="0"/>
              </a:spcBef>
              <a:spcAft>
                <a:spcPts val="0"/>
              </a:spcAft>
              <a:buNone/>
            </a:pPr>
            <a:r>
              <a:t/>
            </a:r>
            <a:endParaRPr b="1"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Low time and computational efficiency</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Doesn’t improve accuracy vs. baseline</a:t>
            </a:r>
            <a:endParaRPr sz="2000">
              <a:solidFill>
                <a:schemeClr val="dk1"/>
              </a:solidFill>
            </a:endParaRPr>
          </a:p>
        </p:txBody>
      </p:sp>
      <p:sp>
        <p:nvSpPr>
          <p:cNvPr id="232" name="Google Shape;232;p6"/>
          <p:cNvSpPr txBox="1"/>
          <p:nvPr/>
        </p:nvSpPr>
        <p:spPr>
          <a:xfrm>
            <a:off x="5146575" y="1720850"/>
            <a:ext cx="3370500" cy="16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000">
                <a:solidFill>
                  <a:schemeClr val="dk1"/>
                </a:solidFill>
              </a:rPr>
              <a:t>Results:</a:t>
            </a:r>
            <a:endParaRPr b="1" sz="2000">
              <a:solidFill>
                <a:schemeClr val="dk1"/>
              </a:solidFill>
            </a:endParaRPr>
          </a:p>
          <a:p>
            <a:pPr indent="0" lvl="0" marL="0" rtl="0" algn="l">
              <a:spcBef>
                <a:spcPts val="0"/>
              </a:spcBef>
              <a:spcAft>
                <a:spcPts val="0"/>
              </a:spcAft>
              <a:buClr>
                <a:schemeClr val="dk1"/>
              </a:buClr>
              <a:buSzPts val="1100"/>
              <a:buFont typeface="Arial"/>
              <a:buNone/>
            </a:pPr>
            <a:r>
              <a:t/>
            </a:r>
            <a:endParaRPr b="1"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Training time(s): 1877.7</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Accuracy: 0.82</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AUC: 0.9</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cxnSp>
        <p:nvCxnSpPr>
          <p:cNvPr id="237" name="Google Shape;237;p7"/>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238" name="Google Shape;238;p7"/>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2</a:t>
            </a:r>
            <a:endParaRPr/>
          </a:p>
        </p:txBody>
      </p:sp>
      <p:sp>
        <p:nvSpPr>
          <p:cNvPr id="239" name="Google Shape;239;p7"/>
          <p:cNvSpPr txBox="1"/>
          <p:nvPr>
            <p:ph type="ctrTitle"/>
          </p:nvPr>
        </p:nvSpPr>
        <p:spPr>
          <a:xfrm>
            <a:off x="2035175" y="809625"/>
            <a:ext cx="5956300" cy="1081087"/>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2900"/>
              <a:buFont typeface="Arial"/>
              <a:buNone/>
            </a:pPr>
            <a:r>
              <a:rPr b="1" i="0" lang="en-US" sz="2900" u="none">
                <a:solidFill>
                  <a:srgbClr val="262626"/>
                </a:solidFill>
              </a:rPr>
              <a:t>GBDT</a:t>
            </a:r>
            <a:br>
              <a:rPr b="0" i="0" lang="en-US" sz="3900" u="none">
                <a:solidFill>
                  <a:srgbClr val="262626"/>
                </a:solidFill>
                <a:latin typeface="Calibri"/>
                <a:ea typeface="Calibri"/>
                <a:cs typeface="Calibri"/>
                <a:sym typeface="Calibri"/>
              </a:rPr>
            </a:br>
            <a:endParaRPr/>
          </a:p>
        </p:txBody>
      </p:sp>
      <p:sp>
        <p:nvSpPr>
          <p:cNvPr id="240" name="Google Shape;240;p7"/>
          <p:cNvSpPr txBox="1"/>
          <p:nvPr/>
        </p:nvSpPr>
        <p:spPr>
          <a:xfrm>
            <a:off x="664275" y="4547050"/>
            <a:ext cx="7713000" cy="13998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Training time(s): 73.2</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Accuracy: 0.90</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AUC: 0.96</a:t>
            </a:r>
            <a:endParaRPr sz="2000">
              <a:solidFill>
                <a:schemeClr val="dk1"/>
              </a:solidFill>
            </a:endParaRPr>
          </a:p>
        </p:txBody>
      </p:sp>
      <p:pic>
        <p:nvPicPr>
          <p:cNvPr id="241" name="Google Shape;241;p7"/>
          <p:cNvPicPr preferRelativeResize="0"/>
          <p:nvPr/>
        </p:nvPicPr>
        <p:blipFill>
          <a:blip r:embed="rId3">
            <a:alphaModFix/>
          </a:blip>
          <a:stretch>
            <a:fillRect/>
          </a:stretch>
        </p:blipFill>
        <p:spPr>
          <a:xfrm>
            <a:off x="560075" y="1851825"/>
            <a:ext cx="8087650" cy="320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cxnSp>
        <p:nvCxnSpPr>
          <p:cNvPr id="246" name="Google Shape;246;p8"/>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247" name="Google Shape;247;p8"/>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3</a:t>
            </a:r>
            <a:endParaRPr/>
          </a:p>
        </p:txBody>
      </p:sp>
      <p:sp>
        <p:nvSpPr>
          <p:cNvPr id="248" name="Google Shape;248;p8"/>
          <p:cNvSpPr txBox="1"/>
          <p:nvPr>
            <p:ph type="ctrTitle"/>
          </p:nvPr>
        </p:nvSpPr>
        <p:spPr>
          <a:xfrm>
            <a:off x="2035175" y="809625"/>
            <a:ext cx="5956300" cy="1081087"/>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2900"/>
              <a:buFont typeface="Arial"/>
              <a:buNone/>
            </a:pPr>
            <a:r>
              <a:rPr b="1" i="0" lang="en-US" sz="2900" u="none">
                <a:solidFill>
                  <a:srgbClr val="262626"/>
                </a:solidFill>
              </a:rPr>
              <a:t>Random </a:t>
            </a:r>
            <a:r>
              <a:rPr b="1" lang="en-US" sz="2900"/>
              <a:t>F</a:t>
            </a:r>
            <a:r>
              <a:rPr b="1" i="0" lang="en-US" sz="2900" u="none">
                <a:solidFill>
                  <a:srgbClr val="262626"/>
                </a:solidFill>
              </a:rPr>
              <a:t>orest</a:t>
            </a:r>
            <a:br>
              <a:rPr b="0" i="0" lang="en-US" sz="3900" u="none">
                <a:solidFill>
                  <a:srgbClr val="262626"/>
                </a:solidFill>
                <a:latin typeface="Calibri"/>
                <a:ea typeface="Calibri"/>
                <a:cs typeface="Calibri"/>
                <a:sym typeface="Calibri"/>
              </a:rPr>
            </a:br>
            <a:endParaRPr/>
          </a:p>
        </p:txBody>
      </p:sp>
      <p:sp>
        <p:nvSpPr>
          <p:cNvPr id="249" name="Google Shape;249;p8"/>
          <p:cNvSpPr txBox="1"/>
          <p:nvPr/>
        </p:nvSpPr>
        <p:spPr>
          <a:xfrm>
            <a:off x="554037" y="1997075"/>
            <a:ext cx="4164012"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2000" u="none">
                <a:solidFill>
                  <a:schemeClr val="dk1"/>
                </a:solidFill>
              </a:rPr>
              <a:t>Pros :</a:t>
            </a:r>
            <a:endParaRPr b="1" i="0" sz="2000" u="none">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b="1"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b="0" i="0" lang="en-US" sz="2000" u="none">
                <a:solidFill>
                  <a:schemeClr val="dk1"/>
                </a:solidFill>
                <a:latin typeface="Arial"/>
                <a:ea typeface="Arial"/>
                <a:cs typeface="Arial"/>
                <a:sym typeface="Arial"/>
              </a:rPr>
              <a:t>Training speed</a:t>
            </a:r>
            <a:r>
              <a:rPr lang="en-US" sz="2000">
                <a:solidFill>
                  <a:schemeClr val="dk1"/>
                </a:solidFill>
              </a:rPr>
              <a:t>:</a:t>
            </a:r>
            <a:r>
              <a:rPr b="0" i="0" lang="en-US" sz="2000" u="none">
                <a:solidFill>
                  <a:schemeClr val="dk1"/>
                </a:solidFill>
                <a:latin typeface="Arial"/>
                <a:ea typeface="Arial"/>
                <a:cs typeface="Arial"/>
                <a:sym typeface="Arial"/>
              </a:rPr>
              <a:t> </a:t>
            </a:r>
            <a:r>
              <a:rPr lang="en-US" sz="2000">
                <a:solidFill>
                  <a:schemeClr val="dk1"/>
                </a:solidFill>
              </a:rPr>
              <a:t>f</a:t>
            </a:r>
            <a:r>
              <a:rPr b="0" i="0" lang="en-US" sz="2000" u="none">
                <a:solidFill>
                  <a:schemeClr val="dk1"/>
                </a:solidFill>
                <a:latin typeface="Arial"/>
                <a:ea typeface="Arial"/>
                <a:cs typeface="Arial"/>
                <a:sym typeface="Arial"/>
              </a:rPr>
              <a:t>ast</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E</a:t>
            </a:r>
            <a:r>
              <a:rPr b="0" i="0" lang="en-US" sz="2000" u="none">
                <a:solidFill>
                  <a:schemeClr val="dk1"/>
                </a:solidFill>
                <a:latin typeface="Arial"/>
                <a:ea typeface="Arial"/>
                <a:cs typeface="Arial"/>
                <a:sym typeface="Arial"/>
              </a:rPr>
              <a:t>asy to make a parallel method</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I</a:t>
            </a:r>
            <a:r>
              <a:rPr b="0" i="0" lang="en-US" sz="2000" u="none">
                <a:solidFill>
                  <a:schemeClr val="dk1"/>
                </a:solidFill>
                <a:latin typeface="Arial"/>
                <a:ea typeface="Arial"/>
                <a:cs typeface="Arial"/>
                <a:sym typeface="Arial"/>
              </a:rPr>
              <a:t>nfluence between features can be detected</a:t>
            </a:r>
            <a:endParaRPr sz="2000"/>
          </a:p>
          <a:p>
            <a:pPr indent="0" lvl="0" marL="0" marR="0" rtl="0" algn="l">
              <a:lnSpc>
                <a:spcPct val="100000"/>
              </a:lnSpc>
              <a:spcBef>
                <a:spcPts val="0"/>
              </a:spcBef>
              <a:spcAft>
                <a:spcPts val="0"/>
              </a:spcAft>
              <a:buClr>
                <a:schemeClr val="dk1"/>
              </a:buClr>
              <a:buSzPts val="1800"/>
              <a:buFont typeface="Arial"/>
              <a:buNone/>
            </a:pPr>
            <a:r>
              <a:t/>
            </a:r>
            <a:endParaRPr sz="20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rPr b="1" i="0" lang="en-US" sz="2000" u="none">
                <a:solidFill>
                  <a:schemeClr val="dk1"/>
                </a:solidFill>
              </a:rPr>
              <a:t>Cons :</a:t>
            </a:r>
            <a:endParaRPr b="1" i="0" sz="2000" u="none">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b="1"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 Large </a:t>
            </a:r>
            <a:r>
              <a:rPr b="0" i="0" lang="en-US" sz="2000" u="none">
                <a:solidFill>
                  <a:schemeClr val="dk1"/>
                </a:solidFill>
                <a:latin typeface="Arial"/>
                <a:ea typeface="Arial"/>
                <a:cs typeface="Arial"/>
                <a:sym typeface="Arial"/>
              </a:rPr>
              <a:t>space and time required for</a:t>
            </a:r>
            <a:r>
              <a:rPr lang="en-US" sz="2000">
                <a:solidFill>
                  <a:schemeClr val="dk1"/>
                </a:solidFill>
              </a:rPr>
              <a:t> </a:t>
            </a:r>
            <a:r>
              <a:rPr b="0" i="0" lang="en-US" sz="2000" u="none">
                <a:solidFill>
                  <a:schemeClr val="dk1"/>
                </a:solidFill>
                <a:latin typeface="Arial"/>
                <a:ea typeface="Arial"/>
                <a:cs typeface="Arial"/>
                <a:sym typeface="Arial"/>
              </a:rPr>
              <a:t>large # of decisi</a:t>
            </a:r>
            <a:r>
              <a:rPr lang="en-US" sz="2000">
                <a:solidFill>
                  <a:schemeClr val="dk1"/>
                </a:solidFill>
              </a:rPr>
              <a:t>on trees</a:t>
            </a:r>
            <a:endParaRPr sz="2000">
              <a:solidFill>
                <a:schemeClr val="dk1"/>
              </a:solidFill>
            </a:endParaRPr>
          </a:p>
          <a:p>
            <a:pPr indent="0" lvl="0" marL="457200" marR="0" rtl="0" algn="l">
              <a:lnSpc>
                <a:spcPct val="100000"/>
              </a:lnSpc>
              <a:spcBef>
                <a:spcPts val="0"/>
              </a:spcBef>
              <a:spcAft>
                <a:spcPts val="0"/>
              </a:spcAft>
              <a:buNone/>
            </a:pPr>
            <a:r>
              <a:t/>
            </a:r>
            <a:endParaRPr sz="2000">
              <a:solidFill>
                <a:schemeClr val="dk1"/>
              </a:solidFill>
            </a:endParaRPr>
          </a:p>
        </p:txBody>
      </p:sp>
      <p:sp>
        <p:nvSpPr>
          <p:cNvPr id="250" name="Google Shape;250;p8"/>
          <p:cNvSpPr txBox="1"/>
          <p:nvPr/>
        </p:nvSpPr>
        <p:spPr>
          <a:xfrm>
            <a:off x="4897437" y="1997075"/>
            <a:ext cx="403225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rPr>
              <a:t>Results:</a:t>
            </a:r>
            <a:endParaRPr b="1"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342900" lvl="0" marL="457200" marR="0" rtl="0" algn="l">
              <a:lnSpc>
                <a:spcPct val="100000"/>
              </a:lnSpc>
              <a:spcBef>
                <a:spcPts val="0"/>
              </a:spcBef>
              <a:spcAft>
                <a:spcPts val="0"/>
              </a:spcAft>
              <a:buClr>
                <a:schemeClr val="dk1"/>
              </a:buClr>
              <a:buSzPts val="1800"/>
              <a:buFont typeface="Arial"/>
              <a:buChar char="●"/>
            </a:pPr>
            <a:r>
              <a:rPr lang="en-US" sz="1800">
                <a:solidFill>
                  <a:schemeClr val="dk1"/>
                </a:solidFill>
              </a:rPr>
              <a:t>T</a:t>
            </a:r>
            <a:r>
              <a:rPr b="0" i="0" lang="en-US" sz="1800" u="none">
                <a:solidFill>
                  <a:schemeClr val="dk1"/>
                </a:solidFill>
                <a:latin typeface="Arial"/>
                <a:ea typeface="Arial"/>
                <a:cs typeface="Arial"/>
                <a:sym typeface="Arial"/>
              </a:rPr>
              <a:t>raining time(s): 259.</a:t>
            </a:r>
            <a:r>
              <a:rPr lang="en-US" sz="1800">
                <a:solidFill>
                  <a:schemeClr val="dk1"/>
                </a:solidFill>
              </a:rPr>
              <a:t>2</a:t>
            </a:r>
            <a:endParaRPr/>
          </a:p>
          <a:p>
            <a:pPr indent="0" lvl="0" marL="45720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Clr>
                <a:schemeClr val="dk1"/>
              </a:buClr>
              <a:buSzPts val="1800"/>
              <a:buFont typeface="Arial"/>
              <a:buChar char="●"/>
            </a:pPr>
            <a:r>
              <a:rPr lang="en-US" sz="1800">
                <a:solidFill>
                  <a:schemeClr val="dk1"/>
                </a:solidFill>
              </a:rPr>
              <a:t>A</a:t>
            </a:r>
            <a:r>
              <a:rPr b="0" i="0" lang="en-US" sz="1800" u="none">
                <a:solidFill>
                  <a:schemeClr val="dk1"/>
                </a:solidFill>
                <a:latin typeface="Arial"/>
                <a:ea typeface="Arial"/>
                <a:cs typeface="Arial"/>
                <a:sym typeface="Arial"/>
              </a:rPr>
              <a:t>ccuracy: 0.8</a:t>
            </a:r>
            <a:r>
              <a:rPr lang="en-US" sz="1800">
                <a:solidFill>
                  <a:schemeClr val="dk1"/>
                </a:solidFill>
              </a:rPr>
              <a:t>7</a:t>
            </a:r>
            <a:endParaRPr b="0" i="0" sz="1800" u="non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Font typeface="Arial"/>
              <a:buChar char="●"/>
            </a:pPr>
            <a:r>
              <a:rPr lang="en-US" sz="1800">
                <a:solidFill>
                  <a:schemeClr val="dk1"/>
                </a:solidFill>
              </a:rPr>
              <a:t>AUC</a:t>
            </a:r>
            <a:r>
              <a:rPr b="0" i="0" lang="en-US" sz="1800" u="none">
                <a:solidFill>
                  <a:schemeClr val="dk1"/>
                </a:solidFill>
                <a:latin typeface="Arial"/>
                <a:ea typeface="Arial"/>
                <a:cs typeface="Arial"/>
                <a:sym typeface="Arial"/>
              </a:rPr>
              <a:t>: 0.7</a:t>
            </a:r>
            <a:r>
              <a:rPr lang="en-US" sz="1800">
                <a:solidFill>
                  <a:schemeClr val="dk1"/>
                </a:solidFill>
              </a:rPr>
              <a:t>7</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cxnSp>
        <p:nvCxnSpPr>
          <p:cNvPr id="255" name="Google Shape;255;p9"/>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256" name="Google Shape;256;p9"/>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4</a:t>
            </a:r>
            <a:endParaRPr/>
          </a:p>
        </p:txBody>
      </p:sp>
      <p:sp>
        <p:nvSpPr>
          <p:cNvPr id="257" name="Google Shape;257;p9"/>
          <p:cNvSpPr txBox="1"/>
          <p:nvPr>
            <p:ph type="ctrTitle"/>
          </p:nvPr>
        </p:nvSpPr>
        <p:spPr>
          <a:xfrm>
            <a:off x="2035175" y="809625"/>
            <a:ext cx="5956200" cy="8112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4300"/>
              <a:buFont typeface="Calibri"/>
              <a:buNone/>
            </a:pPr>
            <a:r>
              <a:t/>
            </a:r>
            <a:endParaRPr b="1" sz="4300">
              <a:latin typeface="Calibri"/>
              <a:ea typeface="Calibri"/>
              <a:cs typeface="Calibri"/>
              <a:sym typeface="Calibri"/>
            </a:endParaRPr>
          </a:p>
          <a:p>
            <a:pPr indent="0" lvl="0" marL="0" rtl="0" algn="l">
              <a:lnSpc>
                <a:spcPct val="100000"/>
              </a:lnSpc>
              <a:spcBef>
                <a:spcPts val="0"/>
              </a:spcBef>
              <a:spcAft>
                <a:spcPts val="0"/>
              </a:spcAft>
              <a:buClr>
                <a:srgbClr val="262626"/>
              </a:buClr>
              <a:buSzPts val="4300"/>
              <a:buFont typeface="Calibri"/>
              <a:buNone/>
            </a:pPr>
            <a:r>
              <a:rPr b="1" i="0" lang="en-US" sz="4300" u="none">
                <a:solidFill>
                  <a:srgbClr val="262626"/>
                </a:solidFill>
                <a:latin typeface="Calibri"/>
                <a:ea typeface="Calibri"/>
                <a:cs typeface="Calibri"/>
                <a:sym typeface="Calibri"/>
              </a:rPr>
              <a:t>SVM &amp; KNN</a:t>
            </a:r>
            <a:br>
              <a:rPr b="0" i="0" lang="en-US" sz="4300" u="none">
                <a:solidFill>
                  <a:srgbClr val="262626"/>
                </a:solidFill>
                <a:latin typeface="Calibri"/>
                <a:ea typeface="Calibri"/>
                <a:cs typeface="Calibri"/>
                <a:sym typeface="Calibri"/>
              </a:rPr>
            </a:br>
            <a:endParaRPr/>
          </a:p>
        </p:txBody>
      </p:sp>
      <p:sp>
        <p:nvSpPr>
          <p:cNvPr id="258" name="Google Shape;258;p9"/>
          <p:cNvSpPr txBox="1"/>
          <p:nvPr/>
        </p:nvSpPr>
        <p:spPr>
          <a:xfrm>
            <a:off x="4644900" y="1511300"/>
            <a:ext cx="3346500" cy="436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lang="en-US" sz="1800">
                <a:solidFill>
                  <a:schemeClr val="dk1"/>
                </a:solidFill>
              </a:rPr>
              <a:t>Standard SVM Results</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T</a:t>
            </a:r>
            <a:r>
              <a:rPr b="0" i="0" lang="en-US" sz="1800" u="none">
                <a:solidFill>
                  <a:schemeClr val="dk1"/>
                </a:solidFill>
                <a:latin typeface="Arial"/>
                <a:ea typeface="Arial"/>
                <a:cs typeface="Arial"/>
                <a:sym typeface="Arial"/>
              </a:rPr>
              <a:t>raining time(s): 278.7</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A</a:t>
            </a:r>
            <a:r>
              <a:rPr b="0" i="0" lang="en-US" sz="1800" u="none">
                <a:solidFill>
                  <a:schemeClr val="dk1"/>
                </a:solidFill>
                <a:latin typeface="Arial"/>
                <a:ea typeface="Arial"/>
                <a:cs typeface="Arial"/>
                <a:sym typeface="Arial"/>
              </a:rPr>
              <a:t>ccuracy: </a:t>
            </a:r>
            <a:r>
              <a:rPr lang="en-US" sz="1800">
                <a:solidFill>
                  <a:schemeClr val="dk1"/>
                </a:solidFill>
              </a:rPr>
              <a:t>0.52</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AUC</a:t>
            </a:r>
            <a:r>
              <a:rPr b="0" i="0" lang="en-US" sz="1800" u="none">
                <a:solidFill>
                  <a:schemeClr val="dk1"/>
                </a:solidFill>
                <a:latin typeface="Arial"/>
                <a:ea typeface="Arial"/>
                <a:cs typeface="Arial"/>
                <a:sym typeface="Arial"/>
              </a:rPr>
              <a:t>: </a:t>
            </a:r>
            <a:r>
              <a:rPr lang="en-US" sz="1800">
                <a:solidFill>
                  <a:schemeClr val="dk1"/>
                </a:solidFill>
              </a:rPr>
              <a:t>0.52</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rPr b="1" lang="en-US" sz="1800">
                <a:solidFill>
                  <a:schemeClr val="dk1"/>
                </a:solidFill>
              </a:rPr>
              <a:t>Weighted SVM Results</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highlight>
                  <a:srgbClr val="FFFFFF"/>
                </a:highlight>
              </a:rPr>
              <a:t>Training time(s): 59.2</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US" sz="1800">
                <a:solidFill>
                  <a:schemeClr val="dk1"/>
                </a:solidFill>
                <a:highlight>
                  <a:srgbClr val="FFFFFF"/>
                </a:highlight>
              </a:rPr>
              <a:t>Accuracy: 0.78</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US" sz="1800">
                <a:solidFill>
                  <a:schemeClr val="dk1"/>
                </a:solidFill>
                <a:highlight>
                  <a:srgbClr val="FFFFFF"/>
                </a:highlight>
              </a:rPr>
              <a:t>AUC: 0.79</a:t>
            </a:r>
            <a:endParaRPr>
              <a:solidFill>
                <a:schemeClr val="dk1"/>
              </a:solidFill>
              <a:highlight>
                <a:srgbClr val="FFFFFF"/>
              </a:highlight>
            </a:endParaRPr>
          </a:p>
          <a:p>
            <a:pPr indent="0" lvl="0" marL="0" marR="0" rtl="0" algn="l">
              <a:lnSpc>
                <a:spcPct val="100000"/>
              </a:lnSpc>
              <a:spcBef>
                <a:spcPts val="0"/>
              </a:spcBef>
              <a:spcAft>
                <a:spcPts val="0"/>
              </a:spcAft>
              <a:buClr>
                <a:schemeClr val="dk1"/>
              </a:buClr>
              <a:buSzPts val="1800"/>
              <a:buFont typeface="Arial"/>
              <a:buNone/>
            </a:pPr>
            <a:r>
              <a:t/>
            </a:r>
            <a:endParaRPr>
              <a:highlight>
                <a:srgbClr val="FFFFFF"/>
              </a:highlight>
            </a:endParaRPr>
          </a:p>
          <a:p>
            <a:pPr indent="0" lvl="0" marL="0" marR="0" rtl="0" algn="l">
              <a:lnSpc>
                <a:spcPct val="100000"/>
              </a:lnSpc>
              <a:spcBef>
                <a:spcPts val="0"/>
              </a:spcBef>
              <a:spcAft>
                <a:spcPts val="0"/>
              </a:spcAft>
              <a:buClr>
                <a:schemeClr val="dk1"/>
              </a:buClr>
              <a:buSzPts val="1800"/>
              <a:buFont typeface="Arial"/>
              <a:buNone/>
            </a:pPr>
            <a:r>
              <a:rPr b="1" lang="en-US" sz="1800">
                <a:highlight>
                  <a:srgbClr val="FFFFFF"/>
                </a:highlight>
              </a:rPr>
              <a:t>KNN Results</a:t>
            </a:r>
            <a:endParaRPr b="1" sz="1800">
              <a:highlight>
                <a:srgbClr val="FFFFFF"/>
              </a:highlight>
            </a:endParaRPr>
          </a:p>
          <a:p>
            <a:pPr indent="-342900" lvl="0" marL="457200" rtl="0" algn="l">
              <a:spcBef>
                <a:spcPts val="0"/>
              </a:spcBef>
              <a:spcAft>
                <a:spcPts val="0"/>
              </a:spcAft>
              <a:buClr>
                <a:schemeClr val="dk1"/>
              </a:buClr>
              <a:buSzPts val="1800"/>
              <a:buChar char="●"/>
            </a:pPr>
            <a:r>
              <a:rPr lang="en-US" sz="1800">
                <a:solidFill>
                  <a:schemeClr val="dk1"/>
                </a:solidFill>
                <a:highlight>
                  <a:srgbClr val="FFFFFF"/>
                </a:highlight>
              </a:rPr>
              <a:t>Training time(s): 2.32</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US" sz="1800">
                <a:solidFill>
                  <a:schemeClr val="dk1"/>
                </a:solidFill>
                <a:highlight>
                  <a:srgbClr val="FFFFFF"/>
                </a:highlight>
              </a:rPr>
              <a:t>Accuracy: 0.73</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US" sz="1800">
                <a:solidFill>
                  <a:schemeClr val="dk1"/>
                </a:solidFill>
                <a:highlight>
                  <a:srgbClr val="FFFFFF"/>
                </a:highlight>
              </a:rPr>
              <a:t>AUC: 0.73</a:t>
            </a:r>
            <a:endParaRPr>
              <a:solidFill>
                <a:schemeClr val="dk1"/>
              </a:solidFill>
              <a:highlight>
                <a:srgbClr val="FFFFFF"/>
              </a:highlight>
            </a:endParaRPr>
          </a:p>
          <a:p>
            <a:pPr indent="0" lvl="0" marL="0" marR="0" rtl="0" algn="l">
              <a:lnSpc>
                <a:spcPct val="100000"/>
              </a:lnSpc>
              <a:spcBef>
                <a:spcPts val="0"/>
              </a:spcBef>
              <a:spcAft>
                <a:spcPts val="0"/>
              </a:spcAft>
              <a:buClr>
                <a:schemeClr val="dk1"/>
              </a:buClr>
              <a:buSzPts val="1800"/>
              <a:buFont typeface="Arial"/>
              <a:buNone/>
            </a:pPr>
            <a:r>
              <a:t/>
            </a:r>
            <a:endParaRPr/>
          </a:p>
        </p:txBody>
      </p:sp>
      <p:sp>
        <p:nvSpPr>
          <p:cNvPr id="259" name="Google Shape;259;p9"/>
          <p:cNvSpPr txBox="1"/>
          <p:nvPr/>
        </p:nvSpPr>
        <p:spPr>
          <a:xfrm>
            <a:off x="512000" y="1674975"/>
            <a:ext cx="4059900" cy="199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lang="en-US" sz="2000">
                <a:solidFill>
                  <a:schemeClr val="dk1"/>
                </a:solidFill>
              </a:rPr>
              <a:t>SVM: </a:t>
            </a:r>
            <a:endParaRPr b="1" sz="20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rPr>
              <a:t>Pros:</a:t>
            </a:r>
            <a:endParaRPr b="1"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Simplify</a:t>
            </a:r>
            <a:r>
              <a:rPr b="0" i="0" lang="en-US" sz="1800" u="none">
                <a:solidFill>
                  <a:schemeClr val="dk1"/>
                </a:solidFill>
                <a:latin typeface="Arial"/>
                <a:ea typeface="Arial"/>
                <a:cs typeface="Arial"/>
                <a:sym typeface="Arial"/>
              </a:rPr>
              <a:t> high-dimensional space problems, fast </a:t>
            </a:r>
            <a:r>
              <a:rPr lang="en-US" sz="1800">
                <a:solidFill>
                  <a:schemeClr val="dk1"/>
                </a:solidFill>
              </a:rPr>
              <a:t>training time</a:t>
            </a:r>
            <a:endParaRPr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rPr>
              <a:t>Cons:</a:t>
            </a:r>
            <a:endParaRPr b="1"/>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C</a:t>
            </a:r>
            <a:r>
              <a:rPr b="0" i="0" lang="en-US" sz="1800" u="none">
                <a:solidFill>
                  <a:schemeClr val="dk1"/>
                </a:solidFill>
                <a:latin typeface="Arial"/>
                <a:ea typeface="Arial"/>
                <a:cs typeface="Arial"/>
                <a:sym typeface="Arial"/>
              </a:rPr>
              <a:t>annot deal with large dataset</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Low accuracy and AUC</a:t>
            </a:r>
            <a:endParaRPr sz="1800">
              <a:solidFill>
                <a:schemeClr val="dk1"/>
              </a:solidFill>
            </a:endParaRPr>
          </a:p>
        </p:txBody>
      </p:sp>
      <p:sp>
        <p:nvSpPr>
          <p:cNvPr id="260" name="Google Shape;260;p9"/>
          <p:cNvSpPr txBox="1"/>
          <p:nvPr/>
        </p:nvSpPr>
        <p:spPr>
          <a:xfrm>
            <a:off x="512000" y="3989500"/>
            <a:ext cx="3990900" cy="173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US" sz="1800">
                <a:solidFill>
                  <a:schemeClr val="dk1"/>
                </a:solidFill>
              </a:rPr>
              <a:t>KNN</a:t>
            </a:r>
            <a:r>
              <a:rPr b="1" lang="en-US" sz="1800">
                <a:solidFill>
                  <a:schemeClr val="dk1"/>
                </a:solidFill>
              </a:rPr>
              <a:t>: </a:t>
            </a:r>
            <a:endParaRPr b="1" sz="1800">
              <a:solidFill>
                <a:schemeClr val="dk1"/>
              </a:solidFil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rPr>
              <a:t>Pros:</a:t>
            </a:r>
            <a:endParaRPr b="1" sz="1800">
              <a:solidFill>
                <a:schemeClr val="dk1"/>
              </a:solidFill>
            </a:endParaRPr>
          </a:p>
          <a:p>
            <a:pPr indent="-342900" lvl="0" marL="457200" marR="0" rtl="0" algn="l">
              <a:lnSpc>
                <a:spcPct val="100000"/>
              </a:lnSpc>
              <a:spcBef>
                <a:spcPts val="0"/>
              </a:spcBef>
              <a:spcAft>
                <a:spcPts val="0"/>
              </a:spcAft>
              <a:buClr>
                <a:srgbClr val="222222"/>
              </a:buClr>
              <a:buSzPts val="1800"/>
              <a:buChar char="●"/>
            </a:pPr>
            <a:r>
              <a:rPr lang="en-US" sz="1800">
                <a:solidFill>
                  <a:srgbClr val="222222"/>
                </a:solidFill>
                <a:highlight>
                  <a:srgbClr val="F8F9FA"/>
                </a:highlight>
              </a:rPr>
              <a:t>Mature theory, simple model </a:t>
            </a:r>
            <a:endParaRPr sz="1800">
              <a:solidFill>
                <a:srgbClr val="222222"/>
              </a:solidFill>
              <a:highlight>
                <a:srgbClr val="F8F9FA"/>
              </a:highlight>
            </a:endParaRPr>
          </a:p>
          <a:p>
            <a:pPr indent="-342900" lvl="0" marL="457200" marR="0" rtl="0" algn="l">
              <a:lnSpc>
                <a:spcPct val="100000"/>
              </a:lnSpc>
              <a:spcBef>
                <a:spcPts val="0"/>
              </a:spcBef>
              <a:spcAft>
                <a:spcPts val="0"/>
              </a:spcAft>
              <a:buClr>
                <a:srgbClr val="222222"/>
              </a:buClr>
              <a:buSzPts val="1800"/>
              <a:buChar char="●"/>
            </a:pPr>
            <a:r>
              <a:rPr lang="en-US" sz="1800">
                <a:solidFill>
                  <a:srgbClr val="222222"/>
                </a:solidFill>
                <a:highlight>
                  <a:srgbClr val="F8F9FA"/>
                </a:highlight>
              </a:rPr>
              <a:t>Low complexity </a:t>
            </a:r>
            <a:endParaRPr sz="1800">
              <a:solidFill>
                <a:srgbClr val="222222"/>
              </a:solidFill>
              <a:highlight>
                <a:srgbClr val="F8F9FA"/>
              </a:highlight>
            </a:endParaRPr>
          </a:p>
          <a:p>
            <a:pPr indent="-342900" lvl="0" marL="457200" marR="0" rtl="0" algn="l">
              <a:lnSpc>
                <a:spcPct val="100000"/>
              </a:lnSpc>
              <a:spcBef>
                <a:spcPts val="0"/>
              </a:spcBef>
              <a:spcAft>
                <a:spcPts val="0"/>
              </a:spcAft>
              <a:buClr>
                <a:srgbClr val="222222"/>
              </a:buClr>
              <a:buSzPts val="1800"/>
              <a:buChar char="●"/>
            </a:pPr>
            <a:r>
              <a:rPr lang="en-US" sz="1800">
                <a:solidFill>
                  <a:srgbClr val="222222"/>
                </a:solidFill>
                <a:highlight>
                  <a:srgbClr val="F8F9FA"/>
                </a:highlight>
              </a:rPr>
              <a:t>Fast training time</a:t>
            </a:r>
            <a:endParaRPr sz="1800">
              <a:solidFill>
                <a:srgbClr val="222222"/>
              </a:solidFill>
              <a:highlight>
                <a:srgbClr val="F8F9FA"/>
              </a:highlight>
            </a:endParaRPr>
          </a:p>
          <a:p>
            <a:pPr indent="0" lvl="0" marL="0" rtl="0" algn="l">
              <a:spcBef>
                <a:spcPts val="0"/>
              </a:spcBef>
              <a:spcAft>
                <a:spcPts val="0"/>
              </a:spcAft>
              <a:buNone/>
            </a:pPr>
            <a:r>
              <a:rPr b="1" lang="en-US" sz="1800">
                <a:solidFill>
                  <a:schemeClr val="dk1"/>
                </a:solidFill>
              </a:rPr>
              <a:t>Cons:</a:t>
            </a:r>
            <a:endParaRPr sz="1800">
              <a:solidFill>
                <a:srgbClr val="222222"/>
              </a:solidFill>
              <a:highlight>
                <a:srgbClr val="F8F9FA"/>
              </a:highlight>
            </a:endParaRPr>
          </a:p>
          <a:p>
            <a:pPr indent="-342900" lvl="0" marL="457200" marR="0" rtl="0" algn="l">
              <a:lnSpc>
                <a:spcPct val="100000"/>
              </a:lnSpc>
              <a:spcBef>
                <a:spcPts val="0"/>
              </a:spcBef>
              <a:spcAft>
                <a:spcPts val="0"/>
              </a:spcAft>
              <a:buClr>
                <a:srgbClr val="222222"/>
              </a:buClr>
              <a:buSzPts val="1800"/>
              <a:buChar char="●"/>
            </a:pPr>
            <a:r>
              <a:rPr lang="en-US" sz="1800">
                <a:solidFill>
                  <a:srgbClr val="222222"/>
                </a:solidFill>
                <a:highlight>
                  <a:srgbClr val="F8F9FA"/>
                </a:highlight>
              </a:rPr>
              <a:t>Large # of calculations with large # of features</a:t>
            </a:r>
            <a:endParaRPr sz="1800">
              <a:solidFill>
                <a:srgbClr val="222222"/>
              </a:solidFill>
              <a:highlight>
                <a:srgbClr val="F8F9FA"/>
              </a:highlight>
            </a:endParaRPr>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cxnSp>
        <p:nvCxnSpPr>
          <p:cNvPr id="265" name="Google Shape;265;p10"/>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266" name="Google Shape;266;p10"/>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5</a:t>
            </a:r>
            <a:endParaRPr/>
          </a:p>
        </p:txBody>
      </p:sp>
      <p:sp>
        <p:nvSpPr>
          <p:cNvPr id="267" name="Google Shape;267;p10"/>
          <p:cNvSpPr txBox="1"/>
          <p:nvPr>
            <p:ph type="ctrTitle"/>
          </p:nvPr>
        </p:nvSpPr>
        <p:spPr>
          <a:xfrm>
            <a:off x="1898650" y="1077912"/>
            <a:ext cx="5956300" cy="1081087"/>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2900"/>
              <a:buFont typeface="Arial"/>
              <a:buNone/>
            </a:pPr>
            <a:r>
              <a:t/>
            </a:r>
            <a:endParaRPr sz="2900"/>
          </a:p>
          <a:p>
            <a:pPr indent="0" lvl="0" marL="0" rtl="0" algn="l">
              <a:lnSpc>
                <a:spcPct val="100000"/>
              </a:lnSpc>
              <a:spcBef>
                <a:spcPts val="0"/>
              </a:spcBef>
              <a:spcAft>
                <a:spcPts val="0"/>
              </a:spcAft>
              <a:buClr>
                <a:srgbClr val="262626"/>
              </a:buClr>
              <a:buSzPts val="2900"/>
              <a:buFont typeface="Arial"/>
              <a:buNone/>
            </a:pPr>
            <a:r>
              <a:rPr b="1" i="0" lang="en-US" sz="2900" u="none">
                <a:solidFill>
                  <a:srgbClr val="262626"/>
                </a:solidFill>
              </a:rPr>
              <a:t>XGboost</a:t>
            </a:r>
            <a:br>
              <a:rPr b="0" i="0" lang="en-US" sz="2900" u="none">
                <a:solidFill>
                  <a:srgbClr val="262626"/>
                </a:solidFill>
                <a:latin typeface="Arial"/>
                <a:ea typeface="Arial"/>
                <a:cs typeface="Arial"/>
                <a:sym typeface="Arial"/>
              </a:rPr>
            </a:br>
            <a:br>
              <a:rPr b="0" i="0" lang="en-US" sz="3900" u="none">
                <a:solidFill>
                  <a:srgbClr val="262626"/>
                </a:solidFill>
                <a:latin typeface="Calibri"/>
                <a:ea typeface="Calibri"/>
                <a:cs typeface="Calibri"/>
                <a:sym typeface="Calibri"/>
              </a:rPr>
            </a:br>
            <a:endParaRPr/>
          </a:p>
        </p:txBody>
      </p:sp>
      <p:sp>
        <p:nvSpPr>
          <p:cNvPr id="268" name="Google Shape;268;p10"/>
          <p:cNvSpPr txBox="1"/>
          <p:nvPr/>
        </p:nvSpPr>
        <p:spPr>
          <a:xfrm>
            <a:off x="731825" y="1673225"/>
            <a:ext cx="3415500" cy="40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2000" u="none">
                <a:solidFill>
                  <a:schemeClr val="dk1"/>
                </a:solidFill>
              </a:rPr>
              <a:t>Pros :</a:t>
            </a:r>
            <a:endParaRPr b="1" i="0" sz="2000" u="none">
              <a:solidFill>
                <a:schemeClr val="dk1"/>
              </a:solidFill>
            </a:endParaRPr>
          </a:p>
          <a:p>
            <a:pPr indent="0" lvl="0" marL="0" marR="0" rtl="0" algn="l">
              <a:lnSpc>
                <a:spcPct val="100000"/>
              </a:lnSpc>
              <a:spcBef>
                <a:spcPts val="0"/>
              </a:spcBef>
              <a:spcAft>
                <a:spcPts val="0"/>
              </a:spcAft>
              <a:buClr>
                <a:schemeClr val="dk1"/>
              </a:buClr>
              <a:buSzPts val="1800"/>
              <a:buFont typeface="Arial"/>
              <a:buNone/>
            </a:pPr>
            <a:r>
              <a:t/>
            </a:r>
            <a:endParaRPr b="1"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b="0" i="0" lang="en-US" sz="2000" u="none">
                <a:solidFill>
                  <a:schemeClr val="dk1"/>
                </a:solidFill>
                <a:latin typeface="Arial"/>
                <a:ea typeface="Arial"/>
                <a:cs typeface="Arial"/>
                <a:sym typeface="Arial"/>
              </a:rPr>
              <a:t>Accuracy</a:t>
            </a:r>
            <a:r>
              <a:rPr lang="en-US" sz="2000">
                <a:solidFill>
                  <a:schemeClr val="dk1"/>
                </a:solidFill>
              </a:rPr>
              <a:t>:</a:t>
            </a:r>
            <a:r>
              <a:rPr b="0" i="0" lang="en-US" sz="2000" u="none">
                <a:solidFill>
                  <a:schemeClr val="dk1"/>
                </a:solidFill>
                <a:latin typeface="Arial"/>
                <a:ea typeface="Arial"/>
                <a:cs typeface="Arial"/>
                <a:sym typeface="Arial"/>
              </a:rPr>
              <a:t> not bad</a:t>
            </a:r>
            <a:endParaRPr sz="2000"/>
          </a:p>
          <a:p>
            <a:pPr indent="-355600" lvl="0" marL="457200" marR="0" rtl="0" algn="l">
              <a:lnSpc>
                <a:spcPct val="100000"/>
              </a:lnSpc>
              <a:spcBef>
                <a:spcPts val="0"/>
              </a:spcBef>
              <a:spcAft>
                <a:spcPts val="0"/>
              </a:spcAft>
              <a:buClr>
                <a:schemeClr val="dk1"/>
              </a:buClr>
              <a:buSzPts val="2000"/>
              <a:buChar char="●"/>
            </a:pPr>
            <a:r>
              <a:rPr b="0" i="0" lang="en-US" sz="2000" u="none">
                <a:solidFill>
                  <a:schemeClr val="dk1"/>
                </a:solidFill>
                <a:latin typeface="Arial"/>
                <a:ea typeface="Arial"/>
                <a:cs typeface="Arial"/>
                <a:sym typeface="Arial"/>
              </a:rPr>
              <a:t>Flexible, only the first and second derivatives of loss function are required </a:t>
            </a:r>
            <a:endParaRPr sz="2000"/>
          </a:p>
          <a:p>
            <a:pPr indent="0" lvl="0" marL="0" marR="0" rtl="0" algn="l">
              <a:lnSpc>
                <a:spcPct val="100000"/>
              </a:lnSpc>
              <a:spcBef>
                <a:spcPts val="0"/>
              </a:spcBef>
              <a:spcAft>
                <a:spcPts val="0"/>
              </a:spcAft>
              <a:buClr>
                <a:schemeClr val="dk1"/>
              </a:buClr>
              <a:buSzPts val="1800"/>
              <a:buFont typeface="Noto Sans Symbols"/>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2000" u="none">
                <a:solidFill>
                  <a:schemeClr val="dk1"/>
                </a:solidFill>
              </a:rPr>
              <a:t>Cons:</a:t>
            </a:r>
            <a:endParaRPr b="1" sz="2000"/>
          </a:p>
          <a:p>
            <a:pPr indent="-355600" lvl="0" marL="457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Many leaf nodes have low split gains, so there is no need for further splits</a:t>
            </a:r>
            <a:endParaRPr sz="2000"/>
          </a:p>
        </p:txBody>
      </p:sp>
      <p:sp>
        <p:nvSpPr>
          <p:cNvPr id="269" name="Google Shape;269;p10"/>
          <p:cNvSpPr txBox="1"/>
          <p:nvPr/>
        </p:nvSpPr>
        <p:spPr>
          <a:xfrm>
            <a:off x="4333075" y="1673225"/>
            <a:ext cx="3998100" cy="609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chemeClr val="dk1"/>
                </a:solidFill>
              </a:rPr>
              <a:t>Results:</a:t>
            </a:r>
            <a:endParaRPr b="1" sz="2000">
              <a:solidFill>
                <a:schemeClr val="dk1"/>
              </a:solidFill>
            </a:endParaRPr>
          </a:p>
          <a:p>
            <a:pPr indent="0" lvl="0" marL="0" marR="0" rtl="0" algn="l">
              <a:lnSpc>
                <a:spcPct val="100000"/>
              </a:lnSpc>
              <a:spcBef>
                <a:spcPts val="0"/>
              </a:spcBef>
              <a:spcAft>
                <a:spcPts val="0"/>
              </a:spcAft>
              <a:buNone/>
            </a:pPr>
            <a:r>
              <a:t/>
            </a:r>
            <a:endParaRPr b="1"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Training time(s): 1464</a:t>
            </a:r>
            <a:endParaRPr b="1"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355600" lvl="0" marL="457200" marR="0" rtl="0" algn="l">
              <a:lnSpc>
                <a:spcPct val="100000"/>
              </a:lnSpc>
              <a:spcBef>
                <a:spcPts val="0"/>
              </a:spcBef>
              <a:spcAft>
                <a:spcPts val="0"/>
              </a:spcAft>
              <a:buClr>
                <a:schemeClr val="dk1"/>
              </a:buClr>
              <a:buSzPts val="2000"/>
              <a:buFont typeface="Arial"/>
              <a:buChar char="●"/>
            </a:pPr>
            <a:r>
              <a:rPr lang="en-US" sz="2000">
                <a:solidFill>
                  <a:schemeClr val="dk1"/>
                </a:solidFill>
              </a:rPr>
              <a:t>A</a:t>
            </a:r>
            <a:r>
              <a:rPr b="0" i="0" lang="en-US" sz="2000" u="none">
                <a:solidFill>
                  <a:schemeClr val="dk1"/>
                </a:solidFill>
                <a:latin typeface="Arial"/>
                <a:ea typeface="Arial"/>
                <a:cs typeface="Arial"/>
                <a:sym typeface="Arial"/>
              </a:rPr>
              <a:t>ccuracy: 0.8483</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endParaRPr>
          </a:p>
          <a:p>
            <a:pPr indent="-355600" lvl="0" marL="457200" marR="0" rtl="0" algn="l">
              <a:lnSpc>
                <a:spcPct val="100000"/>
              </a:lnSpc>
              <a:spcBef>
                <a:spcPts val="0"/>
              </a:spcBef>
              <a:spcAft>
                <a:spcPts val="0"/>
              </a:spcAft>
              <a:buClr>
                <a:schemeClr val="dk1"/>
              </a:buClr>
              <a:buSzPts val="2000"/>
              <a:buFont typeface="Arial"/>
              <a:buChar char="●"/>
            </a:pPr>
            <a:r>
              <a:rPr lang="en-US" sz="2000">
                <a:solidFill>
                  <a:schemeClr val="dk1"/>
                </a:solidFill>
              </a:rPr>
              <a:t>AUC</a:t>
            </a:r>
            <a:r>
              <a:rPr b="0" i="0" lang="en-US" sz="2000" u="none">
                <a:solidFill>
                  <a:schemeClr val="dk1"/>
                </a:solidFill>
                <a:latin typeface="Arial"/>
                <a:ea typeface="Arial"/>
                <a:cs typeface="Arial"/>
                <a:sym typeface="Arial"/>
              </a:rPr>
              <a:t>: 0.841</a:t>
            </a:r>
            <a:endParaRPr sz="2000"/>
          </a:p>
          <a:p>
            <a:pPr indent="0" lvl="0" marL="0" marR="0" rtl="0" algn="l">
              <a:lnSpc>
                <a:spcPct val="100000"/>
              </a:lnSpc>
              <a:spcBef>
                <a:spcPts val="0"/>
              </a:spcBef>
              <a:spcAft>
                <a:spcPts val="0"/>
              </a:spcAft>
              <a:buClr>
                <a:schemeClr val="dk1"/>
              </a:buClr>
              <a:buSzPts val="18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C:/Users/1V994W2/PycharmProjects/PPT_Background_Generation/pic_temp/0_pic_quater_right_down.png" id="275" name="Google Shape;275;p12"/>
          <p:cNvPicPr preferRelativeResize="0"/>
          <p:nvPr/>
        </p:nvPicPr>
        <p:blipFill rotWithShape="1">
          <a:blip r:embed="rId3">
            <a:alphaModFix/>
          </a:blip>
          <a:srcRect b="0" l="0" r="0" t="0"/>
          <a:stretch/>
        </p:blipFill>
        <p:spPr>
          <a:xfrm>
            <a:off x="7929562" y="5181600"/>
            <a:ext cx="1214437" cy="819150"/>
          </a:xfrm>
          <a:prstGeom prst="rect">
            <a:avLst/>
          </a:prstGeom>
          <a:noFill/>
          <a:ln>
            <a:noFill/>
          </a:ln>
        </p:spPr>
      </p:pic>
      <p:pic>
        <p:nvPicPr>
          <p:cNvPr descr="C:/Users/1V994W2/PycharmProjects/PPT_Background_Generation/pic_temp/1_pic_quater_left_down.png" id="276" name="Google Shape;276;p12"/>
          <p:cNvPicPr preferRelativeResize="0"/>
          <p:nvPr/>
        </p:nvPicPr>
        <p:blipFill rotWithShape="1">
          <a:blip r:embed="rId4">
            <a:alphaModFix/>
          </a:blip>
          <a:srcRect b="0" l="0" r="0" t="0"/>
          <a:stretch/>
        </p:blipFill>
        <p:spPr>
          <a:xfrm>
            <a:off x="0" y="5181600"/>
            <a:ext cx="1214437" cy="819150"/>
          </a:xfrm>
          <a:prstGeom prst="rect">
            <a:avLst/>
          </a:prstGeom>
          <a:noFill/>
          <a:ln>
            <a:noFill/>
          </a:ln>
        </p:spPr>
      </p:pic>
      <p:sp>
        <p:nvSpPr>
          <p:cNvPr id="277" name="Google Shape;277;p12"/>
          <p:cNvSpPr txBox="1"/>
          <p:nvPr/>
        </p:nvSpPr>
        <p:spPr>
          <a:xfrm>
            <a:off x="962025" y="220662"/>
            <a:ext cx="7129462" cy="1303337"/>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Model Summary</a:t>
            </a:r>
            <a:endParaRPr/>
          </a:p>
        </p:txBody>
      </p:sp>
      <p:graphicFrame>
        <p:nvGraphicFramePr>
          <p:cNvPr id="278" name="Google Shape;278;p12"/>
          <p:cNvGraphicFramePr/>
          <p:nvPr/>
        </p:nvGraphicFramePr>
        <p:xfrm>
          <a:off x="475025" y="1919187"/>
          <a:ext cx="3000000" cy="3000000"/>
        </p:xfrm>
        <a:graphic>
          <a:graphicData uri="http://schemas.openxmlformats.org/drawingml/2006/table">
            <a:tbl>
              <a:tblPr>
                <a:noFill/>
                <a:tableStyleId>{7DD39995-1567-4A64-997B-D41AD96E8917}</a:tableStyleId>
              </a:tblPr>
              <a:tblGrid>
                <a:gridCol w="1335325"/>
                <a:gridCol w="771125"/>
                <a:gridCol w="792750"/>
                <a:gridCol w="672725"/>
                <a:gridCol w="676425"/>
                <a:gridCol w="702200"/>
                <a:gridCol w="711625"/>
                <a:gridCol w="776450"/>
                <a:gridCol w="860500"/>
                <a:gridCol w="804325"/>
              </a:tblGrid>
              <a:tr h="1033450">
                <a:tc>
                  <a:txBody>
                    <a:bodyPr/>
                    <a:lstStyle/>
                    <a:p>
                      <a:pPr indent="0" lvl="0" marL="0" rtl="0" algn="ctr">
                        <a:spcBef>
                          <a:spcPts val="0"/>
                        </a:spcBef>
                        <a:spcAft>
                          <a:spcPts val="0"/>
                        </a:spcAft>
                        <a:buNone/>
                      </a:pPr>
                      <a:r>
                        <a:rPr b="1" lang="en-US" sz="1200"/>
                        <a:t>Metrics\Models</a:t>
                      </a:r>
                      <a:endParaRPr b="1" sz="1100">
                        <a:solidFill>
                          <a:schemeClr val="dk1"/>
                        </a:solidFill>
                        <a:latin typeface="Arial"/>
                        <a:ea typeface="Arial"/>
                        <a:cs typeface="Arial"/>
                        <a:sym typeface="Arial"/>
                      </a:endParaRPr>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Baseline GBM</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Advanced</a:t>
                      </a:r>
                      <a:endParaRPr b="1" sz="1200"/>
                    </a:p>
                    <a:p>
                      <a:pPr indent="0" lvl="0" marL="0" rtl="0" algn="ctr">
                        <a:spcBef>
                          <a:spcPts val="0"/>
                        </a:spcBef>
                        <a:spcAft>
                          <a:spcPts val="0"/>
                        </a:spcAft>
                        <a:buNone/>
                      </a:pPr>
                      <a:r>
                        <a:rPr b="1" lang="en-US" sz="1200"/>
                        <a:t>DCNN</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GBDT</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LR</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ResNet</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Weighted</a:t>
                      </a:r>
                      <a:endParaRPr b="1" sz="1200"/>
                    </a:p>
                    <a:p>
                      <a:pPr indent="0" lvl="0" marL="0" rtl="0" algn="ctr">
                        <a:spcBef>
                          <a:spcPts val="0"/>
                        </a:spcBef>
                        <a:spcAft>
                          <a:spcPts val="0"/>
                        </a:spcAft>
                        <a:buNone/>
                      </a:pPr>
                      <a:r>
                        <a:rPr b="1" lang="en-US" sz="1200"/>
                        <a:t>SVM</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KNN</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XGBoost</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Random Forest</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r>
              <a:tr h="546100">
                <a:tc>
                  <a:txBody>
                    <a:bodyPr/>
                    <a:lstStyle/>
                    <a:p>
                      <a:pPr indent="0" lvl="0" marL="0" rtl="0" algn="ctr">
                        <a:spcBef>
                          <a:spcPts val="0"/>
                        </a:spcBef>
                        <a:spcAft>
                          <a:spcPts val="0"/>
                        </a:spcAft>
                        <a:buNone/>
                      </a:pPr>
                      <a:r>
                        <a:rPr b="1" lang="en-US" sz="1200"/>
                        <a:t>Training Time(s)</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900.2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169.1</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73.2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14.3</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1877.7</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US" sz="1200"/>
                        <a:t>    59.2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2.2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100"/>
                        <a:t>1,464.0</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259.2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546100">
                <a:tc>
                  <a:txBody>
                    <a:bodyPr/>
                    <a:lstStyle/>
                    <a:p>
                      <a:pPr indent="0" lvl="0" marL="0" rtl="0" algn="ctr">
                        <a:spcBef>
                          <a:spcPts val="0"/>
                        </a:spcBef>
                        <a:spcAft>
                          <a:spcPts val="0"/>
                        </a:spcAft>
                        <a:buNone/>
                      </a:pPr>
                      <a:r>
                        <a:rPr b="1" lang="en-US" sz="1200"/>
                        <a:t>Accuracy</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0.82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0.91</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0.90</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0.85</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0.82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0.78</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0.73</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0.85</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0.81</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r h="546100">
                <a:tc>
                  <a:txBody>
                    <a:bodyPr/>
                    <a:lstStyle/>
                    <a:p>
                      <a:pPr indent="0" lvl="0" marL="0" rtl="0" algn="ctr">
                        <a:spcBef>
                          <a:spcPts val="0"/>
                        </a:spcBef>
                        <a:spcAft>
                          <a:spcPts val="0"/>
                        </a:spcAft>
                        <a:buNone/>
                      </a:pPr>
                      <a:r>
                        <a:rPr b="1" lang="en-US" sz="1200"/>
                        <a:t>AUC</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1200"/>
                        <a:t>0.81</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0.98</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0.96</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0.92</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0.90</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0.79</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0.73</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0.84</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200"/>
                        <a:t>0.78</a:t>
                      </a:r>
                      <a:endParaRPr b="1" sz="1100"/>
                    </a:p>
                  </a:txBody>
                  <a:tcPr marT="12700" marB="63500" marR="12700" marL="127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a72eda170c_0_31"/>
          <p:cNvSpPr txBox="1"/>
          <p:nvPr>
            <p:ph type="title"/>
          </p:nvPr>
        </p:nvSpPr>
        <p:spPr>
          <a:xfrm>
            <a:off x="1042925" y="551275"/>
            <a:ext cx="5796000" cy="11631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b="1" lang="en-US" sz="4000"/>
              <a:t>References</a:t>
            </a:r>
            <a:endParaRPr b="1" sz="4000"/>
          </a:p>
        </p:txBody>
      </p:sp>
      <p:sp>
        <p:nvSpPr>
          <p:cNvPr id="285" name="Google Shape;285;ga72eda170c_0_31"/>
          <p:cNvSpPr txBox="1"/>
          <p:nvPr>
            <p:ph idx="1" type="body"/>
          </p:nvPr>
        </p:nvSpPr>
        <p:spPr>
          <a:xfrm>
            <a:off x="755700" y="1950175"/>
            <a:ext cx="7599900" cy="42879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Weighted SVM: </a:t>
            </a:r>
            <a:r>
              <a:rPr b="1" lang="en-US" sz="1800" u="sng">
                <a:solidFill>
                  <a:schemeClr val="hlink"/>
                </a:solidFill>
                <a:hlinkClick r:id="rId3"/>
              </a:rPr>
              <a:t>https://machinelearningmastery.com/cost-sensitive-svm-for-imbalanced-classification</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Dense NN:</a:t>
            </a:r>
            <a:r>
              <a:rPr lang="en-US" sz="1800">
                <a:solidFill>
                  <a:schemeClr val="dk1"/>
                </a:solidFill>
              </a:rPr>
              <a:t> </a:t>
            </a:r>
            <a:endParaRPr sz="1800">
              <a:solidFill>
                <a:schemeClr val="dk1"/>
              </a:solidFill>
            </a:endParaRPr>
          </a:p>
          <a:p>
            <a:pPr indent="457200" lvl="0" marL="0" rtl="0" algn="l">
              <a:lnSpc>
                <a:spcPct val="115000"/>
              </a:lnSpc>
              <a:spcBef>
                <a:spcPts val="0"/>
              </a:spcBef>
              <a:spcAft>
                <a:spcPts val="0"/>
              </a:spcAft>
              <a:buNone/>
            </a:pPr>
            <a:r>
              <a:rPr lang="en-US" sz="1800" u="sng">
                <a:solidFill>
                  <a:srgbClr val="1155CC"/>
                </a:solidFill>
                <a:hlinkClick r:id="rId4">
                  <a:extLst>
                    <a:ext uri="{A12FA001-AC4F-418D-AE19-62706E023703}">
                      <ahyp:hlinkClr val="tx"/>
                    </a:ext>
                  </a:extLst>
                </a:hlinkClick>
              </a:rPr>
              <a:t>https://heartbeat.fritz.ai/classification-with-tensorflow-and-dense-neural-networks-8299327a818a</a:t>
            </a:r>
            <a:endParaRPr sz="1800">
              <a:solidFill>
                <a:schemeClr val="dk1"/>
              </a:solidFill>
            </a:endParaRPr>
          </a:p>
          <a:p>
            <a:pPr indent="457200" lvl="0" marL="0" rtl="0" algn="l">
              <a:lnSpc>
                <a:spcPct val="115000"/>
              </a:lnSpc>
              <a:spcBef>
                <a:spcPts val="0"/>
              </a:spcBef>
              <a:spcAft>
                <a:spcPts val="0"/>
              </a:spcAft>
              <a:buNone/>
            </a:pPr>
            <a:r>
              <a:rPr lang="en-US" sz="1800" u="sng">
                <a:solidFill>
                  <a:srgbClr val="1155CC"/>
                </a:solidFill>
              </a:rPr>
              <a:t>https://digitalcommons.northgeorgia.edu/cgi/viewcontent.cgi?article=1036&amp;context=honors_theses</a:t>
            </a:r>
            <a:endParaRPr sz="1800" u="sng">
              <a:solidFill>
                <a:srgbClr val="1155CC"/>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ResNet50:</a:t>
            </a:r>
            <a:endParaRPr b="1" sz="1800">
              <a:solidFill>
                <a:schemeClr val="dk1"/>
              </a:solidFill>
            </a:endParaRPr>
          </a:p>
          <a:p>
            <a:pPr indent="0" lvl="0" marL="0" rtl="0" algn="l">
              <a:lnSpc>
                <a:spcPct val="115000"/>
              </a:lnSpc>
              <a:spcBef>
                <a:spcPts val="0"/>
              </a:spcBef>
              <a:spcAft>
                <a:spcPts val="0"/>
              </a:spcAft>
              <a:buNone/>
            </a:pPr>
            <a:r>
              <a:rPr lang="en-US" sz="1800" u="sng">
                <a:solidFill>
                  <a:schemeClr val="hlink"/>
                </a:solidFill>
                <a:hlinkClick r:id="rId5"/>
              </a:rPr>
              <a:t>https://github.com/keras-team/keras-applications/blob/master/keras_applications/resnet50.py</a:t>
            </a:r>
            <a:endParaRPr sz="1800">
              <a:solidFill>
                <a:schemeClr val="dk1"/>
              </a:solidFill>
            </a:endParaRPr>
          </a:p>
          <a:p>
            <a:pPr indent="-342900" lvl="0" marL="457200" rtl="0" algn="l">
              <a:lnSpc>
                <a:spcPct val="115000"/>
              </a:lnSpc>
              <a:spcBef>
                <a:spcPts val="0"/>
              </a:spcBef>
              <a:spcAft>
                <a:spcPts val="0"/>
              </a:spcAft>
              <a:buSzPts val="1800"/>
              <a:buChar char="●"/>
            </a:pPr>
            <a:r>
              <a:rPr b="1" lang="en-US" sz="1800">
                <a:solidFill>
                  <a:schemeClr val="dk1"/>
                </a:solidFill>
              </a:rPr>
              <a:t>Past projects: </a:t>
            </a:r>
            <a:r>
              <a:rPr lang="en-US" sz="1800" u="sng">
                <a:solidFill>
                  <a:srgbClr val="1155CC"/>
                </a:solidFill>
                <a:hlinkClick r:id="rId6">
                  <a:extLst>
                    <a:ext uri="{A12FA001-AC4F-418D-AE19-62706E023703}">
                      <ahyp:hlinkClr val="tx"/>
                    </a:ext>
                  </a:extLst>
                </a:hlinkClick>
              </a:rPr>
              <a:t>https://github.com/TZstatsADS/Spring2020-Project3-group1</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0" rtl="0" algn="ctr">
              <a:spcBef>
                <a:spcPts val="0"/>
              </a:spcBef>
              <a:spcAft>
                <a:spcPts val="10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ph type="title"/>
          </p:nvPr>
        </p:nvSpPr>
        <p:spPr>
          <a:xfrm>
            <a:off x="1435100" y="1260475"/>
            <a:ext cx="6581775" cy="2289175"/>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rgbClr val="262626"/>
              </a:buClr>
              <a:buSzPts val="7200"/>
              <a:buFont typeface="Arial"/>
              <a:buNone/>
            </a:pPr>
            <a:r>
              <a:rPr b="1" i="0" lang="en-US" sz="7200" u="none">
                <a:solidFill>
                  <a:srgbClr val="262626"/>
                </a:solidFill>
              </a:rPr>
              <a:t>Thank you for listening!</a:t>
            </a:r>
            <a:endParaRPr b="1"/>
          </a:p>
        </p:txBody>
      </p:sp>
      <p:sp>
        <p:nvSpPr>
          <p:cNvPr id="292" name="Google Shape;292;p13"/>
          <p:cNvSpPr txBox="1"/>
          <p:nvPr/>
        </p:nvSpPr>
        <p:spPr>
          <a:xfrm>
            <a:off x="3072000" y="4177000"/>
            <a:ext cx="3000000" cy="740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US" sz="4000">
                <a:solidFill>
                  <a:srgbClr val="595959"/>
                </a:solidFill>
              </a:rPr>
              <a:t>GROUP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p:nvPr/>
        </p:nvSpPr>
        <p:spPr>
          <a:xfrm>
            <a:off x="649725" y="1999487"/>
            <a:ext cx="92075" cy="419101"/>
          </a:xfrm>
          <a:custGeom>
            <a:rect b="b" l="l" r="r" t="t"/>
            <a:pathLst>
              <a:path extrusionOk="0" h="953" w="186">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
          <p:cNvSpPr/>
          <p:nvPr/>
        </p:nvSpPr>
        <p:spPr>
          <a:xfrm>
            <a:off x="1738750" y="1999487"/>
            <a:ext cx="95250" cy="419101"/>
          </a:xfrm>
          <a:custGeom>
            <a:rect b="b" l="l" r="r" t="t"/>
            <a:pathLst>
              <a:path extrusionOk="0" h="953" w="190">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2"/>
          <p:cNvSpPr txBox="1"/>
          <p:nvPr/>
        </p:nvSpPr>
        <p:spPr>
          <a:xfrm>
            <a:off x="959287" y="2036000"/>
            <a:ext cx="561900" cy="344400"/>
          </a:xfrm>
          <a:prstGeom prst="rect">
            <a:avLst/>
          </a:prstGeom>
          <a:solidFill>
            <a:schemeClr val="accent1"/>
          </a:solidFill>
          <a:ln>
            <a:noFill/>
          </a:ln>
        </p:spPr>
        <p:txBody>
          <a:bodyPr anchorCtr="0" anchor="ctr" bIns="35100" lIns="67500" spcFirstLastPara="1" rIns="67500" wrap="square" tIns="35100">
            <a:normAutofit/>
          </a:bodyPr>
          <a:lstStyle/>
          <a:p>
            <a:pPr indent="0" lvl="0" marL="0" marR="0" rtl="0" algn="ctr">
              <a:lnSpc>
                <a:spcPct val="12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01</a:t>
            </a:r>
            <a:endParaRPr/>
          </a:p>
        </p:txBody>
      </p:sp>
      <p:sp>
        <p:nvSpPr>
          <p:cNvPr id="136" name="Google Shape;136;p2"/>
          <p:cNvSpPr txBox="1"/>
          <p:nvPr/>
        </p:nvSpPr>
        <p:spPr>
          <a:xfrm>
            <a:off x="2093562" y="1933575"/>
            <a:ext cx="6242100" cy="549300"/>
          </a:xfrm>
          <a:prstGeom prst="rect">
            <a:avLst/>
          </a:prstGeom>
          <a:noFill/>
          <a:ln>
            <a:noFill/>
          </a:ln>
        </p:spPr>
        <p:txBody>
          <a:bodyPr anchorCtr="0" anchor="ctr" bIns="34275" lIns="68575" spcFirstLastPara="1" rIns="68575" wrap="square" tIns="34275">
            <a:noAutofit/>
          </a:bodyPr>
          <a:lstStyle/>
          <a:p>
            <a:pPr indent="0" lvl="0" marL="0" rtl="0" algn="l">
              <a:lnSpc>
                <a:spcPct val="120000"/>
              </a:lnSpc>
              <a:spcBef>
                <a:spcPts val="0"/>
              </a:spcBef>
              <a:spcAft>
                <a:spcPts val="0"/>
              </a:spcAft>
              <a:buClr>
                <a:schemeClr val="dk1"/>
              </a:buClr>
              <a:buSzPts val="2000"/>
              <a:buFont typeface="Arial"/>
              <a:buNone/>
            </a:pPr>
            <a:r>
              <a:rPr lang="en-US" sz="1900">
                <a:solidFill>
                  <a:schemeClr val="dk1"/>
                </a:solidFill>
              </a:rPr>
              <a:t>Baseline Model: </a:t>
            </a:r>
            <a:r>
              <a:rPr b="0" i="0" lang="en-US" sz="1900" u="none">
                <a:solidFill>
                  <a:schemeClr val="dk1"/>
                </a:solidFill>
                <a:latin typeface="Arial"/>
                <a:ea typeface="Arial"/>
                <a:cs typeface="Arial"/>
                <a:sym typeface="Arial"/>
              </a:rPr>
              <a:t>Gradient Boosting Machine</a:t>
            </a:r>
            <a:endParaRPr b="0" i="0" sz="1900" u="none">
              <a:solidFill>
                <a:schemeClr val="dk1"/>
              </a:solidFill>
              <a:latin typeface="Arial"/>
              <a:ea typeface="Arial"/>
              <a:cs typeface="Arial"/>
              <a:sym typeface="Arial"/>
            </a:endParaRPr>
          </a:p>
        </p:txBody>
      </p:sp>
      <p:sp>
        <p:nvSpPr>
          <p:cNvPr id="137" name="Google Shape;137;p2"/>
          <p:cNvSpPr/>
          <p:nvPr/>
        </p:nvSpPr>
        <p:spPr>
          <a:xfrm>
            <a:off x="649725" y="2986912"/>
            <a:ext cx="92075" cy="417512"/>
          </a:xfrm>
          <a:custGeom>
            <a:rect b="b" l="l" r="r" t="t"/>
            <a:pathLst>
              <a:path extrusionOk="0" h="953" w="186">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
          <p:cNvSpPr/>
          <p:nvPr/>
        </p:nvSpPr>
        <p:spPr>
          <a:xfrm>
            <a:off x="1738750" y="2986912"/>
            <a:ext cx="95250" cy="417512"/>
          </a:xfrm>
          <a:custGeom>
            <a:rect b="b" l="l" r="r" t="t"/>
            <a:pathLst>
              <a:path extrusionOk="0" h="953" w="190">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2"/>
          <p:cNvSpPr txBox="1"/>
          <p:nvPr/>
        </p:nvSpPr>
        <p:spPr>
          <a:xfrm>
            <a:off x="959287" y="3023425"/>
            <a:ext cx="561900" cy="344400"/>
          </a:xfrm>
          <a:prstGeom prst="rect">
            <a:avLst/>
          </a:prstGeom>
          <a:solidFill>
            <a:schemeClr val="accent2"/>
          </a:solidFill>
          <a:ln>
            <a:noFill/>
          </a:ln>
        </p:spPr>
        <p:txBody>
          <a:bodyPr anchorCtr="0" anchor="ctr" bIns="35100" lIns="67500" spcFirstLastPara="1" rIns="67500" wrap="square" tIns="35100">
            <a:normAutofit/>
          </a:bodyPr>
          <a:lstStyle/>
          <a:p>
            <a:pPr indent="0" lvl="0" marL="0" marR="0" rtl="0" algn="ctr">
              <a:lnSpc>
                <a:spcPct val="12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02</a:t>
            </a:r>
            <a:endParaRPr/>
          </a:p>
        </p:txBody>
      </p:sp>
      <p:sp>
        <p:nvSpPr>
          <p:cNvPr id="140" name="Google Shape;140;p2"/>
          <p:cNvSpPr txBox="1"/>
          <p:nvPr/>
        </p:nvSpPr>
        <p:spPr>
          <a:xfrm>
            <a:off x="2088000" y="2901963"/>
            <a:ext cx="2539800" cy="549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000"/>
              <a:buFont typeface="Arial"/>
              <a:buNone/>
            </a:pPr>
            <a:r>
              <a:rPr lang="en-US" sz="1900">
                <a:solidFill>
                  <a:schemeClr val="dk1"/>
                </a:solidFill>
              </a:rPr>
              <a:t>Data Preprocessing</a:t>
            </a:r>
            <a:endParaRPr b="0" i="0" sz="1900" u="none">
              <a:solidFill>
                <a:schemeClr val="dk1"/>
              </a:solidFill>
              <a:latin typeface="Arial"/>
              <a:ea typeface="Arial"/>
              <a:cs typeface="Arial"/>
              <a:sym typeface="Arial"/>
            </a:endParaRPr>
          </a:p>
        </p:txBody>
      </p:sp>
      <p:sp>
        <p:nvSpPr>
          <p:cNvPr id="141" name="Google Shape;141;p2"/>
          <p:cNvSpPr/>
          <p:nvPr/>
        </p:nvSpPr>
        <p:spPr>
          <a:xfrm>
            <a:off x="649725" y="3887025"/>
            <a:ext cx="92075" cy="419101"/>
          </a:xfrm>
          <a:custGeom>
            <a:rect b="b" l="l" r="r" t="t"/>
            <a:pathLst>
              <a:path extrusionOk="0" h="953" w="186">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2"/>
          <p:cNvSpPr/>
          <p:nvPr/>
        </p:nvSpPr>
        <p:spPr>
          <a:xfrm>
            <a:off x="1738750" y="3887025"/>
            <a:ext cx="95250" cy="419101"/>
          </a:xfrm>
          <a:custGeom>
            <a:rect b="b" l="l" r="r" t="t"/>
            <a:pathLst>
              <a:path extrusionOk="0" h="953" w="190">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
          <p:cNvSpPr txBox="1"/>
          <p:nvPr/>
        </p:nvSpPr>
        <p:spPr>
          <a:xfrm>
            <a:off x="2088000" y="3870375"/>
            <a:ext cx="6405600" cy="549300"/>
          </a:xfrm>
          <a:prstGeom prst="rect">
            <a:avLst/>
          </a:prstGeom>
          <a:noFill/>
          <a:ln>
            <a:noFill/>
          </a:ln>
        </p:spPr>
        <p:txBody>
          <a:bodyPr anchorCtr="0" anchor="ctr" bIns="34275" lIns="68575" spcFirstLastPara="1" rIns="68575" wrap="square" tIns="34275">
            <a:noAutofit/>
          </a:bodyPr>
          <a:lstStyle/>
          <a:p>
            <a:pPr indent="0" lvl="0" marL="0" rtl="0" algn="l">
              <a:lnSpc>
                <a:spcPct val="120000"/>
              </a:lnSpc>
              <a:spcBef>
                <a:spcPts val="0"/>
              </a:spcBef>
              <a:spcAft>
                <a:spcPts val="0"/>
              </a:spcAft>
              <a:buClr>
                <a:schemeClr val="dk1"/>
              </a:buClr>
              <a:buSzPts val="1900"/>
              <a:buFont typeface="Arial"/>
              <a:buNone/>
            </a:pPr>
            <a:r>
              <a:rPr lang="en-US" sz="1900">
                <a:solidFill>
                  <a:schemeClr val="dk1"/>
                </a:solidFill>
              </a:rPr>
              <a:t>Advanced Model: Densely Convolutional Neural Network</a:t>
            </a:r>
            <a:endParaRPr sz="1900"/>
          </a:p>
        </p:txBody>
      </p:sp>
      <p:sp>
        <p:nvSpPr>
          <p:cNvPr id="144" name="Google Shape;144;p2"/>
          <p:cNvSpPr/>
          <p:nvPr/>
        </p:nvSpPr>
        <p:spPr>
          <a:xfrm>
            <a:off x="649725" y="4771262"/>
            <a:ext cx="92075" cy="419101"/>
          </a:xfrm>
          <a:custGeom>
            <a:rect b="b" l="l" r="r" t="t"/>
            <a:pathLst>
              <a:path extrusionOk="0" h="953" w="186">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a:noFill/>
          </a:ln>
        </p:spPr>
        <p:txBody>
          <a:bodyPr anchorCtr="0" anchor="ctr" bIns="35100" lIns="67500" spcFirstLastPara="1" rIns="67500" wrap="square" tIns="35100">
            <a:norm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2"/>
          <p:cNvSpPr/>
          <p:nvPr/>
        </p:nvSpPr>
        <p:spPr>
          <a:xfrm>
            <a:off x="1738750" y="4771262"/>
            <a:ext cx="95250" cy="419101"/>
          </a:xfrm>
          <a:custGeom>
            <a:rect b="b" l="l" r="r" t="t"/>
            <a:pathLst>
              <a:path extrusionOk="0" h="953" w="190">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a:noFill/>
          </a:ln>
        </p:spPr>
        <p:txBody>
          <a:bodyPr anchorCtr="0" anchor="ctr" bIns="35100" lIns="67500" spcFirstLastPara="1" rIns="67500" wrap="square" tIns="35100">
            <a:norm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2"/>
          <p:cNvSpPr txBox="1"/>
          <p:nvPr/>
        </p:nvSpPr>
        <p:spPr>
          <a:xfrm>
            <a:off x="959287" y="4809362"/>
            <a:ext cx="561900" cy="344400"/>
          </a:xfrm>
          <a:prstGeom prst="rect">
            <a:avLst/>
          </a:prstGeom>
          <a:solidFill>
            <a:schemeClr val="accent2"/>
          </a:solidFill>
          <a:ln>
            <a:noFill/>
          </a:ln>
        </p:spPr>
        <p:txBody>
          <a:bodyPr anchorCtr="0" anchor="ctr" bIns="35100" lIns="67500" spcFirstLastPara="1" rIns="67500" wrap="square" tIns="35100">
            <a:normAutofit/>
          </a:bodyPr>
          <a:lstStyle/>
          <a:p>
            <a:pPr indent="0" lvl="0" marL="0" marR="0" rtl="0" algn="ctr">
              <a:lnSpc>
                <a:spcPct val="12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04</a:t>
            </a:r>
            <a:endParaRPr/>
          </a:p>
        </p:txBody>
      </p:sp>
      <p:sp>
        <p:nvSpPr>
          <p:cNvPr id="147" name="Google Shape;147;p2"/>
          <p:cNvSpPr txBox="1"/>
          <p:nvPr/>
        </p:nvSpPr>
        <p:spPr>
          <a:xfrm>
            <a:off x="2088012" y="4706163"/>
            <a:ext cx="3130500" cy="5493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Clr>
                <a:schemeClr val="dk1"/>
              </a:buClr>
              <a:buSzPts val="2000"/>
              <a:buFont typeface="Arial"/>
              <a:buNone/>
            </a:pPr>
            <a:r>
              <a:rPr lang="en-US" sz="1900">
                <a:solidFill>
                  <a:schemeClr val="dk1"/>
                </a:solidFill>
              </a:rPr>
              <a:t>Model </a:t>
            </a:r>
            <a:r>
              <a:rPr lang="en-US" sz="1900">
                <a:solidFill>
                  <a:schemeClr val="dk1"/>
                </a:solidFill>
              </a:rPr>
              <a:t>Comparison</a:t>
            </a:r>
            <a:endParaRPr sz="1900"/>
          </a:p>
        </p:txBody>
      </p:sp>
      <p:sp>
        <p:nvSpPr>
          <p:cNvPr id="148" name="Google Shape;148;p2"/>
          <p:cNvSpPr/>
          <p:nvPr/>
        </p:nvSpPr>
        <p:spPr>
          <a:xfrm>
            <a:off x="649725" y="5750750"/>
            <a:ext cx="92075" cy="419101"/>
          </a:xfrm>
          <a:custGeom>
            <a:rect b="b" l="l" r="r" t="t"/>
            <a:pathLst>
              <a:path extrusionOk="0" h="953" w="186">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2"/>
          <p:cNvSpPr/>
          <p:nvPr/>
        </p:nvSpPr>
        <p:spPr>
          <a:xfrm>
            <a:off x="1738750" y="5750750"/>
            <a:ext cx="95250" cy="419101"/>
          </a:xfrm>
          <a:custGeom>
            <a:rect b="b" l="l" r="r" t="t"/>
            <a:pathLst>
              <a:path extrusionOk="0" h="953" w="190">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2"/>
          <p:cNvSpPr txBox="1"/>
          <p:nvPr/>
        </p:nvSpPr>
        <p:spPr>
          <a:xfrm>
            <a:off x="959287" y="5787262"/>
            <a:ext cx="561900" cy="344400"/>
          </a:xfrm>
          <a:prstGeom prst="rect">
            <a:avLst/>
          </a:prstGeom>
          <a:solidFill>
            <a:schemeClr val="accent1"/>
          </a:solidFill>
          <a:ln>
            <a:noFill/>
          </a:ln>
        </p:spPr>
        <p:txBody>
          <a:bodyPr anchorCtr="0" anchor="ctr" bIns="35100" lIns="67500" spcFirstLastPara="1" rIns="67500" wrap="square" tIns="35100">
            <a:normAutofit/>
          </a:bodyPr>
          <a:lstStyle/>
          <a:p>
            <a:pPr indent="0" lvl="0" marL="0" marR="0" rtl="0" algn="ctr">
              <a:lnSpc>
                <a:spcPct val="12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05</a:t>
            </a:r>
            <a:endParaRPr/>
          </a:p>
        </p:txBody>
      </p:sp>
      <p:sp>
        <p:nvSpPr>
          <p:cNvPr id="151" name="Google Shape;151;p2"/>
          <p:cNvSpPr txBox="1"/>
          <p:nvPr/>
        </p:nvSpPr>
        <p:spPr>
          <a:xfrm>
            <a:off x="2088012" y="5685662"/>
            <a:ext cx="3298800" cy="5493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Clr>
                <a:schemeClr val="dk1"/>
              </a:buClr>
              <a:buSzPts val="2000"/>
              <a:buFont typeface="Arial"/>
              <a:buNone/>
            </a:pPr>
            <a:r>
              <a:rPr lang="en-US" sz="1900">
                <a:solidFill>
                  <a:schemeClr val="dk1"/>
                </a:solidFill>
              </a:rPr>
              <a:t>Appendix - Other Models</a:t>
            </a:r>
            <a:endParaRPr sz="1900"/>
          </a:p>
        </p:txBody>
      </p:sp>
      <p:sp>
        <p:nvSpPr>
          <p:cNvPr id="152" name="Google Shape;152;p2"/>
          <p:cNvSpPr txBox="1"/>
          <p:nvPr/>
        </p:nvSpPr>
        <p:spPr>
          <a:xfrm>
            <a:off x="262312" y="558075"/>
            <a:ext cx="4872000" cy="11556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rgbClr val="262626"/>
              </a:buClr>
              <a:buSzPts val="5400"/>
              <a:buFont typeface="Arial"/>
              <a:buNone/>
            </a:pPr>
            <a:r>
              <a:rPr b="1" i="0" lang="en-US" sz="5400" u="none">
                <a:solidFill>
                  <a:srgbClr val="262626"/>
                </a:solidFill>
                <a:latin typeface="Arial"/>
                <a:ea typeface="Arial"/>
                <a:cs typeface="Arial"/>
                <a:sym typeface="Arial"/>
              </a:rPr>
              <a:t>CONTENTS</a:t>
            </a:r>
            <a:endParaRPr/>
          </a:p>
        </p:txBody>
      </p:sp>
      <p:sp>
        <p:nvSpPr>
          <p:cNvPr id="153" name="Google Shape;153;p2"/>
          <p:cNvSpPr txBox="1"/>
          <p:nvPr/>
        </p:nvSpPr>
        <p:spPr>
          <a:xfrm>
            <a:off x="959287" y="3923537"/>
            <a:ext cx="561900" cy="344400"/>
          </a:xfrm>
          <a:prstGeom prst="rect">
            <a:avLst/>
          </a:prstGeom>
          <a:solidFill>
            <a:schemeClr val="accent1"/>
          </a:solidFill>
          <a:ln>
            <a:noFill/>
          </a:ln>
        </p:spPr>
        <p:txBody>
          <a:bodyPr anchorCtr="0" anchor="ctr" bIns="35100" lIns="67500" spcFirstLastPara="1" rIns="67500" wrap="square" tIns="35100">
            <a:normAutofit/>
          </a:bodyPr>
          <a:lstStyle/>
          <a:p>
            <a:pPr indent="0" lvl="0" marL="0" marR="0" rtl="0" algn="ctr">
              <a:lnSpc>
                <a:spcPct val="12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cxnSp>
        <p:nvCxnSpPr>
          <p:cNvPr id="158" name="Google Shape;158;p3"/>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159" name="Google Shape;159;p3"/>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01</a:t>
            </a:r>
            <a:endParaRPr/>
          </a:p>
        </p:txBody>
      </p:sp>
      <p:sp>
        <p:nvSpPr>
          <p:cNvPr id="160" name="Google Shape;160;p3"/>
          <p:cNvSpPr txBox="1"/>
          <p:nvPr>
            <p:ph type="ctrTitle"/>
          </p:nvPr>
        </p:nvSpPr>
        <p:spPr>
          <a:xfrm>
            <a:off x="2035175" y="869925"/>
            <a:ext cx="6792900" cy="10209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2900"/>
              <a:buFont typeface="Calibri"/>
              <a:buNone/>
            </a:pPr>
            <a:r>
              <a:t/>
            </a:r>
            <a:endParaRPr b="1" sz="2900">
              <a:latin typeface="Calibri"/>
              <a:ea typeface="Calibri"/>
              <a:cs typeface="Calibri"/>
              <a:sym typeface="Calibri"/>
            </a:endParaRPr>
          </a:p>
          <a:p>
            <a:pPr indent="0" lvl="0" marL="0" rtl="0" algn="l">
              <a:lnSpc>
                <a:spcPct val="100000"/>
              </a:lnSpc>
              <a:spcBef>
                <a:spcPts val="0"/>
              </a:spcBef>
              <a:spcAft>
                <a:spcPts val="0"/>
              </a:spcAft>
              <a:buClr>
                <a:srgbClr val="262626"/>
              </a:buClr>
              <a:buSzPts val="2900"/>
              <a:buFont typeface="Calibri"/>
              <a:buNone/>
            </a:pPr>
            <a:r>
              <a:rPr b="1" i="0" lang="en-US" sz="2900" u="none">
                <a:solidFill>
                  <a:srgbClr val="262626"/>
                </a:solidFill>
              </a:rPr>
              <a:t>Baseline model: </a:t>
            </a:r>
            <a:endParaRPr b="1" i="0" sz="2900" u="none">
              <a:solidFill>
                <a:srgbClr val="262626"/>
              </a:solidFill>
            </a:endParaRPr>
          </a:p>
          <a:p>
            <a:pPr indent="0" lvl="0" marL="0" rtl="0" algn="l">
              <a:lnSpc>
                <a:spcPct val="100000"/>
              </a:lnSpc>
              <a:spcBef>
                <a:spcPts val="0"/>
              </a:spcBef>
              <a:spcAft>
                <a:spcPts val="0"/>
              </a:spcAft>
              <a:buClr>
                <a:srgbClr val="262626"/>
              </a:buClr>
              <a:buSzPts val="2900"/>
              <a:buFont typeface="Calibri"/>
              <a:buNone/>
            </a:pPr>
            <a:r>
              <a:rPr b="1" i="0" lang="en-US" sz="2900" u="none">
                <a:solidFill>
                  <a:srgbClr val="262626"/>
                </a:solidFill>
              </a:rPr>
              <a:t>Gradient Boosting Machine (GBM)</a:t>
            </a:r>
            <a:br>
              <a:rPr b="0" i="0" lang="en-US" sz="3900" u="none">
                <a:solidFill>
                  <a:srgbClr val="262626"/>
                </a:solidFill>
                <a:latin typeface="Calibri"/>
                <a:ea typeface="Calibri"/>
                <a:cs typeface="Calibri"/>
                <a:sym typeface="Calibri"/>
              </a:rPr>
            </a:br>
            <a:endParaRPr/>
          </a:p>
        </p:txBody>
      </p:sp>
      <p:sp>
        <p:nvSpPr>
          <p:cNvPr id="161" name="Google Shape;161;p3"/>
          <p:cNvSpPr txBox="1"/>
          <p:nvPr/>
        </p:nvSpPr>
        <p:spPr>
          <a:xfrm>
            <a:off x="798512" y="1890712"/>
            <a:ext cx="2947987" cy="2586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Pros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Accuracy: not bad</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Cons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Computationally expensive</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Overemphasizes outliers and causes overfitting</a:t>
            </a:r>
            <a:endParaRPr/>
          </a:p>
        </p:txBody>
      </p:sp>
      <p:sp>
        <p:nvSpPr>
          <p:cNvPr id="162" name="Google Shape;162;p3"/>
          <p:cNvSpPr txBox="1"/>
          <p:nvPr/>
        </p:nvSpPr>
        <p:spPr>
          <a:xfrm>
            <a:off x="792162" y="4629150"/>
            <a:ext cx="2947987"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Final Parameters</a:t>
            </a:r>
            <a:r>
              <a:rPr b="0" i="0" lang="en-US" sz="1800" u="none">
                <a:solidFill>
                  <a:schemeClr val="dk1"/>
                </a:solidFill>
                <a:latin typeface="Arial"/>
                <a:ea typeface="Arial"/>
                <a:cs typeface="Arial"/>
                <a:sym typeface="Arial"/>
              </a:rPr>
              <a:t>: learning_rate=0.1, n_estimators=500, max_depth=2</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63" name="Google Shape;163;p3"/>
          <p:cNvGraphicFramePr/>
          <p:nvPr/>
        </p:nvGraphicFramePr>
        <p:xfrm>
          <a:off x="4139737" y="2108237"/>
          <a:ext cx="3000000" cy="3000000"/>
        </p:xfrm>
        <a:graphic>
          <a:graphicData uri="http://schemas.openxmlformats.org/drawingml/2006/table">
            <a:tbl>
              <a:tblPr>
                <a:noFill/>
                <a:tableStyleId>{7DD39995-1567-4A64-997B-D41AD96E8917}</a:tableStyleId>
              </a:tblPr>
              <a:tblGrid>
                <a:gridCol w="2225675"/>
                <a:gridCol w="1890700"/>
              </a:tblGrid>
              <a:tr h="1023925">
                <a:tc>
                  <a:txBody>
                    <a:bodyPr/>
                    <a:lstStyle/>
                    <a:p>
                      <a:pPr indent="0" lvl="0" marL="0" marR="0" rtl="0" algn="ctr">
                        <a:lnSpc>
                          <a:spcPct val="100000"/>
                        </a:lnSpc>
                        <a:spcBef>
                          <a:spcPts val="0"/>
                        </a:spcBef>
                        <a:spcAft>
                          <a:spcPts val="0"/>
                        </a:spcAft>
                        <a:buClr>
                          <a:srgbClr val="000000"/>
                        </a:buClr>
                        <a:buSzPts val="1600"/>
                        <a:buFont typeface="SimSun"/>
                        <a:buNone/>
                      </a:pPr>
                      <a:r>
                        <a:rPr b="1" lang="en-US" sz="1600">
                          <a:latin typeface="SimSun"/>
                          <a:ea typeface="SimSun"/>
                          <a:cs typeface="SimSun"/>
                          <a:sym typeface="SimSun"/>
                        </a:rPr>
                        <a:t>T</a:t>
                      </a:r>
                      <a:r>
                        <a:rPr b="1" i="0" lang="en-US" sz="1600" u="none" cap="none" strike="noStrike">
                          <a:solidFill>
                            <a:srgbClr val="000000"/>
                          </a:solidFill>
                          <a:latin typeface="SimSun"/>
                          <a:ea typeface="SimSun"/>
                          <a:cs typeface="SimSun"/>
                          <a:sym typeface="SimSun"/>
                        </a:rPr>
                        <a:t>raining </a:t>
                      </a:r>
                      <a:r>
                        <a:rPr b="1" lang="en-US" sz="1600">
                          <a:latin typeface="SimSun"/>
                          <a:ea typeface="SimSun"/>
                          <a:cs typeface="SimSun"/>
                          <a:sym typeface="SimSun"/>
                        </a:rPr>
                        <a:t>T</a:t>
                      </a:r>
                      <a:r>
                        <a:rPr b="1" i="0" lang="en-US" sz="1600" u="none" cap="none" strike="noStrike">
                          <a:solidFill>
                            <a:srgbClr val="000000"/>
                          </a:solidFill>
                          <a:latin typeface="SimSun"/>
                          <a:ea typeface="SimSun"/>
                          <a:cs typeface="SimSun"/>
                          <a:sym typeface="SimSun"/>
                        </a:rPr>
                        <a:t>ime(s)</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SimSun"/>
                        <a:buNone/>
                      </a:pPr>
                      <a:r>
                        <a:rPr b="1" i="0" lang="en-US" sz="1600" u="none" cap="none" strike="noStrike">
                          <a:solidFill>
                            <a:srgbClr val="000000"/>
                          </a:solidFill>
                          <a:latin typeface="SimSun"/>
                          <a:ea typeface="SimSun"/>
                          <a:cs typeface="SimSun"/>
                          <a:sym typeface="SimSun"/>
                        </a:rPr>
                        <a:t>900.2</a:t>
                      </a:r>
                      <a:r>
                        <a:rPr b="1" lang="en-US" sz="1600">
                          <a:latin typeface="SimSun"/>
                          <a:ea typeface="SimSun"/>
                          <a:cs typeface="SimSun"/>
                          <a:sym typeface="SimSun"/>
                        </a:rPr>
                        <a:t>5</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57225">
                <a:tc>
                  <a:txBody>
                    <a:bodyPr/>
                    <a:lstStyle/>
                    <a:p>
                      <a:pPr indent="0" lvl="0" marL="0" marR="0" rtl="0" algn="ctr">
                        <a:lnSpc>
                          <a:spcPct val="100000"/>
                        </a:lnSpc>
                        <a:spcBef>
                          <a:spcPts val="0"/>
                        </a:spcBef>
                        <a:spcAft>
                          <a:spcPts val="0"/>
                        </a:spcAft>
                        <a:buClr>
                          <a:srgbClr val="000000"/>
                        </a:buClr>
                        <a:buSzPts val="1600"/>
                        <a:buFont typeface="SimSun"/>
                        <a:buNone/>
                      </a:pPr>
                      <a:r>
                        <a:rPr b="1" lang="en-US" sz="1600">
                          <a:latin typeface="SimSun"/>
                          <a:ea typeface="SimSun"/>
                          <a:cs typeface="SimSun"/>
                          <a:sym typeface="SimSun"/>
                        </a:rPr>
                        <a:t>T</a:t>
                      </a:r>
                      <a:r>
                        <a:rPr b="1" i="0" lang="en-US" sz="1600" u="none" cap="none" strike="noStrike">
                          <a:solidFill>
                            <a:srgbClr val="000000"/>
                          </a:solidFill>
                          <a:latin typeface="SimSun"/>
                          <a:ea typeface="SimSun"/>
                          <a:cs typeface="SimSun"/>
                          <a:sym typeface="SimSun"/>
                        </a:rPr>
                        <a:t>esting </a:t>
                      </a:r>
                      <a:r>
                        <a:rPr b="1" lang="en-US" sz="1600">
                          <a:latin typeface="SimSun"/>
                          <a:ea typeface="SimSun"/>
                          <a:cs typeface="SimSun"/>
                          <a:sym typeface="SimSun"/>
                        </a:rPr>
                        <a:t>T</a:t>
                      </a:r>
                      <a:r>
                        <a:rPr b="1" i="0" lang="en-US" sz="1600" u="none" cap="none" strike="noStrike">
                          <a:solidFill>
                            <a:srgbClr val="000000"/>
                          </a:solidFill>
                          <a:latin typeface="SimSun"/>
                          <a:ea typeface="SimSun"/>
                          <a:cs typeface="SimSun"/>
                          <a:sym typeface="SimSun"/>
                        </a:rPr>
                        <a:t>ime(s)</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SimSun"/>
                        <a:buNone/>
                      </a:pPr>
                      <a:r>
                        <a:rPr b="1" i="0" lang="en-US" sz="1600" u="none" cap="none" strike="noStrike">
                          <a:solidFill>
                            <a:srgbClr val="000000"/>
                          </a:solidFill>
                          <a:latin typeface="SimSun"/>
                          <a:ea typeface="SimSun"/>
                          <a:cs typeface="SimSun"/>
                          <a:sym typeface="SimSun"/>
                        </a:rPr>
                        <a:t>0.02</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9925">
                <a:tc>
                  <a:txBody>
                    <a:bodyPr/>
                    <a:lstStyle/>
                    <a:p>
                      <a:pPr indent="0" lvl="0" marL="0" marR="0" rtl="0" algn="ctr">
                        <a:lnSpc>
                          <a:spcPct val="100000"/>
                        </a:lnSpc>
                        <a:spcBef>
                          <a:spcPts val="0"/>
                        </a:spcBef>
                        <a:spcAft>
                          <a:spcPts val="0"/>
                        </a:spcAft>
                        <a:buClr>
                          <a:srgbClr val="000000"/>
                        </a:buClr>
                        <a:buSzPts val="1600"/>
                        <a:buFont typeface="SimSun"/>
                        <a:buNone/>
                      </a:pPr>
                      <a:r>
                        <a:rPr b="1" lang="en-US" sz="1600">
                          <a:latin typeface="SimSun"/>
                          <a:ea typeface="SimSun"/>
                          <a:cs typeface="SimSun"/>
                          <a:sym typeface="SimSun"/>
                        </a:rPr>
                        <a:t>Testing A</a:t>
                      </a:r>
                      <a:r>
                        <a:rPr b="1" i="0" lang="en-US" sz="1600" u="none" cap="none" strike="noStrike">
                          <a:solidFill>
                            <a:srgbClr val="000000"/>
                          </a:solidFill>
                          <a:latin typeface="SimSun"/>
                          <a:ea typeface="SimSun"/>
                          <a:cs typeface="SimSun"/>
                          <a:sym typeface="SimSun"/>
                        </a:rPr>
                        <a:t>ccuracy</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SimSun"/>
                        <a:buNone/>
                      </a:pPr>
                      <a:r>
                        <a:rPr b="1" i="0" lang="en-US" sz="1600" u="none" cap="none" strike="noStrike">
                          <a:solidFill>
                            <a:srgbClr val="000000"/>
                          </a:solidFill>
                          <a:latin typeface="SimSun"/>
                          <a:ea typeface="SimSun"/>
                          <a:cs typeface="SimSun"/>
                          <a:sym typeface="SimSun"/>
                        </a:rPr>
                        <a:t>0.82</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71500">
                <a:tc>
                  <a:txBody>
                    <a:bodyPr/>
                    <a:lstStyle/>
                    <a:p>
                      <a:pPr indent="0" lvl="0" marL="0" marR="0" rtl="0" algn="ctr">
                        <a:lnSpc>
                          <a:spcPct val="100000"/>
                        </a:lnSpc>
                        <a:spcBef>
                          <a:spcPts val="0"/>
                        </a:spcBef>
                        <a:spcAft>
                          <a:spcPts val="0"/>
                        </a:spcAft>
                        <a:buClr>
                          <a:srgbClr val="000000"/>
                        </a:buClr>
                        <a:buSzPts val="1600"/>
                        <a:buFont typeface="SimSun"/>
                        <a:buNone/>
                      </a:pPr>
                      <a:r>
                        <a:rPr b="1" lang="en-US" sz="1600">
                          <a:latin typeface="SimSun"/>
                          <a:ea typeface="SimSun"/>
                          <a:cs typeface="SimSun"/>
                          <a:sym typeface="SimSun"/>
                        </a:rPr>
                        <a:t>Testing AUC</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SimSun"/>
                        <a:buNone/>
                      </a:pPr>
                      <a:r>
                        <a:rPr b="1" i="0" lang="en-US" sz="1600" u="none" cap="none" strike="noStrike">
                          <a:solidFill>
                            <a:srgbClr val="000000"/>
                          </a:solidFill>
                          <a:latin typeface="SimSun"/>
                          <a:ea typeface="SimSun"/>
                          <a:cs typeface="SimSun"/>
                          <a:sym typeface="SimSun"/>
                        </a:rPr>
                        <a:t>0.81</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71500">
                <a:tc>
                  <a:txBody>
                    <a:bodyPr/>
                    <a:lstStyle/>
                    <a:p>
                      <a:pPr indent="0" lvl="0" marL="0" marR="0" rtl="0" algn="ctr">
                        <a:lnSpc>
                          <a:spcPct val="100000"/>
                        </a:lnSpc>
                        <a:spcBef>
                          <a:spcPts val="0"/>
                        </a:spcBef>
                        <a:spcAft>
                          <a:spcPts val="0"/>
                        </a:spcAft>
                        <a:buClr>
                          <a:srgbClr val="000000"/>
                        </a:buClr>
                        <a:buSzPts val="1600"/>
                        <a:buFont typeface="SimSun"/>
                        <a:buNone/>
                      </a:pPr>
                      <a:r>
                        <a:rPr b="1" lang="en-US" sz="1600">
                          <a:latin typeface="SimSun"/>
                          <a:ea typeface="SimSun"/>
                          <a:cs typeface="SimSun"/>
                          <a:sym typeface="SimSun"/>
                        </a:rPr>
                        <a:t>E</a:t>
                      </a:r>
                      <a:r>
                        <a:rPr b="1" i="0" lang="en-US" sz="1600" u="none" cap="none" strike="noStrike">
                          <a:solidFill>
                            <a:srgbClr val="000000"/>
                          </a:solidFill>
                          <a:latin typeface="SimSun"/>
                          <a:ea typeface="SimSun"/>
                          <a:cs typeface="SimSun"/>
                          <a:sym typeface="SimSun"/>
                        </a:rPr>
                        <a:t>rror rate</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SimSun"/>
                        <a:buNone/>
                      </a:pPr>
                      <a:r>
                        <a:rPr b="1" i="0" lang="en-US" sz="1600" u="none" cap="none" strike="noStrike">
                          <a:solidFill>
                            <a:srgbClr val="000000"/>
                          </a:solidFill>
                          <a:latin typeface="SimSun"/>
                          <a:ea typeface="SimSun"/>
                          <a:cs typeface="SimSun"/>
                          <a:sym typeface="SimSun"/>
                        </a:rPr>
                        <a:t>0.18</a:t>
                      </a:r>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a72eda170c_4_0"/>
          <p:cNvPicPr preferRelativeResize="0"/>
          <p:nvPr/>
        </p:nvPicPr>
        <p:blipFill>
          <a:blip r:embed="rId3">
            <a:alphaModFix/>
          </a:blip>
          <a:stretch>
            <a:fillRect/>
          </a:stretch>
        </p:blipFill>
        <p:spPr>
          <a:xfrm>
            <a:off x="3605050" y="2536075"/>
            <a:ext cx="4855800" cy="2598576"/>
          </a:xfrm>
          <a:prstGeom prst="rect">
            <a:avLst/>
          </a:prstGeom>
          <a:noFill/>
          <a:ln>
            <a:noFill/>
          </a:ln>
        </p:spPr>
      </p:pic>
      <p:sp>
        <p:nvSpPr>
          <p:cNvPr id="170" name="Google Shape;170;ga72eda170c_4_0"/>
          <p:cNvSpPr txBox="1"/>
          <p:nvPr/>
        </p:nvSpPr>
        <p:spPr>
          <a:xfrm>
            <a:off x="558850" y="2624000"/>
            <a:ext cx="3046200" cy="22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Process</a:t>
            </a:r>
            <a:r>
              <a:rPr b="1" lang="en-US" sz="1600">
                <a:solidFill>
                  <a:schemeClr val="dk1"/>
                </a:solidFill>
              </a:rPr>
              <a:t>:</a:t>
            </a:r>
            <a:endParaRPr b="1"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Randomly select 2 original coordinates of fiducial points of label 1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Average coordinates to generate new data</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Calculate their pairwise distances.</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Give them a label of 1</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71" name="Google Shape;171;ga72eda170c_4_0"/>
          <p:cNvSpPr txBox="1"/>
          <p:nvPr/>
        </p:nvSpPr>
        <p:spPr>
          <a:xfrm>
            <a:off x="723650" y="1715575"/>
            <a:ext cx="58083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T</a:t>
            </a:r>
            <a:r>
              <a:rPr lang="en-US" sz="1600">
                <a:solidFill>
                  <a:schemeClr val="dk1"/>
                </a:solidFill>
              </a:rPr>
              <a:t>raining dataset: </a:t>
            </a:r>
            <a:r>
              <a:rPr b="1" lang="en-US" sz="1600">
                <a:solidFill>
                  <a:schemeClr val="dk1"/>
                </a:solidFill>
              </a:rPr>
              <a:t>I</a:t>
            </a:r>
            <a:r>
              <a:rPr b="1" lang="en-US" sz="1600">
                <a:solidFill>
                  <a:schemeClr val="dk1"/>
                </a:solidFill>
              </a:rPr>
              <a:t>mbalanced </a:t>
            </a:r>
            <a:r>
              <a:rPr lang="en-US" sz="1600">
                <a:solidFill>
                  <a:schemeClr val="dk1"/>
                </a:solidFill>
              </a:rPr>
              <a:t>(2402 of label 0, 598 of label 1)</a:t>
            </a:r>
            <a:endParaRPr sz="1600">
              <a:solidFill>
                <a:schemeClr val="dk1"/>
              </a:solidFill>
            </a:endParaRPr>
          </a:p>
          <a:p>
            <a:pPr indent="0" lvl="0" marL="0" rtl="0" algn="l">
              <a:spcBef>
                <a:spcPts val="0"/>
              </a:spcBef>
              <a:spcAft>
                <a:spcPts val="0"/>
              </a:spcAft>
              <a:buNone/>
            </a:pPr>
            <a:r>
              <a:rPr lang="en-US" sz="1600">
                <a:solidFill>
                  <a:schemeClr val="dk1"/>
                </a:solidFill>
              </a:rPr>
              <a:t>→ Need</a:t>
            </a:r>
            <a:r>
              <a:rPr lang="en-US" sz="1600">
                <a:solidFill>
                  <a:schemeClr val="dk1"/>
                </a:solidFill>
              </a:rPr>
              <a:t> more data w/ label 1</a:t>
            </a:r>
            <a:endParaRPr sz="1600">
              <a:solidFill>
                <a:schemeClr val="dk1"/>
              </a:solidFill>
            </a:endParaRPr>
          </a:p>
        </p:txBody>
      </p:sp>
      <p:sp>
        <p:nvSpPr>
          <p:cNvPr id="172" name="Google Shape;172;ga72eda170c_4_0"/>
          <p:cNvSpPr txBox="1"/>
          <p:nvPr/>
        </p:nvSpPr>
        <p:spPr>
          <a:xfrm>
            <a:off x="558850" y="5015525"/>
            <a:ext cx="8190600" cy="13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highlight>
                <a:srgbClr val="C9DAF8"/>
              </a:highlight>
            </a:endParaRPr>
          </a:p>
          <a:p>
            <a:pPr indent="0" lvl="0" marL="0" rtl="0" algn="l">
              <a:spcBef>
                <a:spcPts val="0"/>
              </a:spcBef>
              <a:spcAft>
                <a:spcPts val="0"/>
              </a:spcAft>
              <a:buNone/>
            </a:pPr>
            <a:r>
              <a:rPr b="1" lang="en-US" sz="1800">
                <a:highlight>
                  <a:srgbClr val="C9DAF8"/>
                </a:highlight>
              </a:rPr>
              <a:t>Advantages: </a:t>
            </a:r>
            <a:endParaRPr b="1" sz="1800">
              <a:solidFill>
                <a:schemeClr val="dk1"/>
              </a:solidFill>
            </a:endParaRPr>
          </a:p>
          <a:p>
            <a:pPr indent="-330200" lvl="0" marL="457200" rtl="0" algn="l">
              <a:spcBef>
                <a:spcPts val="0"/>
              </a:spcBef>
              <a:spcAft>
                <a:spcPts val="0"/>
              </a:spcAft>
              <a:buClr>
                <a:srgbClr val="3C78D8"/>
              </a:buClr>
              <a:buSzPts val="1600"/>
              <a:buChar char="●"/>
            </a:pPr>
            <a:r>
              <a:rPr lang="en-US" sz="1600">
                <a:solidFill>
                  <a:srgbClr val="3C78D8"/>
                </a:solidFill>
              </a:rPr>
              <a:t>B</a:t>
            </a:r>
            <a:r>
              <a:rPr lang="en-US" sz="1600">
                <a:solidFill>
                  <a:srgbClr val="3C78D8"/>
                </a:solidFill>
              </a:rPr>
              <a:t>alanced dataset: equal number of samples in different classes</a:t>
            </a:r>
            <a:endParaRPr sz="1600">
              <a:solidFill>
                <a:srgbClr val="3C78D8"/>
              </a:solidFill>
            </a:endParaRPr>
          </a:p>
          <a:p>
            <a:pPr indent="-330200" lvl="0" marL="457200" rtl="0" algn="l">
              <a:spcBef>
                <a:spcPts val="0"/>
              </a:spcBef>
              <a:spcAft>
                <a:spcPts val="0"/>
              </a:spcAft>
              <a:buClr>
                <a:srgbClr val="3C78D8"/>
              </a:buClr>
              <a:buSzPts val="1600"/>
              <a:buChar char="●"/>
            </a:pPr>
            <a:r>
              <a:rPr lang="en-US" sz="1600">
                <a:solidFill>
                  <a:srgbClr val="3C78D8"/>
                </a:solidFill>
              </a:rPr>
              <a:t>Generated</a:t>
            </a:r>
            <a:r>
              <a:rPr lang="en-US" sz="1600">
                <a:solidFill>
                  <a:srgbClr val="3C78D8"/>
                </a:solidFill>
              </a:rPr>
              <a:t> more new data --&gt; improved the learning accuracy</a:t>
            </a:r>
            <a:endParaRPr sz="1600">
              <a:solidFill>
                <a:srgbClr val="3C78D8"/>
              </a:solidFill>
            </a:endParaRPr>
          </a:p>
          <a:p>
            <a:pPr indent="0" lvl="0" marL="0" rtl="0" algn="l">
              <a:spcBef>
                <a:spcPts val="0"/>
              </a:spcBef>
              <a:spcAft>
                <a:spcPts val="0"/>
              </a:spcAft>
              <a:buNone/>
            </a:pPr>
            <a:r>
              <a:t/>
            </a:r>
            <a:endParaRPr sz="1600">
              <a:solidFill>
                <a:schemeClr val="dk1"/>
              </a:solidFill>
            </a:endParaRPr>
          </a:p>
        </p:txBody>
      </p:sp>
      <p:cxnSp>
        <p:nvCxnSpPr>
          <p:cNvPr id="173" name="Google Shape;173;ga72eda170c_4_0"/>
          <p:cNvCxnSpPr/>
          <p:nvPr/>
        </p:nvCxnSpPr>
        <p:spPr>
          <a:xfrm>
            <a:off x="1684337" y="700087"/>
            <a:ext cx="0" cy="811200"/>
          </a:xfrm>
          <a:prstGeom prst="straightConnector1">
            <a:avLst/>
          </a:prstGeom>
          <a:noFill/>
          <a:ln cap="flat" cmpd="sng" w="9525">
            <a:solidFill>
              <a:schemeClr val="accent1"/>
            </a:solidFill>
            <a:prstDash val="solid"/>
            <a:miter lim="800000"/>
            <a:headEnd len="med" w="med" type="none"/>
            <a:tailEnd len="med" w="med" type="none"/>
          </a:ln>
        </p:spPr>
      </p:cxnSp>
      <p:sp>
        <p:nvSpPr>
          <p:cNvPr id="174" name="Google Shape;174;ga72eda170c_4_0"/>
          <p:cNvSpPr txBox="1"/>
          <p:nvPr/>
        </p:nvSpPr>
        <p:spPr>
          <a:xfrm>
            <a:off x="420687" y="700087"/>
            <a:ext cx="1263600" cy="1020900"/>
          </a:xfrm>
          <a:prstGeom prst="rect">
            <a:avLst/>
          </a:prstGeom>
          <a:noFill/>
          <a:ln>
            <a:noFill/>
          </a:ln>
        </p:spPr>
        <p:txBody>
          <a:bodyPr anchorCtr="0" anchor="ctr" bIns="0" lIns="67500" spcFirstLastPara="1" rIns="67500" wrap="square" tIns="0">
            <a:no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02</a:t>
            </a:r>
            <a:endParaRPr/>
          </a:p>
        </p:txBody>
      </p:sp>
      <p:sp>
        <p:nvSpPr>
          <p:cNvPr id="175" name="Google Shape;175;ga72eda170c_4_0"/>
          <p:cNvSpPr txBox="1"/>
          <p:nvPr>
            <p:ph type="ctrTitle"/>
          </p:nvPr>
        </p:nvSpPr>
        <p:spPr>
          <a:xfrm>
            <a:off x="1978850" y="892075"/>
            <a:ext cx="5913000" cy="63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262626"/>
              </a:buClr>
              <a:buSzPts val="2900"/>
              <a:buFont typeface="Arial"/>
              <a:buNone/>
            </a:pPr>
            <a:r>
              <a:rPr b="1" lang="en-US" sz="2900"/>
              <a:t>Data Preprocessing</a:t>
            </a:r>
            <a:endParaRPr/>
          </a:p>
        </p:txBody>
      </p:sp>
      <p:sp>
        <p:nvSpPr>
          <p:cNvPr id="176" name="Google Shape;176;ga72eda170c_4_0"/>
          <p:cNvSpPr/>
          <p:nvPr/>
        </p:nvSpPr>
        <p:spPr>
          <a:xfrm>
            <a:off x="7154250" y="1007225"/>
            <a:ext cx="622200" cy="70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a72eda170c_4_0"/>
          <p:cNvSpPr/>
          <p:nvPr/>
        </p:nvSpPr>
        <p:spPr>
          <a:xfrm>
            <a:off x="8186375" y="1147925"/>
            <a:ext cx="375000" cy="42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4"/>
          <p:cNvCxnSpPr/>
          <p:nvPr/>
        </p:nvCxnSpPr>
        <p:spPr>
          <a:xfrm>
            <a:off x="1684337" y="700087"/>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183" name="Google Shape;183;p4"/>
          <p:cNvSpPr txBox="1"/>
          <p:nvPr/>
        </p:nvSpPr>
        <p:spPr>
          <a:xfrm>
            <a:off x="420687" y="700087"/>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3</a:t>
            </a:r>
            <a:endParaRPr/>
          </a:p>
        </p:txBody>
      </p:sp>
      <p:sp>
        <p:nvSpPr>
          <p:cNvPr id="184" name="Google Shape;184;p4"/>
          <p:cNvSpPr txBox="1"/>
          <p:nvPr>
            <p:ph type="ctrTitle"/>
          </p:nvPr>
        </p:nvSpPr>
        <p:spPr>
          <a:xfrm>
            <a:off x="1971675" y="700013"/>
            <a:ext cx="6545400" cy="10209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262626"/>
              </a:buClr>
              <a:buSzPts val="2900"/>
              <a:buFont typeface="Arial"/>
              <a:buNone/>
            </a:pPr>
            <a:r>
              <a:rPr b="1" lang="en-US" sz="2900"/>
              <a:t>Advanced Model:</a:t>
            </a:r>
            <a:endParaRPr b="1" sz="2900"/>
          </a:p>
          <a:p>
            <a:pPr indent="0" lvl="0" marL="0" rtl="0" algn="l">
              <a:lnSpc>
                <a:spcPct val="100000"/>
              </a:lnSpc>
              <a:spcBef>
                <a:spcPts val="0"/>
              </a:spcBef>
              <a:spcAft>
                <a:spcPts val="0"/>
              </a:spcAft>
              <a:buClr>
                <a:srgbClr val="262626"/>
              </a:buClr>
              <a:buSzPts val="2900"/>
              <a:buFont typeface="Arial"/>
              <a:buNone/>
            </a:pPr>
            <a:r>
              <a:rPr b="1" i="0" lang="en-US" sz="2900" u="none">
                <a:solidFill>
                  <a:srgbClr val="262626"/>
                </a:solidFill>
                <a:latin typeface="Arial"/>
                <a:ea typeface="Arial"/>
                <a:cs typeface="Arial"/>
                <a:sym typeface="Arial"/>
              </a:rPr>
              <a:t>Densely Connected Neural Network</a:t>
            </a:r>
            <a:endParaRPr/>
          </a:p>
        </p:txBody>
      </p:sp>
      <p:sp>
        <p:nvSpPr>
          <p:cNvPr id="185" name="Google Shape;185;p4"/>
          <p:cNvSpPr txBox="1"/>
          <p:nvPr/>
        </p:nvSpPr>
        <p:spPr>
          <a:xfrm>
            <a:off x="5421125" y="1907575"/>
            <a:ext cx="32472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rPr>
              <a:t>Results</a:t>
            </a:r>
            <a:endParaRPr b="1"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b="0" i="0" lang="en-US" sz="1800" u="none">
                <a:solidFill>
                  <a:schemeClr val="dk1"/>
                </a:solidFill>
                <a:latin typeface="Arial"/>
                <a:ea typeface="Arial"/>
                <a:cs typeface="Arial"/>
                <a:sym typeface="Arial"/>
              </a:rPr>
              <a:t>Training time(s): </a:t>
            </a:r>
            <a:r>
              <a:rPr lang="en-US" sz="1800">
                <a:solidFill>
                  <a:schemeClr val="dk1"/>
                </a:solidFill>
              </a:rPr>
              <a:t>169.09</a:t>
            </a:r>
            <a:endParaRPr sz="1800">
              <a:solidFill>
                <a:schemeClr val="dk1"/>
              </a:solidFill>
            </a:endParaRPr>
          </a:p>
          <a:p>
            <a:pPr indent="0" lvl="0" marL="45720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Testing time(s): 0.2</a:t>
            </a:r>
            <a:r>
              <a:rPr lang="en-US" sz="1800">
                <a:solidFill>
                  <a:schemeClr val="dk1"/>
                </a:solidFill>
              </a:rPr>
              <a:t>1</a:t>
            </a:r>
            <a:endParaRPr sz="1800">
              <a:solidFill>
                <a:schemeClr val="dk1"/>
              </a:solidFill>
            </a:endParaRPr>
          </a:p>
          <a:p>
            <a:pPr indent="0" lvl="0" marL="45720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Testing </a:t>
            </a:r>
            <a:r>
              <a:rPr b="0" i="0" lang="en-US" sz="1800" u="none">
                <a:solidFill>
                  <a:schemeClr val="dk1"/>
                </a:solidFill>
                <a:latin typeface="Arial"/>
                <a:ea typeface="Arial"/>
                <a:cs typeface="Arial"/>
                <a:sym typeface="Arial"/>
              </a:rPr>
              <a:t>Accuracy: </a:t>
            </a:r>
            <a:r>
              <a:rPr lang="en-US" sz="1800">
                <a:solidFill>
                  <a:schemeClr val="dk1"/>
                </a:solidFill>
              </a:rPr>
              <a:t>0.90</a:t>
            </a:r>
            <a:endParaRPr sz="1800">
              <a:solidFill>
                <a:schemeClr val="dk1"/>
              </a:solidFill>
            </a:endParaRPr>
          </a:p>
          <a:p>
            <a:pPr indent="0" lvl="0" marL="45720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Testing </a:t>
            </a:r>
            <a:r>
              <a:rPr b="0" i="0" lang="en-US" sz="1800" u="none">
                <a:solidFill>
                  <a:schemeClr val="dk1"/>
                </a:solidFill>
                <a:latin typeface="Arial"/>
                <a:ea typeface="Arial"/>
                <a:cs typeface="Arial"/>
                <a:sym typeface="Arial"/>
              </a:rPr>
              <a:t>AUC:</a:t>
            </a:r>
            <a:r>
              <a:rPr lang="en-US" sz="1800">
                <a:solidFill>
                  <a:schemeClr val="dk1"/>
                </a:solidFill>
              </a:rPr>
              <a:t> 0.98</a:t>
            </a:r>
            <a:endParaRPr sz="1800">
              <a:solidFill>
                <a:schemeClr val="dk1"/>
              </a:solidFill>
            </a:endParaRPr>
          </a:p>
          <a:p>
            <a:pPr indent="0" lvl="0" marL="45720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Error rate: 0.10</a:t>
            </a:r>
            <a:endParaRPr sz="1800">
              <a:solidFill>
                <a:schemeClr val="dk1"/>
              </a:solidFill>
            </a:endParaRPr>
          </a:p>
        </p:txBody>
      </p:sp>
      <p:sp>
        <p:nvSpPr>
          <p:cNvPr id="186" name="Google Shape;186;p4"/>
          <p:cNvSpPr txBox="1"/>
          <p:nvPr/>
        </p:nvSpPr>
        <p:spPr>
          <a:xfrm>
            <a:off x="508425" y="1907575"/>
            <a:ext cx="4764300" cy="44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Pros: </a:t>
            </a:r>
            <a:endParaRPr b="1" sz="1800"/>
          </a:p>
          <a:p>
            <a:pPr indent="-342900" lvl="0" marL="457200" rtl="0" algn="l">
              <a:spcBef>
                <a:spcPts val="0"/>
              </a:spcBef>
              <a:spcAft>
                <a:spcPts val="0"/>
              </a:spcAft>
              <a:buSzPts val="1800"/>
              <a:buChar char="●"/>
            </a:pPr>
            <a:r>
              <a:rPr lang="en-US" sz="1800"/>
              <a:t>High AUC and Accuracy</a:t>
            </a:r>
            <a:endParaRPr sz="1800"/>
          </a:p>
          <a:p>
            <a:pPr indent="-342900" lvl="0" marL="457200" rtl="0" algn="l">
              <a:spcBef>
                <a:spcPts val="0"/>
              </a:spcBef>
              <a:spcAft>
                <a:spcPts val="0"/>
              </a:spcAft>
              <a:buSzPts val="1800"/>
              <a:buChar char="●"/>
            </a:pPr>
            <a:r>
              <a:rPr lang="en-US" sz="1800"/>
              <a:t>Less Computation time</a:t>
            </a:r>
            <a:endParaRPr sz="1800"/>
          </a:p>
          <a:p>
            <a:pPr indent="-342900" lvl="0" marL="457200" rtl="0" algn="l">
              <a:spcBef>
                <a:spcPts val="0"/>
              </a:spcBef>
              <a:spcAft>
                <a:spcPts val="0"/>
              </a:spcAft>
              <a:buSzPts val="1800"/>
              <a:buChar char="●"/>
            </a:pPr>
            <a:r>
              <a:rPr lang="en-US" sz="1800"/>
              <a:t>Works well on both balanced &amp; imbalanced dataset</a:t>
            </a:r>
            <a:endParaRPr sz="1800"/>
          </a:p>
          <a:p>
            <a:pPr indent="-342900" lvl="0" marL="457200" rtl="0" algn="l">
              <a:spcBef>
                <a:spcPts val="0"/>
              </a:spcBef>
              <a:spcAft>
                <a:spcPts val="0"/>
              </a:spcAft>
              <a:buClr>
                <a:schemeClr val="dk1"/>
              </a:buClr>
              <a:buSzPts val="1800"/>
              <a:buChar char="●"/>
            </a:pPr>
            <a:r>
              <a:rPr lang="en-US" sz="1800">
                <a:solidFill>
                  <a:schemeClr val="dk1"/>
                </a:solidFill>
              </a:rPr>
              <a:t>Higher computational &amp; memory efficiency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Avoid overfitting (by drop-out layers)</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Cons:</a:t>
            </a:r>
            <a:endParaRPr b="1" sz="1800"/>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Large number of parameters: 2,049,914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Dependent on vast amounts of training data</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cxnSp>
        <p:nvCxnSpPr>
          <p:cNvPr id="191" name="Google Shape;191;ga72eda170c_7_3"/>
          <p:cNvCxnSpPr/>
          <p:nvPr/>
        </p:nvCxnSpPr>
        <p:spPr>
          <a:xfrm>
            <a:off x="1684337" y="700087"/>
            <a:ext cx="0" cy="811200"/>
          </a:xfrm>
          <a:prstGeom prst="straightConnector1">
            <a:avLst/>
          </a:prstGeom>
          <a:noFill/>
          <a:ln cap="flat" cmpd="sng" w="9525">
            <a:solidFill>
              <a:schemeClr val="accent1"/>
            </a:solidFill>
            <a:prstDash val="solid"/>
            <a:miter lim="800000"/>
            <a:headEnd len="med" w="med" type="none"/>
            <a:tailEnd len="med" w="med" type="none"/>
          </a:ln>
        </p:spPr>
      </p:cxnSp>
      <p:sp>
        <p:nvSpPr>
          <p:cNvPr id="192" name="Google Shape;192;ga72eda170c_7_3"/>
          <p:cNvSpPr txBox="1"/>
          <p:nvPr/>
        </p:nvSpPr>
        <p:spPr>
          <a:xfrm>
            <a:off x="420687" y="700087"/>
            <a:ext cx="1263600" cy="1020900"/>
          </a:xfrm>
          <a:prstGeom prst="rect">
            <a:avLst/>
          </a:prstGeom>
          <a:noFill/>
          <a:ln>
            <a:noFill/>
          </a:ln>
        </p:spPr>
        <p:txBody>
          <a:bodyPr anchorCtr="0" anchor="ctr" bIns="0" lIns="67500" spcFirstLastPara="1" rIns="67500" wrap="square" tIns="0">
            <a:no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3</a:t>
            </a:r>
            <a:endParaRPr/>
          </a:p>
        </p:txBody>
      </p:sp>
      <p:sp>
        <p:nvSpPr>
          <p:cNvPr id="193" name="Google Shape;193;ga72eda170c_7_3"/>
          <p:cNvSpPr txBox="1"/>
          <p:nvPr>
            <p:ph type="ctrTitle"/>
          </p:nvPr>
        </p:nvSpPr>
        <p:spPr>
          <a:xfrm>
            <a:off x="1780788" y="852475"/>
            <a:ext cx="3501600" cy="506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262626"/>
              </a:buClr>
              <a:buSzPts val="2900"/>
              <a:buFont typeface="Arial"/>
              <a:buNone/>
            </a:pPr>
            <a:r>
              <a:rPr b="1" lang="en-US" sz="2900"/>
              <a:t>Network</a:t>
            </a:r>
            <a:r>
              <a:rPr b="1" i="0" lang="en-US" sz="2900" u="none">
                <a:solidFill>
                  <a:srgbClr val="262626"/>
                </a:solidFill>
                <a:latin typeface="Arial"/>
                <a:ea typeface="Arial"/>
                <a:cs typeface="Arial"/>
                <a:sym typeface="Arial"/>
              </a:rPr>
              <a:t> Structure</a:t>
            </a:r>
            <a:endParaRPr/>
          </a:p>
        </p:txBody>
      </p:sp>
      <p:pic>
        <p:nvPicPr>
          <p:cNvPr id="194" name="Google Shape;194;ga72eda170c_7_3"/>
          <p:cNvPicPr preferRelativeResize="0"/>
          <p:nvPr/>
        </p:nvPicPr>
        <p:blipFill>
          <a:blip r:embed="rId3">
            <a:alphaModFix/>
          </a:blip>
          <a:stretch>
            <a:fillRect/>
          </a:stretch>
        </p:blipFill>
        <p:spPr>
          <a:xfrm>
            <a:off x="5607450" y="700075"/>
            <a:ext cx="2623330" cy="4632999"/>
          </a:xfrm>
          <a:prstGeom prst="rect">
            <a:avLst/>
          </a:prstGeom>
          <a:noFill/>
          <a:ln>
            <a:noFill/>
          </a:ln>
        </p:spPr>
      </p:pic>
      <p:pic>
        <p:nvPicPr>
          <p:cNvPr id="195" name="Google Shape;195;ga72eda170c_7_3"/>
          <p:cNvPicPr preferRelativeResize="0"/>
          <p:nvPr/>
        </p:nvPicPr>
        <p:blipFill>
          <a:blip r:embed="rId4">
            <a:alphaModFix/>
          </a:blip>
          <a:stretch>
            <a:fillRect/>
          </a:stretch>
        </p:blipFill>
        <p:spPr>
          <a:xfrm>
            <a:off x="6121070" y="5333079"/>
            <a:ext cx="1467649" cy="985371"/>
          </a:xfrm>
          <a:prstGeom prst="rect">
            <a:avLst/>
          </a:prstGeom>
          <a:noFill/>
          <a:ln>
            <a:noFill/>
          </a:ln>
        </p:spPr>
      </p:pic>
      <p:sp>
        <p:nvSpPr>
          <p:cNvPr id="196" name="Google Shape;196;ga72eda170c_7_3"/>
          <p:cNvSpPr txBox="1"/>
          <p:nvPr/>
        </p:nvSpPr>
        <p:spPr>
          <a:xfrm>
            <a:off x="675050" y="2178600"/>
            <a:ext cx="3000000" cy="30000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1800"/>
              <a:buChar char="•"/>
            </a:pPr>
            <a:r>
              <a:rPr lang="en-US" sz="1800">
                <a:solidFill>
                  <a:schemeClr val="dk1"/>
                </a:solidFill>
              </a:rPr>
              <a:t>Pro: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285750" lvl="0" marL="285750" rtl="0" algn="l">
              <a:spcBef>
                <a:spcPts val="0"/>
              </a:spcBef>
              <a:spcAft>
                <a:spcPts val="0"/>
              </a:spcAft>
              <a:buClr>
                <a:schemeClr val="dk1"/>
              </a:buClr>
              <a:buSzPts val="1800"/>
              <a:buChar char="•"/>
            </a:pPr>
            <a:r>
              <a:t/>
            </a:r>
            <a:endParaRPr sz="1800">
              <a:solidFill>
                <a:schemeClr val="dk1"/>
              </a:solidFill>
            </a:endParaRPr>
          </a:p>
        </p:txBody>
      </p:sp>
      <p:pic>
        <p:nvPicPr>
          <p:cNvPr descr="20170725103530080" id="197" name="Google Shape;197;ga72eda170c_7_3"/>
          <p:cNvPicPr preferRelativeResize="0"/>
          <p:nvPr/>
        </p:nvPicPr>
        <p:blipFill rotWithShape="1">
          <a:blip r:embed="rId5">
            <a:alphaModFix/>
          </a:blip>
          <a:srcRect b="0" l="0" r="0" t="0"/>
          <a:stretch/>
        </p:blipFill>
        <p:spPr>
          <a:xfrm>
            <a:off x="675050" y="1873375"/>
            <a:ext cx="4758150" cy="4263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ga72eda170c_0_23"/>
          <p:cNvCxnSpPr/>
          <p:nvPr/>
        </p:nvCxnSpPr>
        <p:spPr>
          <a:xfrm>
            <a:off x="1684337" y="700087"/>
            <a:ext cx="0" cy="811200"/>
          </a:xfrm>
          <a:prstGeom prst="straightConnector1">
            <a:avLst/>
          </a:prstGeom>
          <a:noFill/>
          <a:ln cap="flat" cmpd="sng" w="9525">
            <a:solidFill>
              <a:schemeClr val="accent1"/>
            </a:solidFill>
            <a:prstDash val="solid"/>
            <a:miter lim="800000"/>
            <a:headEnd len="med" w="med" type="none"/>
            <a:tailEnd len="med" w="med" type="none"/>
          </a:ln>
        </p:spPr>
      </p:cxnSp>
      <p:sp>
        <p:nvSpPr>
          <p:cNvPr id="203" name="Google Shape;203;ga72eda170c_0_23"/>
          <p:cNvSpPr txBox="1"/>
          <p:nvPr/>
        </p:nvSpPr>
        <p:spPr>
          <a:xfrm>
            <a:off x="420687" y="700087"/>
            <a:ext cx="1263600" cy="1020900"/>
          </a:xfrm>
          <a:prstGeom prst="rect">
            <a:avLst/>
          </a:prstGeom>
          <a:noFill/>
          <a:ln>
            <a:noFill/>
          </a:ln>
        </p:spPr>
        <p:txBody>
          <a:bodyPr anchorCtr="0" anchor="ctr" bIns="0" lIns="67500" spcFirstLastPara="1" rIns="67500" wrap="square" tIns="0">
            <a:no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4</a:t>
            </a:r>
            <a:endParaRPr/>
          </a:p>
        </p:txBody>
      </p:sp>
      <p:sp>
        <p:nvSpPr>
          <p:cNvPr id="204" name="Google Shape;204;ga72eda170c_0_23"/>
          <p:cNvSpPr txBox="1"/>
          <p:nvPr>
            <p:ph type="ctrTitle"/>
          </p:nvPr>
        </p:nvSpPr>
        <p:spPr>
          <a:xfrm>
            <a:off x="1962075" y="534175"/>
            <a:ext cx="43626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262626"/>
              </a:buClr>
              <a:buSzPts val="2900"/>
              <a:buFont typeface="Arial"/>
              <a:buNone/>
            </a:pPr>
            <a:r>
              <a:rPr b="1" lang="en-US" sz="2900"/>
              <a:t>Comparison: </a:t>
            </a:r>
            <a:endParaRPr b="1" sz="2900"/>
          </a:p>
          <a:p>
            <a:pPr indent="0" lvl="0" marL="0" rtl="0" algn="l">
              <a:lnSpc>
                <a:spcPct val="100000"/>
              </a:lnSpc>
              <a:spcBef>
                <a:spcPts val="0"/>
              </a:spcBef>
              <a:spcAft>
                <a:spcPts val="0"/>
              </a:spcAft>
              <a:buClr>
                <a:srgbClr val="262626"/>
              </a:buClr>
              <a:buSzPts val="2900"/>
              <a:buFont typeface="Arial"/>
              <a:buNone/>
            </a:pPr>
            <a:r>
              <a:rPr b="1" lang="en-US" sz="2900"/>
              <a:t>Baseline vs. Advanced</a:t>
            </a:r>
            <a:endParaRPr/>
          </a:p>
        </p:txBody>
      </p:sp>
      <p:graphicFrame>
        <p:nvGraphicFramePr>
          <p:cNvPr id="205" name="Google Shape;205;ga72eda170c_0_23"/>
          <p:cNvGraphicFramePr/>
          <p:nvPr/>
        </p:nvGraphicFramePr>
        <p:xfrm>
          <a:off x="771063" y="2061750"/>
          <a:ext cx="3000000" cy="3000000"/>
        </p:xfrm>
        <a:graphic>
          <a:graphicData uri="http://schemas.openxmlformats.org/drawingml/2006/table">
            <a:tbl>
              <a:tblPr>
                <a:noFill/>
                <a:tableStyleId>{9F04EFFE-A317-422C-9A05-238638963072}</a:tableStyleId>
              </a:tblPr>
              <a:tblGrid>
                <a:gridCol w="1520375"/>
                <a:gridCol w="1520375"/>
                <a:gridCol w="1520375"/>
                <a:gridCol w="1520375"/>
                <a:gridCol w="1520375"/>
              </a:tblGrid>
              <a:tr h="381000">
                <a:tc>
                  <a:txBody>
                    <a:bodyPr/>
                    <a:lstStyle/>
                    <a:p>
                      <a:pPr indent="0" lvl="0" marL="0" rtl="0" algn="ctr">
                        <a:spcBef>
                          <a:spcPts val="0"/>
                        </a:spcBef>
                        <a:spcAft>
                          <a:spcPts val="0"/>
                        </a:spcAft>
                        <a:buNone/>
                      </a:pPr>
                      <a:r>
                        <a:rPr b="1" lang="en-US"/>
                        <a:t>Metrics\Models</a:t>
                      </a:r>
                      <a:endParaRPr b="1"/>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Baseline Model on Imbalanced dataset</a:t>
                      </a:r>
                      <a:endParaRPr b="1"/>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chemeClr val="dk1"/>
                          </a:solidFill>
                        </a:rPr>
                        <a:t>Baseline Model</a:t>
                      </a:r>
                      <a:endParaRPr b="1">
                        <a:solidFill>
                          <a:schemeClr val="dk1"/>
                        </a:solidFill>
                      </a:endParaRPr>
                    </a:p>
                    <a:p>
                      <a:pPr indent="0" lvl="0" marL="0" rtl="0" algn="ctr">
                        <a:spcBef>
                          <a:spcPts val="0"/>
                        </a:spcBef>
                        <a:spcAft>
                          <a:spcPts val="0"/>
                        </a:spcAft>
                        <a:buClr>
                          <a:schemeClr val="dk1"/>
                        </a:buClr>
                        <a:buSzPts val="1100"/>
                        <a:buFont typeface="Arial"/>
                        <a:buNone/>
                      </a:pPr>
                      <a:r>
                        <a:rPr b="1" lang="en-US">
                          <a:solidFill>
                            <a:schemeClr val="dk1"/>
                          </a:solidFill>
                        </a:rPr>
                        <a:t>after data preprocessing</a:t>
                      </a:r>
                      <a:endParaRPr b="1"/>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chemeClr val="dk1"/>
                          </a:solidFill>
                        </a:rPr>
                        <a:t>Advanced Model </a:t>
                      </a:r>
                      <a:endParaRPr b="1">
                        <a:solidFill>
                          <a:schemeClr val="dk1"/>
                        </a:solidFill>
                      </a:endParaRPr>
                    </a:p>
                    <a:p>
                      <a:pPr indent="0" lvl="0" marL="0" rtl="0" algn="ctr">
                        <a:spcBef>
                          <a:spcPts val="0"/>
                        </a:spcBef>
                        <a:spcAft>
                          <a:spcPts val="0"/>
                        </a:spcAft>
                        <a:buClr>
                          <a:schemeClr val="dk1"/>
                        </a:buClr>
                        <a:buSzPts val="1100"/>
                        <a:buFont typeface="Arial"/>
                        <a:buNone/>
                      </a:pPr>
                      <a:r>
                        <a:rPr b="1" lang="en-US">
                          <a:solidFill>
                            <a:schemeClr val="dk1"/>
                          </a:solidFill>
                        </a:rPr>
                        <a:t>after data preprocessing </a:t>
                      </a:r>
                      <a:endParaRPr b="1"/>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12700">
                      <a:solidFill>
                        <a:srgbClr val="9FC5E8"/>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Advanced Model </a:t>
                      </a:r>
                      <a:endParaRPr b="1">
                        <a:solidFill>
                          <a:schemeClr val="dk1"/>
                        </a:solidFill>
                      </a:endParaRPr>
                    </a:p>
                    <a:p>
                      <a:pPr indent="0" lvl="0" marL="0" rtl="0" algn="ctr">
                        <a:spcBef>
                          <a:spcPts val="0"/>
                        </a:spcBef>
                        <a:spcAft>
                          <a:spcPts val="0"/>
                        </a:spcAft>
                        <a:buClr>
                          <a:schemeClr val="dk1"/>
                        </a:buClr>
                        <a:buSzPts val="1100"/>
                        <a:buFont typeface="Arial"/>
                        <a:buNone/>
                      </a:pPr>
                      <a:r>
                        <a:rPr b="1" lang="en-US">
                          <a:solidFill>
                            <a:schemeClr val="dk1"/>
                          </a:solidFill>
                        </a:rPr>
                        <a:t>testing on Imbalanced dataset</a:t>
                      </a:r>
                      <a:endParaRPr b="1"/>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440650">
                <a:tc>
                  <a:txBody>
                    <a:bodyPr/>
                    <a:lstStyle/>
                    <a:p>
                      <a:pPr indent="0" lvl="0" marL="0" marR="0" rtl="0" algn="ctr">
                        <a:lnSpc>
                          <a:spcPct val="100000"/>
                        </a:lnSpc>
                        <a:spcBef>
                          <a:spcPts val="0"/>
                        </a:spcBef>
                        <a:spcAft>
                          <a:spcPts val="0"/>
                        </a:spcAft>
                        <a:buClr>
                          <a:srgbClr val="000000"/>
                        </a:buClr>
                        <a:buSzPts val="1600"/>
                        <a:buFont typeface="SimSun"/>
                        <a:buNone/>
                      </a:pPr>
                      <a:r>
                        <a:rPr b="1" lang="en-US">
                          <a:solidFill>
                            <a:schemeClr val="dk1"/>
                          </a:solidFill>
                        </a:rPr>
                        <a:t>Training Time(s)</a:t>
                      </a:r>
                      <a:endParaRPr b="1">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SimSun"/>
                        <a:buNone/>
                      </a:pPr>
                      <a:r>
                        <a:rPr lang="en-US">
                          <a:solidFill>
                            <a:schemeClr val="dk1"/>
                          </a:solidFill>
                        </a:rPr>
                        <a:t>900.25</a:t>
                      </a:r>
                      <a:endParaRPr>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1123.2</a:t>
                      </a:r>
                      <a:endParaRPr/>
                    </a:p>
                  </a:txBody>
                  <a:tcPr marT="91425" marB="91425" marR="91425" marL="91425" anchor="ctr">
                    <a:lnL cap="flat" cmpd="sng" w="9525">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169.1</a:t>
                      </a:r>
                      <a:endParaRPr>
                        <a:solidFill>
                          <a:schemeClr val="dk1"/>
                        </a:solidFill>
                      </a:endParaRPr>
                    </a:p>
                  </a:txBody>
                  <a:tcPr marT="12700" marB="63500" marR="12700" marL="12700" anchor="ctr">
                    <a:lnL cap="flat" cmpd="sng" w="12700">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12700">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a:t>
                      </a:r>
                      <a:endParaRPr/>
                    </a:p>
                  </a:txBody>
                  <a:tcPr marT="91425" marB="91425" marR="91425" marL="91425" anchor="ctr">
                    <a:lnL cap="flat" cmpd="sng" w="12700">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455450">
                <a:tc>
                  <a:txBody>
                    <a:bodyPr/>
                    <a:lstStyle/>
                    <a:p>
                      <a:pPr indent="0" lvl="0" marL="0" marR="0" rtl="0" algn="ctr">
                        <a:lnSpc>
                          <a:spcPct val="100000"/>
                        </a:lnSpc>
                        <a:spcBef>
                          <a:spcPts val="0"/>
                        </a:spcBef>
                        <a:spcAft>
                          <a:spcPts val="0"/>
                        </a:spcAft>
                        <a:buClr>
                          <a:srgbClr val="000000"/>
                        </a:buClr>
                        <a:buSzPts val="1600"/>
                        <a:buFont typeface="SimSun"/>
                        <a:buNone/>
                      </a:pPr>
                      <a:r>
                        <a:rPr b="1" lang="en-US">
                          <a:solidFill>
                            <a:schemeClr val="dk1"/>
                          </a:solidFill>
                        </a:rPr>
                        <a:t>Testing Time(s)</a:t>
                      </a:r>
                      <a:endParaRPr b="1">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SimSun"/>
                        <a:buNone/>
                      </a:pPr>
                      <a:r>
                        <a:rPr lang="en-US">
                          <a:solidFill>
                            <a:schemeClr val="dk1"/>
                          </a:solidFill>
                        </a:rPr>
                        <a:t>0.02</a:t>
                      </a:r>
                      <a:endParaRPr>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0.02</a:t>
                      </a:r>
                      <a:endParaRPr/>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0.60</a:t>
                      </a:r>
                      <a:endParaRPr sz="1200">
                        <a:solidFill>
                          <a:schemeClr val="dk1"/>
                        </a:solidFill>
                      </a:endParaRPr>
                    </a:p>
                  </a:txBody>
                  <a:tcPr marT="9525" marB="91425" marR="9525" marL="95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127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0.51</a:t>
                      </a:r>
                      <a:endParaRPr/>
                    </a:p>
                  </a:txBody>
                  <a:tcPr marT="91425" marB="91425" marR="91425" marL="91425"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600"/>
                        <a:buFont typeface="SimSun"/>
                        <a:buNone/>
                      </a:pPr>
                      <a:r>
                        <a:rPr b="1" lang="en-US">
                          <a:solidFill>
                            <a:schemeClr val="dk1"/>
                          </a:solidFill>
                        </a:rPr>
                        <a:t>Testing Accuracy</a:t>
                      </a:r>
                      <a:endParaRPr b="1">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SimSun"/>
                        <a:buNone/>
                      </a:pPr>
                      <a:r>
                        <a:rPr lang="en-US">
                          <a:solidFill>
                            <a:schemeClr val="dk1"/>
                          </a:solidFill>
                        </a:rPr>
                        <a:t>0.82</a:t>
                      </a:r>
                      <a:endParaRPr>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0.85</a:t>
                      </a:r>
                      <a:endParaRPr/>
                    </a:p>
                  </a:txBody>
                  <a:tcPr marT="91425" marB="91425" marR="91425" marL="91425" anchor="ctr">
                    <a:lnL cap="flat" cmpd="sng" w="9525">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0.91</a:t>
                      </a:r>
                      <a:endParaRPr>
                        <a:solidFill>
                          <a:schemeClr val="dk1"/>
                        </a:solidFill>
                      </a:endParaRPr>
                    </a:p>
                  </a:txBody>
                  <a:tcPr marT="12700" marB="63500" marR="12700" marL="12700" anchor="ctr">
                    <a:lnL cap="flat" cmpd="sng" w="12700">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12700">
                      <a:solidFill>
                        <a:srgbClr val="9FC5E8"/>
                      </a:solidFill>
                      <a:prstDash val="solid"/>
                      <a:round/>
                      <a:headEnd len="sm" w="sm" type="none"/>
                      <a:tailEnd len="sm" w="sm" type="none"/>
                    </a:lnT>
                    <a:lnB cap="flat" cmpd="sng" w="12700">
                      <a:solidFill>
                        <a:srgbClr val="9FC5E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solidFill>
                            <a:schemeClr val="dk1"/>
                          </a:solidFill>
                        </a:rPr>
                        <a:t>0.91</a:t>
                      </a:r>
                      <a:endParaRPr>
                        <a:solidFill>
                          <a:schemeClr val="dk1"/>
                        </a:solidFill>
                      </a:endParaRPr>
                    </a:p>
                  </a:txBody>
                  <a:tcPr marT="9525" marB="91425" marR="9525" marL="9525" anchor="ctr">
                    <a:lnL cap="flat" cmpd="sng" w="12700">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455450">
                <a:tc>
                  <a:txBody>
                    <a:bodyPr/>
                    <a:lstStyle/>
                    <a:p>
                      <a:pPr indent="0" lvl="0" marL="0" marR="0" rtl="0" algn="ctr">
                        <a:lnSpc>
                          <a:spcPct val="100000"/>
                        </a:lnSpc>
                        <a:spcBef>
                          <a:spcPts val="0"/>
                        </a:spcBef>
                        <a:spcAft>
                          <a:spcPts val="0"/>
                        </a:spcAft>
                        <a:buClr>
                          <a:srgbClr val="000000"/>
                        </a:buClr>
                        <a:buSzPts val="1600"/>
                        <a:buFont typeface="SimSun"/>
                        <a:buNone/>
                      </a:pPr>
                      <a:r>
                        <a:rPr b="1" lang="en-US">
                          <a:solidFill>
                            <a:schemeClr val="dk1"/>
                          </a:solidFill>
                        </a:rPr>
                        <a:t>Testing AUC</a:t>
                      </a:r>
                      <a:endParaRPr b="1">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SimSun"/>
                        <a:buNone/>
                      </a:pPr>
                      <a:r>
                        <a:rPr lang="en-US">
                          <a:solidFill>
                            <a:schemeClr val="dk1"/>
                          </a:solidFill>
                        </a:rPr>
                        <a:t>0.81</a:t>
                      </a:r>
                      <a:endParaRPr>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0.93</a:t>
                      </a:r>
                      <a:endParaRPr/>
                    </a:p>
                  </a:txBody>
                  <a:tcPr marT="91425" marB="91425" marR="91425" marL="91425" anchor="ctr">
                    <a:lnL cap="flat" cmpd="sng" w="9525">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0.98</a:t>
                      </a:r>
                      <a:endParaRPr>
                        <a:solidFill>
                          <a:schemeClr val="dk1"/>
                        </a:solidFill>
                      </a:endParaRPr>
                    </a:p>
                  </a:txBody>
                  <a:tcPr marT="12700" marB="63500" marR="12700" marL="12700" anchor="ctr">
                    <a:lnL cap="flat" cmpd="sng" w="12700">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12700">
                      <a:solidFill>
                        <a:srgbClr val="9FC5E8"/>
                      </a:solidFill>
                      <a:prstDash val="solid"/>
                      <a:round/>
                      <a:headEnd len="sm" w="sm" type="none"/>
                      <a:tailEnd len="sm" w="sm" type="none"/>
                    </a:lnT>
                    <a:lnB cap="flat" cmpd="sng" w="127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0.98</a:t>
                      </a:r>
                      <a:endParaRPr/>
                    </a:p>
                  </a:txBody>
                  <a:tcPr marT="91425" marB="91425" marR="91425" marL="91425" anchor="ctr">
                    <a:lnL cap="flat" cmpd="sng" w="12700">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r h="455450">
                <a:tc>
                  <a:txBody>
                    <a:bodyPr/>
                    <a:lstStyle/>
                    <a:p>
                      <a:pPr indent="0" lvl="0" marL="0" marR="0" rtl="0" algn="ctr">
                        <a:lnSpc>
                          <a:spcPct val="100000"/>
                        </a:lnSpc>
                        <a:spcBef>
                          <a:spcPts val="0"/>
                        </a:spcBef>
                        <a:spcAft>
                          <a:spcPts val="0"/>
                        </a:spcAft>
                        <a:buClr>
                          <a:srgbClr val="000000"/>
                        </a:buClr>
                        <a:buSzPts val="1600"/>
                        <a:buFont typeface="SimSun"/>
                        <a:buNone/>
                      </a:pPr>
                      <a:r>
                        <a:rPr b="1" lang="en-US">
                          <a:solidFill>
                            <a:schemeClr val="dk1"/>
                          </a:solidFill>
                        </a:rPr>
                        <a:t>Error rate</a:t>
                      </a:r>
                      <a:endParaRPr b="1">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SimSun"/>
                        <a:buNone/>
                      </a:pPr>
                      <a:r>
                        <a:rPr lang="en-US">
                          <a:solidFill>
                            <a:schemeClr val="dk1"/>
                          </a:solidFill>
                        </a:rPr>
                        <a:t>0.18</a:t>
                      </a:r>
                      <a:endParaRPr>
                        <a:solidFill>
                          <a:schemeClr val="dk1"/>
                        </a:solidFill>
                      </a:endParaRPr>
                    </a:p>
                  </a:txBody>
                  <a:tcPr marT="12700" marB="45725" marR="12700" marL="12700" anchor="ctr">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t>0.15</a:t>
                      </a:r>
                      <a:endParaRPr/>
                    </a:p>
                  </a:txBody>
                  <a:tcPr marT="91425" marB="91425" marR="91425" marL="91425" anchor="ctr">
                    <a:lnL cap="flat" cmpd="sng" w="9525">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solidFill>
                            <a:schemeClr val="dk1"/>
                          </a:solidFill>
                        </a:rPr>
                        <a:t>0.09</a:t>
                      </a:r>
                      <a:endParaRPr>
                        <a:solidFill>
                          <a:schemeClr val="dk1"/>
                        </a:solidFill>
                      </a:endParaRPr>
                    </a:p>
                  </a:txBody>
                  <a:tcPr marT="12700" marB="63500" marR="12700" marL="12700" anchor="ctr">
                    <a:lnL cap="flat" cmpd="sng" w="12700">
                      <a:solidFill>
                        <a:srgbClr val="9FC5E8"/>
                      </a:solidFill>
                      <a:prstDash val="solid"/>
                      <a:round/>
                      <a:headEnd len="sm" w="sm" type="none"/>
                      <a:tailEnd len="sm" w="sm" type="none"/>
                    </a:lnL>
                    <a:lnR cap="flat" cmpd="sng" w="12700">
                      <a:solidFill>
                        <a:srgbClr val="9FC5E8"/>
                      </a:solidFill>
                      <a:prstDash val="solid"/>
                      <a:round/>
                      <a:headEnd len="sm" w="sm" type="none"/>
                      <a:tailEnd len="sm" w="sm" type="none"/>
                    </a:lnR>
                    <a:lnT cap="flat" cmpd="sng" w="12700">
                      <a:solidFill>
                        <a:srgbClr val="9FC5E8"/>
                      </a:solidFill>
                      <a:prstDash val="solid"/>
                      <a:round/>
                      <a:headEnd len="sm" w="sm" type="none"/>
                      <a:tailEnd len="sm" w="sm" type="none"/>
                    </a:lnT>
                    <a:lnB cap="flat" cmpd="sng" w="127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0.09</a:t>
                      </a:r>
                      <a:endParaRPr>
                        <a:solidFill>
                          <a:schemeClr val="dk1"/>
                        </a:solidFill>
                      </a:endParaRPr>
                    </a:p>
                  </a:txBody>
                  <a:tcPr marT="91425" marB="91425" marR="91425" marL="91425" anchor="ctr">
                    <a:lnL cap="flat" cmpd="sng" w="12700">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72eda170c_0_13"/>
          <p:cNvSpPr txBox="1"/>
          <p:nvPr>
            <p:ph type="ctrTitle"/>
          </p:nvPr>
        </p:nvSpPr>
        <p:spPr>
          <a:xfrm>
            <a:off x="1217300" y="2888300"/>
            <a:ext cx="6973500" cy="108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US"/>
              <a:t>APPENDIX - </a:t>
            </a:r>
            <a:endParaRPr b="1"/>
          </a:p>
          <a:p>
            <a:pPr indent="0" lvl="0" marL="0" rtl="0" algn="l">
              <a:spcBef>
                <a:spcPts val="0"/>
              </a:spcBef>
              <a:spcAft>
                <a:spcPts val="0"/>
              </a:spcAft>
              <a:buNone/>
            </a:pPr>
            <a:r>
              <a:rPr b="1" lang="en-US"/>
              <a:t>OTHER MODELS USED</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
          <p:cNvSpPr txBox="1"/>
          <p:nvPr>
            <p:ph type="title"/>
          </p:nvPr>
        </p:nvSpPr>
        <p:spPr>
          <a:xfrm>
            <a:off x="1692275" y="144447"/>
            <a:ext cx="6950100" cy="901800"/>
          </a:xfrm>
          <a:prstGeom prst="rect">
            <a:avLst/>
          </a:prstGeom>
          <a:noFill/>
          <a:ln>
            <a:noFill/>
          </a:ln>
        </p:spPr>
        <p:txBody>
          <a:bodyPr anchorCtr="0" anchor="ctr" bIns="46975" lIns="90150" spcFirstLastPara="1" rIns="90150" wrap="square" tIns="46975">
            <a:normAutofit/>
          </a:bodyPr>
          <a:lstStyle/>
          <a:p>
            <a:pPr indent="0" lvl="0" marL="0" rtl="0" algn="l">
              <a:lnSpc>
                <a:spcPct val="100000"/>
              </a:lnSpc>
              <a:spcBef>
                <a:spcPts val="0"/>
              </a:spcBef>
              <a:spcAft>
                <a:spcPts val="0"/>
              </a:spcAft>
              <a:buClr>
                <a:srgbClr val="262626"/>
              </a:buClr>
              <a:buSzPts val="2200"/>
              <a:buFont typeface="Arial"/>
              <a:buNone/>
            </a:pPr>
            <a:r>
              <a:rPr b="1" i="0" lang="en-US" sz="2900" u="none">
                <a:solidFill>
                  <a:srgbClr val="262626"/>
                </a:solidFill>
                <a:latin typeface="Arial"/>
                <a:ea typeface="Arial"/>
                <a:cs typeface="Arial"/>
                <a:sym typeface="Arial"/>
              </a:rPr>
              <a:t>Convolutional Neural Network (Resnet50)</a:t>
            </a:r>
            <a:endParaRPr sz="2900"/>
          </a:p>
        </p:txBody>
      </p:sp>
      <p:pic>
        <p:nvPicPr>
          <p:cNvPr descr="15969950-89ab4cd8efd85920" id="217" name="Google Shape;217;p5"/>
          <p:cNvPicPr preferRelativeResize="0"/>
          <p:nvPr>
            <p:ph idx="1" type="body"/>
          </p:nvPr>
        </p:nvPicPr>
        <p:blipFill rotWithShape="1">
          <a:blip r:embed="rId3">
            <a:alphaModFix/>
          </a:blip>
          <a:srcRect b="0" l="0" r="0" t="0"/>
          <a:stretch/>
        </p:blipFill>
        <p:spPr>
          <a:xfrm>
            <a:off x="500062" y="2079625"/>
            <a:ext cx="8140700" cy="1743075"/>
          </a:xfrm>
          <a:prstGeom prst="rect">
            <a:avLst/>
          </a:prstGeom>
          <a:noFill/>
          <a:ln>
            <a:noFill/>
          </a:ln>
        </p:spPr>
      </p:pic>
      <p:sp>
        <p:nvSpPr>
          <p:cNvPr id="218" name="Google Shape;218;p5"/>
          <p:cNvSpPr txBox="1"/>
          <p:nvPr/>
        </p:nvSpPr>
        <p:spPr>
          <a:xfrm>
            <a:off x="479425" y="1382712"/>
            <a:ext cx="18446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Identity Block：</a:t>
            </a:r>
            <a:endParaRPr/>
          </a:p>
        </p:txBody>
      </p:sp>
      <p:sp>
        <p:nvSpPr>
          <p:cNvPr id="219" name="Google Shape;219;p5"/>
          <p:cNvSpPr txBox="1"/>
          <p:nvPr/>
        </p:nvSpPr>
        <p:spPr>
          <a:xfrm>
            <a:off x="500062" y="3937000"/>
            <a:ext cx="16732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Conv Block：</a:t>
            </a:r>
            <a:endParaRPr/>
          </a:p>
        </p:txBody>
      </p:sp>
      <p:pic>
        <p:nvPicPr>
          <p:cNvPr descr="15969950-3601ca51c58e788b" id="220" name="Google Shape;220;p5"/>
          <p:cNvPicPr preferRelativeResize="0"/>
          <p:nvPr/>
        </p:nvPicPr>
        <p:blipFill rotWithShape="1">
          <a:blip r:embed="rId4">
            <a:alphaModFix/>
          </a:blip>
          <a:srcRect b="0" l="0" r="0" t="0"/>
          <a:stretch/>
        </p:blipFill>
        <p:spPr>
          <a:xfrm>
            <a:off x="500062" y="4419600"/>
            <a:ext cx="8140700" cy="1843087"/>
          </a:xfrm>
          <a:prstGeom prst="rect">
            <a:avLst/>
          </a:prstGeom>
          <a:noFill/>
          <a:ln>
            <a:noFill/>
          </a:ln>
        </p:spPr>
      </p:pic>
      <p:sp>
        <p:nvSpPr>
          <p:cNvPr id="221" name="Google Shape;221;p5"/>
          <p:cNvSpPr txBox="1"/>
          <p:nvPr/>
        </p:nvSpPr>
        <p:spPr>
          <a:xfrm>
            <a:off x="420687" y="144462"/>
            <a:ext cx="1263650" cy="1020762"/>
          </a:xfrm>
          <a:prstGeom prst="rect">
            <a:avLst/>
          </a:prstGeom>
          <a:noFill/>
          <a:ln>
            <a:noFill/>
          </a:ln>
        </p:spPr>
        <p:txBody>
          <a:bodyPr anchorCtr="0" anchor="ctr" bIns="0" lIns="67500" spcFirstLastPara="1" rIns="67500" wrap="square" tIns="0">
            <a:normAutofit/>
          </a:bodyPr>
          <a:lstStyle/>
          <a:p>
            <a:pPr indent="0" lvl="0" marL="0" marR="0" rtl="0" algn="ctr">
              <a:lnSpc>
                <a:spcPct val="100000"/>
              </a:lnSpc>
              <a:spcBef>
                <a:spcPts val="0"/>
              </a:spcBef>
              <a:spcAft>
                <a:spcPts val="0"/>
              </a:spcAft>
              <a:buClr>
                <a:schemeClr val="accent1"/>
              </a:buClr>
              <a:buSzPts val="6000"/>
              <a:buFont typeface="Arial"/>
              <a:buNone/>
            </a:pPr>
            <a:r>
              <a:rPr b="1" i="0" lang="en-US" sz="6000" u="none">
                <a:solidFill>
                  <a:schemeClr val="accent1"/>
                </a:solidFill>
                <a:latin typeface="Arial"/>
                <a:ea typeface="Arial"/>
                <a:cs typeface="Arial"/>
                <a:sym typeface="Arial"/>
              </a:rPr>
              <a:t>0</a:t>
            </a:r>
            <a:r>
              <a:rPr b="1" lang="en-US" sz="6000">
                <a:solidFill>
                  <a:schemeClr val="accent1"/>
                </a:solidFill>
              </a:rPr>
              <a:t>1</a:t>
            </a:r>
            <a:endParaRPr/>
          </a:p>
        </p:txBody>
      </p:sp>
      <p:cxnSp>
        <p:nvCxnSpPr>
          <p:cNvPr id="222" name="Google Shape;222;p5"/>
          <p:cNvCxnSpPr/>
          <p:nvPr/>
        </p:nvCxnSpPr>
        <p:spPr>
          <a:xfrm>
            <a:off x="1684337" y="234950"/>
            <a:ext cx="0" cy="811212"/>
          </a:xfrm>
          <a:prstGeom prst="straightConnector1">
            <a:avLst/>
          </a:prstGeom>
          <a:noFill/>
          <a:ln cap="flat" cmpd="sng" w="9525">
            <a:solidFill>
              <a:schemeClr val="accent1"/>
            </a:solidFill>
            <a:prstDash val="solid"/>
            <a:miter lim="800000"/>
            <a:headEnd len="med" w="med" type="none"/>
            <a:tailEnd len="med" w="med" type="none"/>
          </a:ln>
        </p:spPr>
      </p:cxnSp>
      <p:sp>
        <p:nvSpPr>
          <p:cNvPr id="223" name="Google Shape;223;p5"/>
          <p:cNvSpPr txBox="1"/>
          <p:nvPr/>
        </p:nvSpPr>
        <p:spPr>
          <a:xfrm>
            <a:off x="299000" y="1165225"/>
            <a:ext cx="8664900" cy="369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An identity mapping of x is added in the ordinary convolution process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6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3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3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0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2020-11-04T06:40:29Z</dcterms:created>
  <dc:creator>wannian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str>2052-11.1.0.10132</vt:lpstr>
  </property>
</Properties>
</file>