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itillium Web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12BC9-98C6-419D-9467-9F8D53C5016C}">
  <a:tblStyle styleId="{85112BC9-98C6-419D-9467-9F8D53C50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56"/>
    <p:restoredTop sz="94661"/>
  </p:normalViewPr>
  <p:slideViewPr>
    <p:cSldViewPr snapToGrid="0">
      <p:cViewPr varScale="1">
        <p:scale>
          <a:sx n="82" d="100"/>
          <a:sy n="82" d="100"/>
        </p:scale>
        <p:origin x="168" y="1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7101255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7101255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1012553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1012553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1012553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1012553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69521e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69521e8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e4a4444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6e4a4444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did grid searches for those models has high auc scores with default parameters since it’s very time consuming (one model can take several hours)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32905e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32905e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did grid searches for those models has high auc scores with default parameters since it’s very time consuming (one model can take several hours)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e4a44443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e4a44443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e4a44443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e4a44443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69521e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69521e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69521e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69521e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e73d38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e73d383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e73d383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e73d383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e73d38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e73d38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69521e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669521e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69521e8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69521e8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compared AUCs and choose models with high scores (over 80%) to do cv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 we applied 10-fold cv to those selected models, and choose the one with the best score as our advanced model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mote-oversampling-for-imbalanced-classifica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 amt="94000"/>
          </a:blip>
          <a:srcRect l="2061" r="53702"/>
          <a:stretch/>
        </p:blipFill>
        <p:spPr>
          <a:xfrm>
            <a:off x="-150" y="50"/>
            <a:ext cx="3762949" cy="5143450"/>
          </a:xfrm>
          <a:prstGeom prst="rect">
            <a:avLst/>
          </a:prstGeom>
          <a:noFill/>
          <a:ln>
            <a:noFill/>
          </a:ln>
          <a:effectLst>
            <a:outerShdw blurRad="57150" dist="19050" dir="6240000" algn="bl" rotWithShape="0">
              <a:srgbClr val="000000">
                <a:alpha val="24000"/>
              </a:srgbClr>
            </a:outerShdw>
          </a:effectLst>
        </p:spPr>
      </p:pic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3879350" y="571500"/>
            <a:ext cx="5141400" cy="22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Classification for Facial Emotion Recognition</a:t>
            </a:r>
            <a:endParaRPr sz="3600" b="1"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3879350" y="2879350"/>
            <a:ext cx="52647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latin typeface="Titillium Web"/>
                <a:ea typeface="Titillium Web"/>
                <a:cs typeface="Titillium Web"/>
                <a:sym typeface="Titillium Web"/>
              </a:rPr>
              <a:t>Group 4: Charles Dongwon Shin, Citina Liang, Rohan Uppuluri, Xinyi Wei, Xujie Ma</a:t>
            </a:r>
            <a:endParaRPr sz="20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</a:t>
            </a:r>
            <a:r>
              <a:rPr lang="en"/>
              <a:t> </a:t>
            </a:r>
            <a:r>
              <a:rPr lang="en" sz="2700" b="1"/>
              <a:t>Best</a:t>
            </a:r>
            <a:r>
              <a:rPr lang="en"/>
              <a:t> </a:t>
            </a:r>
            <a:r>
              <a:rPr lang="en" sz="2700" b="1"/>
              <a:t>Model</a:t>
            </a:r>
            <a:endParaRPr/>
          </a:p>
        </p:txBody>
      </p:sp>
      <p:graphicFrame>
        <p:nvGraphicFramePr>
          <p:cNvPr id="133" name="Google Shape;133;p22"/>
          <p:cNvGraphicFramePr/>
          <p:nvPr>
            <p:extLst>
              <p:ext uri="{D42A27DB-BD31-4B8C-83A1-F6EECF244321}">
                <p14:modId xmlns:p14="http://schemas.microsoft.com/office/powerpoint/2010/main" val="766593972"/>
              </p:ext>
            </p:extLst>
          </p:nvPr>
        </p:nvGraphicFramePr>
        <p:xfrm>
          <a:off x="786150" y="1288525"/>
          <a:ext cx="7239000" cy="3017340"/>
        </p:xfrm>
        <a:graphic>
          <a:graphicData uri="http://schemas.openxmlformats.org/drawingml/2006/table">
            <a:tbl>
              <a:tblPr>
                <a:noFill/>
                <a:tableStyleId>{85112BC9-98C6-419D-9467-9F8D53C5016C}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Prediction Time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 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Balanced 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Baseline Model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0.046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80.80%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58.80%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0.785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Baseline Model with Improved Features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0.024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81.70%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61.00%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0.798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KNN with SMOTE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7.67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60.70%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63.80%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0.684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XGBoost with SMOTE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0.07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81.0%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70.7%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0.827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0.032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81.00%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56.30%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0.766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Best</a:t>
            </a:r>
            <a:r>
              <a:rPr lang="en"/>
              <a:t> </a:t>
            </a:r>
            <a:r>
              <a:rPr lang="en" sz="2700" b="1"/>
              <a:t>Model</a:t>
            </a:r>
            <a:endParaRPr/>
          </a:p>
        </p:txBody>
      </p:sp>
      <p:graphicFrame>
        <p:nvGraphicFramePr>
          <p:cNvPr id="139" name="Google Shape;139;p23"/>
          <p:cNvGraphicFramePr/>
          <p:nvPr>
            <p:extLst>
              <p:ext uri="{D42A27DB-BD31-4B8C-83A1-F6EECF244321}">
                <p14:modId xmlns:p14="http://schemas.microsoft.com/office/powerpoint/2010/main" val="1329871195"/>
              </p:ext>
            </p:extLst>
          </p:nvPr>
        </p:nvGraphicFramePr>
        <p:xfrm>
          <a:off x="786150" y="1164375"/>
          <a:ext cx="7414425" cy="3200190"/>
        </p:xfrm>
        <a:graphic>
          <a:graphicData uri="http://schemas.openxmlformats.org/drawingml/2006/table">
            <a:tbl>
              <a:tblPr>
                <a:noFill/>
                <a:tableStyleId>{85112BC9-98C6-419D-9467-9F8D53C5016C}</a:tableStyleId>
              </a:tblPr>
              <a:tblGrid>
                <a:gridCol w="157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Prediction Time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 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Balanced 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LDA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0.024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82.20%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63.60%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0.786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Logistic Regression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0.025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83.00%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67.90%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0.823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SVM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1.844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83.70%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71.80%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0.837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Lasso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0.017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83.20%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62.30%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0.819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Bagging with SMOTE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0.677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80.70%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63.30%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0.795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Naive Bayes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0.039 secs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66.30%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62.80%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0.660</a:t>
                      </a:r>
                      <a:endParaRPr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Best Model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786150" y="11343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did 10-fold cross validation for the four outstanding models: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952500" y="191950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{85112BC9-98C6-419D-9467-9F8D53C5016C}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10-fold Cross Validation 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XGBoost with SMOTE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0.839</a:t>
                      </a:r>
                      <a:endParaRPr>
                        <a:solidFill>
                          <a:srgbClr val="FF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Logistic Regression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0.807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SVM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0.812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Weighted Lasso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0.801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The Best Model</a:t>
            </a:r>
            <a:endParaRPr sz="2700" b="1"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 b="1" dirty="0" err="1"/>
              <a:t>XGBoost</a:t>
            </a:r>
            <a:r>
              <a:rPr lang="en" sz="2000" b="1" dirty="0"/>
              <a:t> with SMOTE</a:t>
            </a:r>
            <a:endParaRPr sz="2000"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Time of Improved Feature Extraction: 2.505 secs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Training Time: 197.78 secs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Prediction Time: 0.07 secs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Doing grid search to find the best parameters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Using SMOTE to solve imbalanced classification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Balanced Accuracy: 70.7%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Test Accuracy: 81.0%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Test AUC: 0.827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Predicted Test Accuracy: 70.0%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834450" y="1249350"/>
            <a:ext cx="75234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doing grid search for all models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doing SMOTE for all models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doing cross-validation for all models</a:t>
            </a:r>
            <a:endParaRPr sz="2000"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4294967295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Limitations and Future works</a:t>
            </a:r>
            <a:endParaRPr sz="27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34450" y="1249350"/>
            <a:ext cx="75234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[1]</a:t>
            </a:r>
            <a:r>
              <a:rPr lang="en" sz="2000"/>
              <a:t> </a:t>
            </a:r>
            <a:r>
              <a:rPr lang="en" sz="2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SMOTE for Imbalanced Classification with Python</a:t>
            </a:r>
            <a:endParaRPr sz="2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4294967295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Reference</a:t>
            </a:r>
            <a:endParaRPr sz="27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Introduction</a:t>
            </a:r>
            <a:endParaRPr sz="2700" b="1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86150" y="118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Predictive analytics</a:t>
            </a:r>
            <a:endParaRPr sz="1800"/>
          </a:p>
          <a:p>
            <a:pPr marL="742950" lvl="1" indent="-40005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receive 3000 facial images with 2 types of emotions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Issue: imbalanced data</a:t>
            </a:r>
            <a:endParaRPr sz="1800"/>
          </a:p>
          <a:p>
            <a:pPr marL="742950" lvl="1" indent="-40005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 ratio of 4:1 for simple emotions and compound emotions</a:t>
            </a:r>
            <a:endParaRPr sz="1800"/>
          </a:p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Task: find an algorithm that performs better than the baseline (Gradient Boosting Machines)</a:t>
            </a:r>
            <a:endParaRPr sz="1800"/>
          </a:p>
          <a:p>
            <a:pPr marL="742950" lvl="1" indent="-40005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Improvements in terms of:</a:t>
            </a:r>
            <a:endParaRPr sz="1800"/>
          </a:p>
          <a:p>
            <a:pPr marL="11430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1. Running cost (storage, memory, time)</a:t>
            </a:r>
            <a:endParaRPr sz="1800"/>
          </a:p>
          <a:p>
            <a:pPr marL="11430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2. Prediction accuracy (accuracy and AUC)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Train-Test Data Split</a:t>
            </a:r>
            <a:endParaRPr sz="2700" b="1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For each of the models we used an 80-20 train test split on the imbalanced data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80% of data are randomly selected as train set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Feature Extraction</a:t>
            </a:r>
            <a:endParaRPr sz="2700" b="1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86150" y="1147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For any given two fiducial points P(p1,p2) and Q(q1,q2), features are calculated in the following two ways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Initial features</a:t>
            </a:r>
            <a:r>
              <a:rPr lang="en" sz="2000"/>
              <a:t>: </a:t>
            </a:r>
            <a:r>
              <a:rPr lang="en" sz="2000">
                <a:solidFill>
                  <a:srgbClr val="CFD8DC"/>
                </a:solidFill>
              </a:rPr>
              <a:t>◎</a:t>
            </a:r>
            <a:r>
              <a:rPr lang="en" sz="2000"/>
              <a:t>Pairwise distances between fiducial points on the x-axis and y-axis separately, such as |p1-q1| and |p2-q2|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Improved features</a:t>
            </a:r>
            <a:r>
              <a:rPr lang="en" sz="2000"/>
              <a:t>: Pairwise Euclidean distances between fiducial points in Euclidean space as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Since initial method generates as twice features as that got from the  improved method, it occupies more space</a:t>
            </a:r>
            <a:endParaRPr sz="20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75" y="3318900"/>
            <a:ext cx="3136251" cy="5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Feature Extraction</a:t>
            </a:r>
            <a:endParaRPr sz="2700" b="1"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Compare two feature extraction methods</a:t>
            </a:r>
            <a:endParaRPr sz="2000" b="1"/>
          </a:p>
        </p:txBody>
      </p:sp>
      <p:graphicFrame>
        <p:nvGraphicFramePr>
          <p:cNvPr id="102" name="Google Shape;102;p17"/>
          <p:cNvGraphicFramePr/>
          <p:nvPr>
            <p:extLst>
              <p:ext uri="{D42A27DB-BD31-4B8C-83A1-F6EECF244321}">
                <p14:modId xmlns:p14="http://schemas.microsoft.com/office/powerpoint/2010/main" val="521379237"/>
              </p:ext>
            </p:extLst>
          </p:nvPr>
        </p:nvGraphicFramePr>
        <p:xfrm>
          <a:off x="952500" y="2000250"/>
          <a:ext cx="7239000" cy="1401990"/>
        </p:xfrm>
        <a:graphic>
          <a:graphicData uri="http://schemas.openxmlformats.org/drawingml/2006/table">
            <a:tbl>
              <a:tblPr>
                <a:noFill/>
                <a:tableStyleId>{85112BC9-98C6-419D-9467-9F8D53C5016C}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Calculation 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of the baseline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AUC of the baseline model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5.043 secs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80.8%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78%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Improved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0.186 secs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81.7%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80%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Imbalanced Data</a:t>
            </a:r>
            <a:endParaRPr sz="2700" b="1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Problem:</a:t>
            </a:r>
            <a:r>
              <a:rPr lang="en" sz="2000"/>
              <a:t> There are not enough examples of minority class for a model to identify the classification boundary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Method:</a:t>
            </a:r>
            <a:r>
              <a:rPr lang="en" sz="2000"/>
              <a:t>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Oversampling examples for the minority class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Undersampling examples from the majority class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Imbalanced</a:t>
            </a:r>
            <a:r>
              <a:rPr lang="en"/>
              <a:t> </a:t>
            </a:r>
            <a:r>
              <a:rPr lang="en" sz="2700" b="1"/>
              <a:t>Data - SMOTE</a:t>
            </a:r>
            <a:endParaRPr sz="2700" b="1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The technique used is SMOTE: Synthetic Minority Oversampling TEchnique. It could create new examples for the minority class and generate a balanced dataset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First, randomly undersample to trim the number of examples in the majority class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/>
              <a:t>Second, synthesize new examples of minority class using examples that are close in the feature space</a:t>
            </a:r>
            <a:endParaRPr sz="2000"/>
          </a:p>
        </p:txBody>
      </p:sp>
      <p:sp>
        <p:nvSpPr>
          <p:cNvPr id="115" name="Google Shape;115;p19"/>
          <p:cNvSpPr txBox="1"/>
          <p:nvPr/>
        </p:nvSpPr>
        <p:spPr>
          <a:xfrm>
            <a:off x="5083125" y="395625"/>
            <a:ext cx="5232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[1]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Baseline Model</a:t>
            </a:r>
            <a:endParaRPr sz="2700" b="1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786150" y="1010725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 dirty="0"/>
              <a:t>The baseline model is a GBM fitted on the initial features given in the starter code. The parameters are chosen from 3-fold cross validation with AUC scoring.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Feature Extraction Time: 5.043 seconds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Training Time: 184.954 seconds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Prediction Time: 0.046 seconds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Balanced Accuracy: </a:t>
            </a:r>
            <a:r>
              <a:rPr lang="en" sz="2000" dirty="0">
                <a:solidFill>
                  <a:srgbClr val="FF0000"/>
                </a:solidFill>
              </a:rPr>
              <a:t>0.588</a:t>
            </a:r>
            <a:endParaRPr sz="2000" dirty="0">
              <a:solidFill>
                <a:srgbClr val="FF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Test Accuracy: 0.808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Test AUC: 0.785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Model Selection Criteria</a:t>
            </a:r>
            <a:endParaRPr sz="2700" b="1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786150" y="1150500"/>
            <a:ext cx="76902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AUC score</a:t>
            </a:r>
            <a:endParaRPr sz="2000" b="1"/>
          </a:p>
          <a:p>
            <a:pPr marL="74295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measure of how well model could distinguish between classes</a:t>
            </a:r>
            <a:endParaRPr sz="2000"/>
          </a:p>
          <a:p>
            <a:pPr marL="74295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better metric than accuracy because of imbalanced classes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Balanced Accuracy Score</a:t>
            </a:r>
            <a:endParaRPr sz="2000" b="1"/>
          </a:p>
          <a:p>
            <a:pPr marL="74295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Calculated as the average of the proportion corrects of each class individually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2000" b="1"/>
              <a:t>10-fold cross validation Score</a:t>
            </a:r>
            <a:endParaRPr sz="2000"/>
          </a:p>
          <a:p>
            <a:pPr marL="74295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measure to flag selection bias and how a model will generalize to an independent dataset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805</Words>
  <Application>Microsoft Macintosh PowerPoint</Application>
  <PresentationFormat>On-screen Show (16:9)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Slab</vt:lpstr>
      <vt:lpstr>Roboto</vt:lpstr>
      <vt:lpstr>Arial</vt:lpstr>
      <vt:lpstr>Source Sans Pro</vt:lpstr>
      <vt:lpstr>Titillium Web</vt:lpstr>
      <vt:lpstr>Cordelia template</vt:lpstr>
      <vt:lpstr>Classification for Facial Emotion Recognition</vt:lpstr>
      <vt:lpstr>Introduction</vt:lpstr>
      <vt:lpstr>Train-Test Data Split</vt:lpstr>
      <vt:lpstr>Feature Extraction</vt:lpstr>
      <vt:lpstr>Feature Extraction</vt:lpstr>
      <vt:lpstr>Imbalanced Data</vt:lpstr>
      <vt:lpstr>Imbalanced Data - SMOTE</vt:lpstr>
      <vt:lpstr>Baseline Model</vt:lpstr>
      <vt:lpstr>Model Selection Criteria</vt:lpstr>
      <vt:lpstr>The Best Model</vt:lpstr>
      <vt:lpstr>The Best Model</vt:lpstr>
      <vt:lpstr>The Best Model</vt:lpstr>
      <vt:lpstr>The Best Model</vt:lpstr>
      <vt:lpstr>Limitations and Future works</vt:lpstr>
      <vt:lpstr>Reference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for Facial Emotion Recognition</dc:title>
  <cp:lastModifiedBy>Microsoft Office User</cp:lastModifiedBy>
  <cp:revision>4</cp:revision>
  <dcterms:modified xsi:type="dcterms:W3CDTF">2020-11-04T20:23:51Z</dcterms:modified>
</cp:coreProperties>
</file>