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259" r:id="rId4"/>
    <p:sldId id="310" r:id="rId5"/>
    <p:sldId id="262" r:id="rId6"/>
    <p:sldId id="318" r:id="rId7"/>
    <p:sldId id="319" r:id="rId8"/>
    <p:sldId id="317" r:id="rId9"/>
    <p:sldId id="320" r:id="rId10"/>
    <p:sldId id="323" r:id="rId11"/>
    <p:sldId id="326" r:id="rId12"/>
    <p:sldId id="321" r:id="rId13"/>
    <p:sldId id="322" r:id="rId14"/>
    <p:sldId id="267" r:id="rId15"/>
    <p:sldId id="328" r:id="rId16"/>
    <p:sldId id="327" r:id="rId17"/>
    <p:sldId id="277" r:id="rId18"/>
  </p:sldIdLst>
  <p:sldSz cx="9144000" cy="5143500" type="screen16x9"/>
  <p:notesSz cx="6858000" cy="9144000"/>
  <p:embeddedFontLst>
    <p:embeddedFont>
      <p:font typeface="Exo 2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  <p:embeddedFont>
      <p:font typeface="Roboto Condensed Light" panose="020B0604020202020204" charset="0"/>
      <p:regular r:id="rId32"/>
      <p:bold r:id="rId33"/>
      <p:italic r:id="rId34"/>
      <p:boldItalic r:id="rId35"/>
    </p:embeddedFont>
    <p:embeddedFont>
      <p:font typeface="Squada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55C2BDE-5045-4FA7-A959-65855BB0833D}">
          <p14:sldIdLst>
            <p14:sldId id="256"/>
            <p14:sldId id="258"/>
            <p14:sldId id="259"/>
            <p14:sldId id="310"/>
            <p14:sldId id="262"/>
            <p14:sldId id="318"/>
            <p14:sldId id="319"/>
            <p14:sldId id="317"/>
            <p14:sldId id="320"/>
            <p14:sldId id="323"/>
            <p14:sldId id="326"/>
            <p14:sldId id="321"/>
            <p14:sldId id="322"/>
            <p14:sldId id="267"/>
            <p14:sldId id="328"/>
            <p14:sldId id="32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363636"/>
    <a:srgbClr val="EEB72F"/>
    <a:srgbClr val="0F4368"/>
    <a:srgbClr val="438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ADBCF7-ED1B-4D6C-A6D6-044A955FABA4}">
  <a:tblStyle styleId="{A2ADBCF7-ED1B-4D6C-A6D6-044A955FA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60" autoAdjust="0"/>
  </p:normalViewPr>
  <p:slideViewPr>
    <p:cSldViewPr snapToGrid="0">
      <p:cViewPr varScale="1">
        <p:scale>
          <a:sx n="73" d="100"/>
          <a:sy n="73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78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23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65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Looking into dynamics of platforms more generally. Network effects between two sides of the platform (hardware) : customers/gamers and game developers (software developers)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1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39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5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1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4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42DD0-25D7-4B1F-82C2-AF78A98D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E4B339-D3F6-4E0A-B82E-C3DF0294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B25C5-5FF1-483B-9369-A8DA4787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E4584D-053F-4E7C-BAD0-3B399F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1F15-AEC7-4183-9291-4E93D6CBB7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44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65" r:id="rId6"/>
    <p:sldLayoutId id="2147483667" r:id="rId7"/>
    <p:sldLayoutId id="2147483671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ZstatsADS/Fall2020-Project3-group5/blob/master/doc/CNN.ipynb" TargetMode="External"/><Relationship Id="rId3" Type="http://schemas.openxmlformats.org/officeDocument/2006/relationships/hyperlink" Target="https://github.com/TZstatsADS/Fall2020-Project3-group5/blob/master/doc/baseline_model_tuned.ipynb" TargetMode="External"/><Relationship Id="rId7" Type="http://schemas.openxmlformats.org/officeDocument/2006/relationships/hyperlink" Target="https://github.com/TZstatsADS/Fall2020-Project3-group5/blob/master/doc/Neural_Network_train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TZstatsADS/Fall2020-Project3-group5/blob/master/doc/SVM.ipynb" TargetMode="External"/><Relationship Id="rId5" Type="http://schemas.openxmlformats.org/officeDocument/2006/relationships/hyperlink" Target="https://github.com/TZstatsADS/Fall2020-Project3-group5/blob/master/doc/random_forest.ipynb" TargetMode="External"/><Relationship Id="rId10" Type="http://schemas.openxmlformats.org/officeDocument/2006/relationships/hyperlink" Target="https://github.com/TZstatsADS/Fall2020-Project3-group5/blob/master/doc/LDA%20with%20PCA.ipynb" TargetMode="External"/><Relationship Id="rId4" Type="http://schemas.openxmlformats.org/officeDocument/2006/relationships/hyperlink" Target="https://github.com/TZstatsADS/Fall2020-Project3-group5/blob/master/doc/XGBoost_tuned_2.ipynb" TargetMode="External"/><Relationship Id="rId9" Type="http://schemas.openxmlformats.org/officeDocument/2006/relationships/hyperlink" Target="https://github.com/TZstatsADS/Fall2020-Project3-group5/blob/master/doc/KNN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079863" y="2903170"/>
            <a:ext cx="806413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Xiangning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Han</a:t>
            </a:r>
            <a:r>
              <a:rPr lang="en" sz="1800" b="1" dirty="0">
                <a:solidFill>
                  <a:schemeClr val="accent6"/>
                </a:solidFill>
              </a:rPr>
              <a:t>, 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Rui Liang</a:t>
            </a:r>
            <a:r>
              <a:rPr lang="en" sz="1800" b="1" dirty="0">
                <a:solidFill>
                  <a:schemeClr val="accent6"/>
                </a:solidFill>
              </a:rPr>
              <a:t>, Yotam Segal, </a:t>
            </a:r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Xiaoli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Sun, </a:t>
            </a:r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Shuyuan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Wang, Xinyi Zhang</a:t>
            </a:r>
            <a:endParaRPr lang="en" sz="1800" b="1" dirty="0">
              <a:solidFill>
                <a:schemeClr val="accent6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728788" y="1381249"/>
            <a:ext cx="7415212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br>
              <a:rPr lang="en" sz="3600" dirty="0">
                <a:solidFill>
                  <a:srgbClr val="434343"/>
                </a:solidFill>
              </a:rPr>
            </a:br>
            <a:r>
              <a:rPr lang="en" sz="3600" dirty="0">
                <a:solidFill>
                  <a:srgbClr val="434343"/>
                </a:solidFill>
              </a:rPr>
              <a:t>Image Classification</a:t>
            </a:r>
            <a:br>
              <a:rPr lang="en" sz="3600" dirty="0">
                <a:solidFill>
                  <a:schemeClr val="accent6"/>
                </a:solidFill>
              </a:rPr>
            </a:br>
            <a:r>
              <a:rPr lang="en" sz="3000" b="0" dirty="0">
                <a:solidFill>
                  <a:schemeClr val="accent6"/>
                </a:solidFill>
              </a:rPr>
              <a:t>ADS – Project 3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Image result for columbia university logo">
            <a:extLst>
              <a:ext uri="{FF2B5EF4-FFF2-40B4-BE49-F238E27FC236}">
                <a16:creationId xmlns:a16="http://schemas.microsoft.com/office/drawing/2014/main" id="{4D2FDE1A-36A4-46EC-9EF7-3A5D9B93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21" y="82489"/>
            <a:ext cx="1781447" cy="84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i="0" dirty="0">
                <a:solidFill>
                  <a:srgbClr val="000000"/>
                </a:solidFill>
                <a:effectLst/>
                <a:latin typeface="Roboto Condensed" panose="020B0604020202020204" charset="0"/>
                <a:ea typeface="Roboto Condensed" panose="020B0604020202020204" charset="0"/>
              </a:rPr>
              <a:t>KNN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86403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0.76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0.50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88.53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F8629B-FD6F-4361-8237-2B7314E02692}"/>
              </a:ext>
            </a:extLst>
          </p:cNvPr>
          <p:cNvSpPr txBox="1"/>
          <p:nvPr/>
        </p:nvSpPr>
        <p:spPr>
          <a:xfrm>
            <a:off x="390585" y="2422622"/>
            <a:ext cx="8426346" cy="18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KNN can be useful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as a classification method when the sample data has 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overlapping class domains this is because KNN mainly relies on the limited neighboring sample, rather than the method of discriminating class domains to determine the categories.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KNN has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high c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omputation cost when dealing with large data. For this reason, combined with the low accuracy we received, led us to abandon this model.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6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LDA with PCA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86087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0.59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0.80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0.02s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EA2142-A89F-4C89-A849-391F38B0A912}"/>
              </a:ext>
            </a:extLst>
          </p:cNvPr>
          <p:cNvSpPr txBox="1"/>
          <p:nvPr/>
        </p:nvSpPr>
        <p:spPr>
          <a:xfrm>
            <a:off x="390585" y="2422622"/>
            <a:ext cx="8426346" cy="274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We used PCA to reduce dimensions. We then used LDA for classification.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PCA is a good way to remove correlated features, improve the algorithm’s performance and reduce overfitting.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Because the classification is binary, linear discriminant analysis may prove useful.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ince the feature dimension is large in the original sample, it contained a lot of redundant information and noise, which led to the inaccuracy of the LDA method.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Therefore, PCA dimension reduction is generally used first: PCA dimension reduction is performed on the features, and then LDA is used for classification, which can be highl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y effective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9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048153"/>
            <a:ext cx="8426346" cy="321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Neural Network is a simplistic representation of how human brain neuron works. It has an input layer, one or more hidden layers, and one output layer. The hidden layer can be seen as a "distillation layer" that distills some important patterns from the inputs and passes it onto the next layer to see.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The activation function serves as a tool to capture the non-linear relationship between inputs and to help convert the input to a more useful output.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 our model, we used the RELU activation function for hidden layers, and the sigmoid function. This creates an output with probability of being classified to label 1 in the output layer.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 an effort to avoid overfitting, we used Dropout layers in the NN, which randomly sets input units to 0 at certain frequency at each step during training. helping prevent overfitting.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Neural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48282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110.42 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0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22622"/>
            <a:ext cx="8426346" cy="24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Convolutional Neural Networks is one of the variants of neural networks and it is extensively used in image analysis.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Instead of using NN’s normal activation functions, convolution and pooling functions are sued as activation functions.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CNN is the go-to-model for image analysis as it automatically detects the important features of the image.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It is also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computationally efficient when dealing with image data.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Convolutional Neural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37170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278 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0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986128" y="1347038"/>
            <a:ext cx="6964115" cy="1931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 CONCLUSION</a:t>
            </a: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6359A0-DD7A-4102-A147-9402DF95B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06452"/>
              </p:ext>
            </p:extLst>
          </p:nvPr>
        </p:nvGraphicFramePr>
        <p:xfrm>
          <a:off x="860461" y="326390"/>
          <a:ext cx="7423079" cy="4490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0870">
                  <a:extLst>
                    <a:ext uri="{9D8B030D-6E8A-4147-A177-3AD203B41FA5}">
                      <a16:colId xmlns:a16="http://schemas.microsoft.com/office/drawing/2014/main" val="22495914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4325718"/>
                    </a:ext>
                  </a:extLst>
                </a:gridCol>
                <a:gridCol w="1051871">
                  <a:extLst>
                    <a:ext uri="{9D8B030D-6E8A-4147-A177-3AD203B41FA5}">
                      <a16:colId xmlns:a16="http://schemas.microsoft.com/office/drawing/2014/main" val="2298558418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606814216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3090286615"/>
                    </a:ext>
                  </a:extLst>
                </a:gridCol>
                <a:gridCol w="1009968">
                  <a:extLst>
                    <a:ext uri="{9D8B030D-6E8A-4147-A177-3AD203B41FA5}">
                      <a16:colId xmlns:a16="http://schemas.microsoft.com/office/drawing/2014/main" val="220089695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35647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Train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Test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2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Baseline Model (GBT)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7.13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0.02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3"/>
                        </a:rPr>
                        <a:t>GBT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1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37.21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0.06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4"/>
                        </a:rPr>
                        <a:t>XGBoost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2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8.38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0.23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5"/>
                        </a:rPr>
                        <a:t>Random Forest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9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51.37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7.87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6"/>
                        </a:rPr>
                        <a:t>SVM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5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Neural Networks</a:t>
                      </a: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0.81</a:t>
                      </a: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0.73</a:t>
                      </a: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0.83</a:t>
                      </a: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110.419 s</a:t>
                      </a: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0.3 s</a:t>
                      </a: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hlinkClick r:id="rId7"/>
                        </a:rPr>
                        <a:t>NN</a:t>
                      </a:r>
                      <a:endParaRPr lang="en-US" sz="1300" dirty="0"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84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278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8"/>
                        </a:rPr>
                        <a:t>CNN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61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73.33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15.2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9"/>
                        </a:rPr>
                        <a:t>KNN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9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20.34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0.14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10"/>
                        </a:rPr>
                        <a:t>LDA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3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LDA with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0.02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0.02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hlinkClick r:id="rId10"/>
                        </a:rPr>
                        <a:t>LDA with PCA</a:t>
                      </a:r>
                      <a:endParaRPr lang="en-US" sz="13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12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0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1097280"/>
            <a:ext cx="842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We expected that CNN, as it is commonly used for image analysis would preform best. This prediction proved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Further research is needed into why CNN did not yield the expected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After calibrating the results as well as the total run time, we propose a Neural Network powered classification model.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727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ctrTitle"/>
          </p:nvPr>
        </p:nvSpPr>
        <p:spPr>
          <a:xfrm flipH="1">
            <a:off x="328629" y="2178475"/>
            <a:ext cx="6565143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Q &amp; A</a:t>
            </a:r>
            <a:endParaRPr lang="en" dirty="0"/>
          </a:p>
        </p:txBody>
      </p:sp>
      <p:sp>
        <p:nvSpPr>
          <p:cNvPr id="558" name="Google Shape;558;p49"/>
          <p:cNvSpPr txBox="1">
            <a:spLocks noGrp="1"/>
          </p:cNvSpPr>
          <p:nvPr>
            <p:ph type="title" idx="2"/>
          </p:nvPr>
        </p:nvSpPr>
        <p:spPr>
          <a:xfrm flipH="1">
            <a:off x="3914472" y="1401381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559" name="Google Shape;559;p49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594880" y="544448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36114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Overview</a:t>
            </a:r>
            <a:r>
              <a:rPr lang="en" dirty="0"/>
              <a:t> </a:t>
            </a: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81597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-62591" y="1359695"/>
            <a:ext cx="2498507" cy="567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Models</a:t>
            </a:r>
            <a:endParaRPr lang="fr-FR"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782169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30082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Conclusion</a:t>
            </a: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75564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CC00FA-1249-4689-9612-28A9AAC4A9BB}"/>
              </a:ext>
            </a:extLst>
          </p:cNvPr>
          <p:cNvSpPr>
            <a:spLocks noGrp="1"/>
          </p:cNvSpPr>
          <p:nvPr>
            <p:ph type="ctr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7F6AEE-48FF-4DC5-B182-F46574FFAD8B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B715620-40D6-48D3-B3A2-FA3340C0B0F9}"/>
              </a:ext>
            </a:extLst>
          </p:cNvPr>
          <p:cNvSpPr>
            <a:spLocks noGrp="1"/>
          </p:cNvSpPr>
          <p:nvPr>
            <p:ph type="ctr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50208FF-B81D-4124-A93B-1E9E098F169A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7F2D6F7-7CC3-4B24-981C-B2ACEE2C9BA1}"/>
              </a:ext>
            </a:extLst>
          </p:cNvPr>
          <p:cNvSpPr>
            <a:spLocks noGrp="1"/>
          </p:cNvSpPr>
          <p:nvPr>
            <p:ph type="ctr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Google Shape;156;p30">
            <a:extLst>
              <a:ext uri="{FF2B5EF4-FFF2-40B4-BE49-F238E27FC236}">
                <a16:creationId xmlns:a16="http://schemas.microsoft.com/office/drawing/2014/main" id="{7BB8D960-D8B3-487A-906B-55848FF128E4}"/>
              </a:ext>
            </a:extLst>
          </p:cNvPr>
          <p:cNvSpPr txBox="1">
            <a:spLocks/>
          </p:cNvSpPr>
          <p:nvPr/>
        </p:nvSpPr>
        <p:spPr>
          <a:xfrm>
            <a:off x="2115683" y="337689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1" name="Google Shape;163;p30">
            <a:extLst>
              <a:ext uri="{FF2B5EF4-FFF2-40B4-BE49-F238E27FC236}">
                <a16:creationId xmlns:a16="http://schemas.microsoft.com/office/drawing/2014/main" id="{2536BCA9-3517-48BC-8AAD-33A3823B1B27}"/>
              </a:ext>
            </a:extLst>
          </p:cNvPr>
          <p:cNvSpPr txBox="1">
            <a:spLocks/>
          </p:cNvSpPr>
          <p:nvPr/>
        </p:nvSpPr>
        <p:spPr>
          <a:xfrm>
            <a:off x="400573" y="319055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af-ZA" dirty="0"/>
              <a:t>Overview</a:t>
            </a:r>
            <a:endParaRPr lang="fr-FR"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1097280"/>
            <a:ext cx="84263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Building an image classification model for two categories: Compound and Simple emotions.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Computational efficiency and run time are key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Since the dataset is imbalanced, but the model will be tested on balanced data, we assigned weights in order to train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We used both the pairwise distance between the fiduciary points, and raw image data as our classification feature, depending on the model and its specific limitations.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Goal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6680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936233" y="2797420"/>
            <a:ext cx="6586709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Models</a:t>
            </a:r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8D2C374-3E22-4DC9-A248-C01767072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GBT – Baseline 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69929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Total 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0.78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0.70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0.79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7.15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9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397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 err="1">
                <a:effectLst/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is th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e first model we tried after running the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GBT model.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Both model use 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the same principle of gradient boosting. However, </a:t>
            </a:r>
            <a:r>
              <a:rPr lang="en-US" sz="1800" i="0" dirty="0" err="1">
                <a:effectLst/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better addresses over-fitting, by applying a more regularized model formalization. This tends to improve performance.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The results confirm that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XGBoost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 is better suited for this task, and it does not consume additional running time.</a:t>
            </a: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8" indent="-342900">
              <a:buFont typeface="+mj-lt"/>
              <a:buAutoNum type="arabicPeriod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71396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Total 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0.72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0.83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37.27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6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278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Random Fores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t was a natural candidate to use after GBT and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as it uses decision trees to operate.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However, we received very poor Acc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uracy of 0.58 and AUC declined as well. </a:t>
            </a: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8" indent="-342900">
              <a:buFont typeface="+mj-lt"/>
              <a:buAutoNum type="arabicPeriod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Random Forest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24486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0.80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0.58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8.61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231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upport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V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ector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M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achines, or SVM, is especially effective in high dimensional spaces, and it is still effective in cases where the number of dimensions is greater than the number of samples.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Our data has these properties,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 SVM 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is an appealing candidate. </a:t>
            </a:r>
          </a:p>
          <a:p>
            <a:pPr lvl="8"/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SVM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93324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0.66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0.79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59.24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080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992</Words>
  <Application>Microsoft Office PowerPoint</Application>
  <PresentationFormat>On-screen Show (16:9)</PresentationFormat>
  <Paragraphs>216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Roboto Condensed</vt:lpstr>
      <vt:lpstr>Arial</vt:lpstr>
      <vt:lpstr>-apple-system</vt:lpstr>
      <vt:lpstr>Squada One</vt:lpstr>
      <vt:lpstr>Exo 2</vt:lpstr>
      <vt:lpstr>Roboto Condensed Light</vt:lpstr>
      <vt:lpstr>Fira Sans Extra Condensed Medium</vt:lpstr>
      <vt:lpstr>Tech Newsletter by Slidesgo</vt:lpstr>
      <vt:lpstr> Image Classification ADS – Project 3</vt:lpstr>
      <vt:lpstr>TABLE OF CONTENTS</vt:lpstr>
      <vt:lpstr>Overview</vt:lpstr>
      <vt:lpstr>PowerPoint Presentation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Meryem</dc:creator>
  <cp:lastModifiedBy>Yotam</cp:lastModifiedBy>
  <cp:revision>283</cp:revision>
  <dcterms:modified xsi:type="dcterms:W3CDTF">2020-11-04T21:58:21Z</dcterms:modified>
</cp:coreProperties>
</file>