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5" r:id="rId6"/>
    <p:sldId id="258" r:id="rId7"/>
    <p:sldId id="266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2T03:41:57.79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2T03:42:18.1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425c74a7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c425c74a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425c74a7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6c425c74a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425c74a7_0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c425c74a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425c74a7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6c425c74a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425c74a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6c425c74a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pPr marL="342900" lvl="1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Introduction</a:t>
            </a:r>
          </a:p>
          <a:p>
            <a:pPr marL="742950" lvl="6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Regression Adjustment</a:t>
            </a:r>
          </a:p>
          <a:p>
            <a:pPr marL="742950" lvl="4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Stratifications</a:t>
            </a:r>
          </a:p>
          <a:p>
            <a:pPr marL="742950" lvl="4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Regression Trees</a:t>
            </a:r>
          </a:p>
          <a:p>
            <a:pPr marL="742950" lvl="4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Average Treatment Estimation</a:t>
            </a:r>
          </a:p>
          <a:p>
            <a:pPr marL="342900" lvl="1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Procedure</a:t>
            </a:r>
          </a:p>
          <a:p>
            <a:pPr marL="742950" lvl="2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Cross Validation</a:t>
            </a:r>
          </a:p>
          <a:p>
            <a:pPr marL="742950" lvl="2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Propensity Score Estimation</a:t>
            </a:r>
          </a:p>
          <a:p>
            <a:pPr marL="342900" lvl="1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Results</a:t>
            </a:r>
          </a:p>
          <a:p>
            <a:pPr marL="800100" lvl="2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Comparison of ATE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Conclusions</a:t>
            </a:r>
            <a:endParaRPr lang="en-US" dirty="0">
              <a:solidFill>
                <a:srgbClr val="002060"/>
              </a:solidFill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References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6%B3%E7%AD%96%E6%A0%91%E5%AD%A6%E4%B9%A0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customXml" Target="../ink/ink2.xm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76C96D-DE78-4797-A0AA-5F1F053FA1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504" y="477670"/>
            <a:ext cx="3694496" cy="4389500"/>
          </a:xfrm>
          <a:prstGeom prst="rect">
            <a:avLst/>
          </a:prstGeom>
        </p:spPr>
      </p:pic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-US" sz="3600" b="1" dirty="0">
                <a:solidFill>
                  <a:srgbClr val="002060"/>
                </a:solidFill>
              </a:rPr>
              <a:t>GR 5243 Applied Data Science</a:t>
            </a:r>
            <a:r>
              <a:rPr lang="en-US" sz="3600" b="1" i="0" u="none" dirty="0">
                <a:solidFill>
                  <a:srgbClr val="002060"/>
                </a:solidFill>
              </a:rPr>
              <a:t> </a:t>
            </a:r>
            <a:endParaRPr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</a:rPr>
              <a:t>Project 4</a:t>
            </a:r>
            <a:r>
              <a:rPr lang="en-US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002060"/>
                </a:solidFill>
              </a:rPr>
              <a:t>Causal Inference Algorithms Evaluation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Group #</a:t>
            </a:r>
            <a:r>
              <a:rPr lang="en-US" sz="1800" b="1" dirty="0">
                <a:solidFill>
                  <a:srgbClr val="002060"/>
                </a:solidFill>
              </a:rPr>
              <a:t>4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1" dirty="0" err="1">
                <a:solidFill>
                  <a:srgbClr val="002060"/>
                </a:solidFill>
              </a:rPr>
              <a:t>Zhenglei</a:t>
            </a:r>
            <a:r>
              <a:rPr lang="en-US" sz="1800" b="1" dirty="0">
                <a:solidFill>
                  <a:srgbClr val="002060"/>
                </a:solidFill>
              </a:rPr>
              <a:t> Chen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dirty="0" err="1">
                <a:solidFill>
                  <a:srgbClr val="002060"/>
                </a:solidFill>
              </a:rPr>
              <a:t>Jaival</a:t>
            </a:r>
            <a:r>
              <a:rPr lang="en-US" sz="1800" b="1" dirty="0">
                <a:solidFill>
                  <a:srgbClr val="002060"/>
                </a:solidFill>
              </a:rPr>
              <a:t> Desai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dirty="0">
                <a:solidFill>
                  <a:srgbClr val="002060"/>
                </a:solidFill>
              </a:rPr>
              <a:t>Qinzhe Hu, </a:t>
            </a:r>
            <a:endParaRPr sz="1800" b="1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2060"/>
                </a:solidFill>
              </a:rPr>
              <a:t>Levi Lee, </a:t>
            </a:r>
            <a:r>
              <a:rPr lang="en-US" sz="1800" b="1" dirty="0" err="1">
                <a:solidFill>
                  <a:srgbClr val="002060"/>
                </a:solidFill>
              </a:rPr>
              <a:t>Luyao</a:t>
            </a:r>
            <a:r>
              <a:rPr lang="en-US" sz="1800" b="1" dirty="0">
                <a:solidFill>
                  <a:srgbClr val="002060"/>
                </a:solidFill>
              </a:rPr>
              <a:t> Sun, Xinyi Wei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2060"/>
                </a:solidFill>
              </a:rPr>
              <a:t>Perform Date: 12/02/2020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endParaRPr sz="1800" dirty="0"/>
          </a:p>
        </p:txBody>
      </p:sp>
      <p:sp>
        <p:nvSpPr>
          <p:cNvPr id="66" name="Google Shape;66;p14"/>
          <p:cNvSpPr/>
          <p:nvPr/>
        </p:nvSpPr>
        <p:spPr>
          <a:xfrm>
            <a:off x="-150" y="4761900"/>
            <a:ext cx="9144000" cy="38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B960B-FE93-4C49-8A8D-E5A2CFA11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63" y="4812220"/>
            <a:ext cx="1619091" cy="280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1723292" cy="5143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0" y="40273"/>
            <a:ext cx="1804566" cy="50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>
                <a:solidFill>
                  <a:srgbClr val="FFFFFF"/>
                </a:solidFill>
              </a:rPr>
              <a:t>Contents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9F441-0049-433A-BA79-9C2386C0D0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504" y="477670"/>
            <a:ext cx="3694496" cy="4389500"/>
          </a:xfrm>
          <a:prstGeom prst="rect">
            <a:avLst/>
          </a:prstGeom>
        </p:spPr>
      </p:pic>
      <p:sp>
        <p:nvSpPr>
          <p:cNvPr id="73" name="Google Shape;73;p15"/>
          <p:cNvSpPr txBox="1"/>
          <p:nvPr/>
        </p:nvSpPr>
        <p:spPr>
          <a:xfrm>
            <a:off x="2223364" y="293525"/>
            <a:ext cx="3913500" cy="437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Introduction</a:t>
            </a:r>
          </a:p>
          <a:p>
            <a:pPr marL="742950" lvl="4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Regression Trees</a:t>
            </a:r>
          </a:p>
          <a:p>
            <a:pPr marL="742950" lvl="4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Propensity Score</a:t>
            </a:r>
          </a:p>
          <a:p>
            <a:pPr marL="742950" lvl="4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Average Treatment Effect</a:t>
            </a:r>
          </a:p>
          <a:p>
            <a:pPr marL="742950" lvl="4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342900" lvl="1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Procedure</a:t>
            </a:r>
          </a:p>
          <a:p>
            <a:pPr marL="742950" lvl="2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Cross Validation</a:t>
            </a:r>
          </a:p>
          <a:p>
            <a:pPr marL="742950" lvl="2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PS Estimation</a:t>
            </a:r>
          </a:p>
          <a:p>
            <a:pPr marL="742950" lvl="2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2060"/>
                </a:solidFill>
              </a:rPr>
              <a:t>ATE Algorithms</a:t>
            </a:r>
            <a:endParaRPr lang="en-US" dirty="0">
              <a:solidFill>
                <a:srgbClr val="002060"/>
              </a:solidFill>
            </a:endParaRPr>
          </a:p>
          <a:p>
            <a:pPr marL="742950" lvl="2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342900" lvl="1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Results</a:t>
            </a:r>
          </a:p>
          <a:p>
            <a:pPr marL="800100" lvl="2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Comparison of ATE</a:t>
            </a:r>
          </a:p>
          <a:p>
            <a:pPr marL="800100" lvl="2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Comparison of Runtime</a:t>
            </a:r>
          </a:p>
          <a:p>
            <a:pPr marL="800100" lvl="2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Conclusions</a:t>
            </a:r>
            <a:endParaRPr lang="en-US" dirty="0">
              <a:solidFill>
                <a:srgbClr val="002060"/>
              </a:solidFill>
            </a:endParaRP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References</a:t>
            </a:r>
            <a:endParaRPr lang="en-US" dirty="0"/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C978E-EB20-4A9D-911A-CEC16C5A7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66" y="4822267"/>
            <a:ext cx="1619091" cy="280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50" y="4761900"/>
            <a:ext cx="9144000" cy="38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47674" y="0"/>
            <a:ext cx="5183459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>
                <a:solidFill>
                  <a:srgbClr val="002060"/>
                </a:solidFill>
              </a:rPr>
              <a:t>Classification &amp; Estimation</a:t>
            </a:r>
            <a:endParaRPr sz="30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2751F-9DBA-4094-99B6-3AD3E7B31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63" y="4812220"/>
            <a:ext cx="1619091" cy="28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1CD6FE-30A1-4D5B-9D45-B3ED5F3B9BB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354" y="377000"/>
            <a:ext cx="3694496" cy="438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EA0128-FDB9-41C0-BAC5-58D4CEB18AF7}"/>
                  </a:ext>
                </a:extLst>
              </p:cNvPr>
              <p:cNvSpPr txBox="1"/>
              <p:nvPr/>
            </p:nvSpPr>
            <p:spPr>
              <a:xfrm>
                <a:off x="537480" y="917243"/>
                <a:ext cx="4154994" cy="358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002060"/>
                    </a:solidFill>
                  </a:rPr>
                  <a:t>Regression Trees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 the space into two regions, and model the response by the mean of Y in each region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variable and split-point to achieve the best fit.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or both of these regions are split into two more regions, and this process is continued, until some stopping rule is applied.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002060"/>
                    </a:solidFill>
                  </a:rPr>
                  <a:t>Propensity Scores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002060"/>
                    </a:solidFill>
                  </a:rPr>
                  <a:t>Average Treatment Effect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EA0128-FDB9-41C0-BAC5-58D4CEB18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0" y="917243"/>
                <a:ext cx="4154994" cy="3583417"/>
              </a:xfrm>
              <a:prstGeom prst="rect">
                <a:avLst/>
              </a:prstGeom>
              <a:blipFill>
                <a:blip r:embed="rId6"/>
                <a:stretch>
                  <a:fillRect l="-440" t="-1871" r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B023CF-BF59-422C-B6BF-1CDA3C40DB9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5817" y="817207"/>
            <a:ext cx="3501129" cy="3306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B19C0-8A06-41C7-88EA-544C9435DA97}"/>
              </a:ext>
            </a:extLst>
          </p:cNvPr>
          <p:cNvSpPr txBox="1"/>
          <p:nvPr/>
        </p:nvSpPr>
        <p:spPr>
          <a:xfrm>
            <a:off x="247674" y="4479283"/>
            <a:ext cx="87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</a:t>
            </a:r>
            <a:r>
              <a:rPr lang="en-US" i="1" dirty="0">
                <a:hlinkClick r:id="rId8"/>
              </a:rPr>
              <a:t>https://zh.wikipedia.org/wiki/%E5%86%B3%E7%AD%96%E6%A0%91%E5%AD%A6%E4%B9%A0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50" y="4761900"/>
            <a:ext cx="9144000" cy="38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47674" y="0"/>
            <a:ext cx="6983043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>
                <a:solidFill>
                  <a:srgbClr val="002060"/>
                </a:solidFill>
              </a:rPr>
              <a:t>Procedure – 3 Folds Cross Validation</a:t>
            </a:r>
            <a:endParaRPr sz="3000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A0F76-46B2-4C17-A849-26A70B543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63" y="4812220"/>
            <a:ext cx="1619091" cy="28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732BF-D019-44E8-8735-E833575138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354" y="377000"/>
            <a:ext cx="3694496" cy="4389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933C20-9AE3-4893-9D3A-DCF9C82EE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37" y="905532"/>
            <a:ext cx="4488631" cy="3068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078E8E-5C2D-42FD-83C0-4D2C60AC1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6840" y="960821"/>
            <a:ext cx="4511720" cy="30133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0298CA-7694-4E16-8F52-E08575DA6556}"/>
                  </a:ext>
                </a:extLst>
              </p14:cNvPr>
              <p14:cNvContentPartPr/>
              <p14:nvPr/>
            </p14:nvContentPartPr>
            <p14:xfrm>
              <a:off x="2981418" y="3577539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0298CA-7694-4E16-8F52-E08575DA65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7418" y="346989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A78DFA-9348-486E-A0E2-F4B0F57B76FE}"/>
                  </a:ext>
                </a:extLst>
              </p14:cNvPr>
              <p14:cNvContentPartPr/>
              <p14:nvPr/>
            </p14:nvContentPartPr>
            <p14:xfrm>
              <a:off x="5530938" y="3558099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A78DFA-9348-486E-A0E2-F4B0F57B76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6938" y="3450099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247674" y="0"/>
            <a:ext cx="4786549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i="0" u="none" dirty="0">
                <a:solidFill>
                  <a:srgbClr val="002060"/>
                </a:solidFill>
              </a:rPr>
              <a:t>Procedure - PS Estimation</a:t>
            </a:r>
            <a:endParaRPr sz="3000" dirty="0">
              <a:solidFill>
                <a:srgbClr val="002060"/>
              </a:solidFill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0" y="4761900"/>
            <a:ext cx="9144000" cy="38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18C73C-FDD8-4C5B-B37D-B9AE651CE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63" y="4812220"/>
            <a:ext cx="1619091" cy="28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098E4D-79CF-49BF-9C16-F0EC5611743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354" y="377000"/>
            <a:ext cx="3694496" cy="4389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BDDA59-00D2-4F62-95A3-464EBF00A2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630" t="5121" r="8166" b="8777"/>
          <a:stretch/>
        </p:blipFill>
        <p:spPr>
          <a:xfrm>
            <a:off x="247524" y="692400"/>
            <a:ext cx="3547068" cy="296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BC368-A267-4C05-820D-C9338C87BD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90" t="5398" r="11039" b="7858"/>
          <a:stretch/>
        </p:blipFill>
        <p:spPr>
          <a:xfrm>
            <a:off x="4212819" y="643851"/>
            <a:ext cx="4931181" cy="3395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20787-C0B2-4C79-A86E-6E5992A5F568}"/>
              </a:ext>
            </a:extLst>
          </p:cNvPr>
          <p:cNvSpPr txBox="1"/>
          <p:nvPr/>
        </p:nvSpPr>
        <p:spPr>
          <a:xfrm>
            <a:off x="5993841" y="4152399"/>
            <a:ext cx="2160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Low Dimension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59695-31BF-4701-823B-0369F0A658C9}"/>
              </a:ext>
            </a:extLst>
          </p:cNvPr>
          <p:cNvSpPr txBox="1"/>
          <p:nvPr/>
        </p:nvSpPr>
        <p:spPr>
          <a:xfrm>
            <a:off x="1150536" y="4152399"/>
            <a:ext cx="209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High Dimension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-150" y="4761900"/>
            <a:ext cx="9144000" cy="38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>
                <a:solidFill>
                  <a:srgbClr val="002060"/>
                </a:solidFill>
              </a:rPr>
              <a:t>ATE-Algorithms</a:t>
            </a:r>
            <a:endParaRPr sz="30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867CC-CFE6-44DB-A841-B1B513C083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354" y="377000"/>
            <a:ext cx="3694496" cy="438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B4D98-01C5-405E-A12B-29B038EC8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63" y="4812220"/>
            <a:ext cx="1619091" cy="280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741CA3-07F7-4F08-B94D-54887FC13A44}"/>
                  </a:ext>
                </a:extLst>
              </p:cNvPr>
              <p:cNvSpPr txBox="1"/>
              <p:nvPr/>
            </p:nvSpPr>
            <p:spPr>
              <a:xfrm>
                <a:off x="286378" y="794454"/>
                <a:ext cx="6008914" cy="353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002060"/>
                    </a:solidFill>
                  </a:rPr>
                  <a:t>Stratifications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)}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strata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observstions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stratum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treated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observations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stratum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controlled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stratum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sample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quantile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estimated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propensity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scores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002060"/>
                    </a:solidFill>
                  </a:rPr>
                  <a:t>Regression Adjustment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 the outcome variable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treatment indicator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estimated propensity score.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002060"/>
                    </a:solidFill>
                    <a:latin typeface="+mj-lt"/>
                    <a:cs typeface="Times New Roman" panose="02020603050405020304" pitchFamily="18" charset="0"/>
                  </a:rPr>
                  <a:t>Stratifications &amp; Regression Adjustment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Stratification first and then regress Y on T and PS for each stratum.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weighted average of these coefficients of T for all strata.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741CA3-07F7-4F08-B94D-54887FC1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8" y="794454"/>
                <a:ext cx="6008914" cy="3538084"/>
              </a:xfrm>
              <a:prstGeom prst="rect">
                <a:avLst/>
              </a:prstGeom>
              <a:blipFill>
                <a:blip r:embed="rId6"/>
                <a:stretch>
                  <a:fillRect l="-304" t="-688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i="0" u="none" dirty="0">
                <a:solidFill>
                  <a:srgbClr val="002060"/>
                </a:solidFill>
              </a:rPr>
              <a:t>Results</a:t>
            </a:r>
            <a:endParaRPr sz="3000" dirty="0">
              <a:solidFill>
                <a:srgbClr val="002060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-150" y="4761900"/>
            <a:ext cx="9144000" cy="38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EBCC23-7A97-4B79-BFA5-258C8F38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63" y="4812220"/>
            <a:ext cx="1619091" cy="28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6F61A-09DD-45CF-BECC-AD226A07FCD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354" y="377000"/>
            <a:ext cx="3694496" cy="43895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E6E34C-48C0-4EE8-8226-C768B89DF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94426"/>
              </p:ext>
            </p:extLst>
          </p:nvPr>
        </p:nvGraphicFramePr>
        <p:xfrm>
          <a:off x="1838115" y="67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8335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01580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898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Dimension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Dimension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9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6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-2.144670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2.673899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5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 Adjustment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-2.527116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3.053240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4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Adjust. &amp; Strati.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-2.503732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3.022839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90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40D8EE7-79EB-4859-9E31-69B945D7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2677"/>
              </p:ext>
            </p:extLst>
          </p:nvPr>
        </p:nvGraphicFramePr>
        <p:xfrm>
          <a:off x="1838115" y="2907700"/>
          <a:ext cx="6096000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06451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5574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10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Dimension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Dimension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1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1.24324393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0.03291011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8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0.31650686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0.12155604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9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 Adjustment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0.04108310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0.01595902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8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 Adjust. &amp; Strati.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0.03195000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0.02493501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552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DFEFE4-6C13-4B0E-A1BC-E0AA74693BEA}"/>
              </a:ext>
            </a:extLst>
          </p:cNvPr>
          <p:cNvSpPr txBox="1"/>
          <p:nvPr/>
        </p:nvSpPr>
        <p:spPr>
          <a:xfrm>
            <a:off x="698360" y="1512277"/>
            <a:ext cx="9344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08928-EB62-4A32-95FE-DB4BFF3752A7}"/>
              </a:ext>
            </a:extLst>
          </p:cNvPr>
          <p:cNvSpPr txBox="1"/>
          <p:nvPr/>
        </p:nvSpPr>
        <p:spPr>
          <a:xfrm>
            <a:off x="663191" y="3491802"/>
            <a:ext cx="969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Runtime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F1865-73A1-4D42-9DF7-9840166CE734}"/>
              </a:ext>
            </a:extLst>
          </p:cNvPr>
          <p:cNvSpPr txBox="1"/>
          <p:nvPr/>
        </p:nvSpPr>
        <p:spPr>
          <a:xfrm>
            <a:off x="522984" y="3814967"/>
            <a:ext cx="1285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(</a:t>
            </a:r>
            <a:r>
              <a:rPr lang="en-US" sz="800" dirty="0" err="1"/>
              <a:t>NVMe</a:t>
            </a:r>
            <a:r>
              <a:rPr lang="en-US" sz="800" dirty="0"/>
              <a:t> SAMSUNG SSD with 16 GB RAM.)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-150" y="4761900"/>
            <a:ext cx="9144000" cy="38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>
                <a:solidFill>
                  <a:srgbClr val="002060"/>
                </a:solidFill>
              </a:rPr>
              <a:t>Conclusion</a:t>
            </a:r>
            <a:endParaRPr sz="30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E892E-244C-4AFE-A0B6-598EABCDE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63" y="4812220"/>
            <a:ext cx="1619091" cy="280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BDC5A-38E9-4E41-815A-4ABFF98F1F3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354" y="377000"/>
            <a:ext cx="3694496" cy="438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34247B-8368-417F-A4F6-D5FDE43F61B5}"/>
              </a:ext>
            </a:extLst>
          </p:cNvPr>
          <p:cNvSpPr txBox="1"/>
          <p:nvPr/>
        </p:nvSpPr>
        <p:spPr>
          <a:xfrm>
            <a:off x="663191" y="949570"/>
            <a:ext cx="7993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adjustment performed the best for the high dimensional data and stratification performed the best for the low dimensional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classification/regression trees for propensity scores was not the ideal approach for either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values of K, that is, the number of strata, resulted in an empty stratum in our results. Even after choosing a value of K which would present no empty strata, we saw that each stratum tend to have imbalanced classes.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complication may explain why the stratification plus regression adjustment method would not have performed the best.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were relatively consistent among all three methods–there were no large deviations from the true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these algorithms have very short runtime.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C5882B-25E5-4500-A92F-39BC4A0EDA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9499" y="377000"/>
            <a:ext cx="3694496" cy="4389500"/>
          </a:xfrm>
          <a:prstGeom prst="rect">
            <a:avLst/>
          </a:prstGeom>
        </p:spPr>
      </p:pic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323850" y="918468"/>
            <a:ext cx="8229600" cy="353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Atkinson, Beth. </a:t>
            </a:r>
            <a:r>
              <a:rPr lang="en-US" sz="12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“Recursive Partitioning And Regression Trees.”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Documentation,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DataCamp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www.rdocumentation.org/packages/rpart/versions/4.1-15/topics/rpart.</a:t>
            </a:r>
          </a:p>
          <a:p>
            <a:pPr marL="171450" indent="-1714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Austin, Peter C. 2011. </a:t>
            </a:r>
            <a:r>
              <a:rPr lang="en-US" sz="12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 Introduction to Propensity Score Methods for Reducing the Effects of Confounding in Observational Studies.”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Behavioral Research 46 (3): 399–424.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Chan, David &amp; Ge, Rong &amp;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Gershony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 &amp;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Hesterberg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Tim &amp; Lambert, Diane. (2010). </a:t>
            </a:r>
            <a:r>
              <a:rPr lang="en-US" sz="12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online ad campaigns in a pipeline: Causal models at scale.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ACM SIGKDD International Conference on Knowledge Discovery and Data Mining. 7-16. 10.1145/1835804.1835809.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Trevor„ Robert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J. H Friedman. </a:t>
            </a:r>
            <a:r>
              <a:rPr lang="en-US" sz="12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Statistical Learning: Data Mining, Inference, and Prediction. 2nd ed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New York: Springer, 2009. Print.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D’Agostino RB Jr. </a:t>
            </a:r>
            <a:r>
              <a:rPr lang="en-US" sz="12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Propensity score methods for bias reduction in the comparison of a treatment to a non-randomized control group.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 Med. 1998 Oct 15;17(19):2265-81.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10.1002/(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sici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)1097- 0258(19981015)17:19&lt;2265::aid-sim918&gt;3.0.co;2-b. PMID: 9802183.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Lunceford, Jared K, and Marie Davidian. 2004. </a:t>
            </a:r>
            <a:r>
              <a:rPr lang="en-US" sz="12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“Stratification and Weighting via the Propensity Score in Estimation of Causal Treatment Effects a Comparative Study.”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in Medicine 23 (19): 2937–60.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Rosenbaum PR, Rubin DB. </a:t>
            </a:r>
            <a:r>
              <a:rPr lang="en-US" sz="12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central role of the propensity score in observational studies for causal </a:t>
            </a:r>
            <a:r>
              <a:rPr lang="en-US" sz="1200" i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efiects.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Biometrika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1983; 70:41–55.</a:t>
            </a:r>
          </a:p>
        </p:txBody>
      </p:sp>
      <p:sp>
        <p:nvSpPr>
          <p:cNvPr id="234" name="Google Shape;234;p26"/>
          <p:cNvSpPr/>
          <p:nvPr/>
        </p:nvSpPr>
        <p:spPr>
          <a:xfrm>
            <a:off x="-150" y="4761900"/>
            <a:ext cx="9144000" cy="381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247675" y="0"/>
            <a:ext cx="40752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lang="en-US" sz="3000" dirty="0">
                <a:solidFill>
                  <a:srgbClr val="002060"/>
                </a:solidFill>
              </a:rPr>
              <a:t>Reference</a:t>
            </a:r>
            <a:endParaRPr sz="3000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216AA-9129-4278-A23A-E4A5CA79F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63" y="4812220"/>
            <a:ext cx="1619091" cy="280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11554</TotalTime>
  <Words>797</Words>
  <Application>Microsoft Office PowerPoint</Application>
  <PresentationFormat>On-screen Show (16:9)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Belleza</vt:lpstr>
      <vt:lpstr>DecoType Naskh</vt:lpstr>
      <vt:lpstr>Arial</vt:lpstr>
      <vt:lpstr>Cambria Math</vt:lpstr>
      <vt:lpstr>Times New Roman</vt:lpstr>
      <vt:lpstr>Simple Light</vt:lpstr>
      <vt:lpstr>GR 5243 Applied Data Science </vt:lpstr>
      <vt:lpstr>Contents</vt:lpstr>
      <vt:lpstr>Classification &amp; Estimation</vt:lpstr>
      <vt:lpstr>Procedure – 3 Folds Cross Validation</vt:lpstr>
      <vt:lpstr>Procedure - PS Estimation</vt:lpstr>
      <vt:lpstr>ATE-Algorithms</vt:lpstr>
      <vt:lpstr>Results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 5243 Applied Data Science </dc:title>
  <cp:lastModifiedBy>Qinzhe Hu</cp:lastModifiedBy>
  <cp:revision>52</cp:revision>
  <dcterms:modified xsi:type="dcterms:W3CDTF">2020-12-02T03:43:18Z</dcterms:modified>
</cp:coreProperties>
</file>