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46"/>
    <p:restoredTop sz="94676"/>
  </p:normalViewPr>
  <p:slideViewPr>
    <p:cSldViewPr snapToGrid="0">
      <p:cViewPr varScale="1">
        <p:scale>
          <a:sx n="192" d="100"/>
          <a:sy n="192" d="100"/>
        </p:scale>
        <p:origin x="63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eaf0693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eaf0693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ddff3b5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ddff3b5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ddff3b5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ddff3b5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ddff3b5b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ddff3b5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ddff3b5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ddff3b5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r>
              <a:rPr lang="en-US" sz="1100" b="0" i="0" u="none" strike="noStrike" cap="none" dirty="0">
                <a:solidFill>
                  <a:srgbClr val="000000"/>
                </a:solidFill>
                <a:effectLst/>
                <a:latin typeface="Arial"/>
                <a:ea typeface="Arial"/>
                <a:cs typeface="Arial"/>
                <a:sym typeface="Arial"/>
              </a:rPr>
              <a:t>For inverse probability of treatment weighting (IPTW), we use propensity score as inverse weights in estimates of the ATE. </a:t>
            </a:r>
          </a:p>
          <a:p>
            <a:pPr rtl="0" fontAlgn="base"/>
            <a:r>
              <a:rPr lang="en-US" sz="1100" b="0" i="0" u="none" strike="noStrike" cap="none" dirty="0">
                <a:solidFill>
                  <a:srgbClr val="000000"/>
                </a:solidFill>
                <a:effectLst/>
                <a:latin typeface="Arial"/>
                <a:ea typeface="Arial"/>
                <a:cs typeface="Arial"/>
                <a:sym typeface="Arial"/>
              </a:rPr>
              <a:t>In this project, IPW does not work well in both low and high dimensional datasets. The reason might be the limitations of the Inverse Probability Weighted Estimator (IPWE). It can be unstable if estimated propensities are small. IPW needs to meet some prerequisites when applying, such as no omissions and unobserved confounding factors, non-negativity assumptions, stable unit processing value assumptions, and correct weight estimation models. </a:t>
            </a:r>
          </a:p>
          <a:p>
            <a:pPr rtl="0" fontAlgn="base"/>
            <a:r>
              <a:rPr lang="en-US" sz="1100" b="0" i="0" u="none" strike="noStrike" cap="none" dirty="0">
                <a:solidFill>
                  <a:srgbClr val="000000"/>
                </a:solidFill>
                <a:effectLst/>
                <a:latin typeface="Arial"/>
                <a:ea typeface="Arial"/>
                <a:cs typeface="Arial"/>
                <a:sym typeface="Arial"/>
              </a:rPr>
              <a:t>The best score of gird search is around 0.76, which is not a very good score. So ours prediction of propensity is not accuracy. The way </a:t>
            </a:r>
            <a:r>
              <a:rPr lang="en-US" sz="1100" b="0" i="0" u="none" strike="noStrike" cap="none" dirty="0" err="1">
                <a:solidFill>
                  <a:srgbClr val="000000"/>
                </a:solidFill>
                <a:effectLst/>
                <a:latin typeface="Arial"/>
                <a:ea typeface="Arial"/>
                <a:cs typeface="Arial"/>
                <a:sym typeface="Arial"/>
              </a:rPr>
              <a:t>ipw</a:t>
            </a:r>
            <a:r>
              <a:rPr lang="en-US" sz="1100" b="0" i="0" u="none" strike="noStrike" cap="none" dirty="0">
                <a:solidFill>
                  <a:srgbClr val="000000"/>
                </a:solidFill>
                <a:effectLst/>
                <a:latin typeface="Arial"/>
                <a:ea typeface="Arial"/>
                <a:cs typeface="Arial"/>
                <a:sym typeface="Arial"/>
              </a:rPr>
              <a:t> calculate weight is heavily rely on the probability result of prediction. This maybe result in the worse performance of </a:t>
            </a:r>
            <a:r>
              <a:rPr lang="en-US" sz="1100" b="0" i="0" u="none" strike="noStrike" cap="none" dirty="0" err="1">
                <a:solidFill>
                  <a:srgbClr val="000000"/>
                </a:solidFill>
                <a:effectLst/>
                <a:latin typeface="Arial"/>
                <a:ea typeface="Arial"/>
                <a:cs typeface="Arial"/>
                <a:sym typeface="Arial"/>
              </a:rPr>
              <a:t>ipw</a:t>
            </a:r>
            <a:r>
              <a:rPr lang="en-US" sz="1100" b="0" i="0" u="none" strike="noStrike" cap="none" dirty="0">
                <a:solidFill>
                  <a:srgbClr val="000000"/>
                </a:solidFill>
                <a:effectLst/>
                <a:latin typeface="Arial"/>
                <a:ea typeface="Arial"/>
                <a:cs typeface="Arial"/>
                <a:sym typeface="Arial"/>
              </a:rPr>
              <a:t> method.</a:t>
            </a:r>
          </a:p>
          <a:p>
            <a:pPr marL="457200" lvl="0" indent="-342900" algn="l" rtl="0">
              <a:lnSpc>
                <a:spcPct val="115000"/>
              </a:lnSpc>
              <a:spcBef>
                <a:spcPts val="0"/>
              </a:spcBef>
              <a:spcAft>
                <a:spcPts val="0"/>
              </a:spcAft>
              <a:buClr>
                <a:srgbClr val="666666"/>
              </a:buClr>
              <a:buSzPts val="1800"/>
              <a:buChar char="●"/>
            </a:pPr>
            <a:endParaRPr sz="1800" dirty="0">
              <a:solidFill>
                <a:srgbClr val="666666"/>
              </a:solidFil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ddff3b5b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ddff3b5b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ddff3b5b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ddff3b5b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42900" algn="l" rtl="0">
              <a:lnSpc>
                <a:spcPct val="115000"/>
              </a:lnSpc>
              <a:spcBef>
                <a:spcPts val="0"/>
              </a:spcBef>
              <a:spcAft>
                <a:spcPts val="0"/>
              </a:spcAft>
              <a:buClr>
                <a:srgbClr val="595959"/>
              </a:buClr>
              <a:buSzPts val="1800"/>
              <a:buChar char="○"/>
            </a:pPr>
            <a:r>
              <a:rPr lang="en" sz="1800">
                <a:solidFill>
                  <a:srgbClr val="595959"/>
                </a:solidFill>
              </a:rPr>
              <a:t>Measures the difference between units in the control and treatment groups.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ddff3b5b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ddff3b5b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ddff3b5b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ddff3b5b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58775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02402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49671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35891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3040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413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50952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5C6B4A9-1611-4792-9094-5F34BCA07E0B}"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34953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565350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5985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70254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37570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89491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94521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08891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298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71957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75618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B61BEF0D-F0BB-DE4B-95CE-6DB70DBA9567}" type="datetimeFigureOut">
              <a:rPr lang="en-US" smtClean="0"/>
              <a:pPr/>
              <a:t>12/2/20</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775208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76550"/>
            <a:ext cx="8520600" cy="24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Project 4: Causal Inference Algorithms Evaluation</a:t>
            </a:r>
            <a:endParaRPr b="1"/>
          </a:p>
        </p:txBody>
      </p:sp>
      <p:sp>
        <p:nvSpPr>
          <p:cNvPr id="55" name="Google Shape;55;p13"/>
          <p:cNvSpPr txBox="1">
            <a:spLocks noGrp="1"/>
          </p:cNvSpPr>
          <p:nvPr>
            <p:ph type="subTitle" idx="1"/>
          </p:nvPr>
        </p:nvSpPr>
        <p:spPr>
          <a:xfrm>
            <a:off x="311700" y="2965950"/>
            <a:ext cx="85206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Group members: Elise Nguyen, Natalie Williams, Rohan Uppuluri, Mina Jiang,</a:t>
            </a:r>
          </a:p>
          <a:p>
            <a:pPr marL="0" lvl="0" indent="0" algn="ctr" rtl="0">
              <a:spcBef>
                <a:spcPts val="0"/>
              </a:spcBef>
              <a:spcAft>
                <a:spcPts val="0"/>
              </a:spcAft>
              <a:buNone/>
            </a:pPr>
            <a:r>
              <a:rPr lang="en" dirty="0"/>
              <a:t> Xinying Feng, Tianle Zhu</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200" b="1"/>
          </a:p>
          <a:p>
            <a:pPr marL="0" lvl="0" indent="0" algn="ctr" rtl="0">
              <a:spcBef>
                <a:spcPts val="1600"/>
              </a:spcBef>
              <a:spcAft>
                <a:spcPts val="0"/>
              </a:spcAft>
              <a:buNone/>
            </a:pPr>
            <a:endParaRPr sz="3200" b="1"/>
          </a:p>
          <a:p>
            <a:pPr marL="0" lvl="0" indent="0" algn="ctr" rtl="0">
              <a:spcBef>
                <a:spcPts val="1600"/>
              </a:spcBef>
              <a:spcAft>
                <a:spcPts val="1600"/>
              </a:spcAft>
              <a:buNone/>
            </a:pPr>
            <a:r>
              <a:rPr lang="en" sz="3200" b="1"/>
              <a:t>Thank you for your attention!</a:t>
            </a:r>
            <a:endParaRPr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469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Outline of presentation</a:t>
            </a:r>
            <a:endParaRPr b="1" dirty="0"/>
          </a:p>
        </p:txBody>
      </p:sp>
      <p:sp>
        <p:nvSpPr>
          <p:cNvPr id="61" name="Google Shape;61;p14"/>
          <p:cNvSpPr txBox="1">
            <a:spLocks noGrp="1"/>
          </p:cNvSpPr>
          <p:nvPr>
            <p:ph type="body" idx="1"/>
          </p:nvPr>
        </p:nvSpPr>
        <p:spPr>
          <a:xfrm>
            <a:off x="182725" y="1785257"/>
            <a:ext cx="8785200" cy="2783617"/>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D3B45"/>
              </a:buClr>
              <a:buSzPts val="2000"/>
              <a:buChar char="●"/>
            </a:pPr>
            <a:r>
              <a:rPr lang="en" sz="2000" b="1" dirty="0">
                <a:solidFill>
                  <a:srgbClr val="2D3B45"/>
                </a:solidFill>
                <a:highlight>
                  <a:srgbClr val="FFFFFF"/>
                </a:highlight>
              </a:rPr>
              <a:t>Explanation algorithms:</a:t>
            </a:r>
            <a:endParaRPr sz="2000" b="1" dirty="0">
              <a:solidFill>
                <a:srgbClr val="2D3B45"/>
              </a:solidFill>
              <a:highlight>
                <a:srgbClr val="FFFFFF"/>
              </a:highlight>
            </a:endParaRPr>
          </a:p>
          <a:p>
            <a:pPr marL="457200" lvl="0" indent="-355600" algn="l" rtl="0">
              <a:spcBef>
                <a:spcPts val="0"/>
              </a:spcBef>
              <a:spcAft>
                <a:spcPts val="0"/>
              </a:spcAft>
              <a:buClr>
                <a:srgbClr val="2D3B45"/>
              </a:buClr>
              <a:buSzPts val="2000"/>
              <a:buChar char="●"/>
            </a:pPr>
            <a:r>
              <a:rPr lang="en" sz="2000" dirty="0">
                <a:solidFill>
                  <a:srgbClr val="2D3B45"/>
                </a:solidFill>
                <a:highlight>
                  <a:srgbClr val="FFFFFF"/>
                </a:highlight>
              </a:rPr>
              <a:t>Full matching: Mahalanobis, Propensity Score, Linear Propensity Score</a:t>
            </a:r>
            <a:endParaRPr sz="2000" dirty="0">
              <a:solidFill>
                <a:srgbClr val="2D3B45"/>
              </a:solidFill>
              <a:highlight>
                <a:srgbClr val="FFFFFF"/>
              </a:highlight>
            </a:endParaRPr>
          </a:p>
          <a:p>
            <a:pPr marL="457200" lvl="0" indent="-355600" algn="l" rtl="0">
              <a:spcBef>
                <a:spcPts val="0"/>
              </a:spcBef>
              <a:spcAft>
                <a:spcPts val="0"/>
              </a:spcAft>
              <a:buClr>
                <a:srgbClr val="2D3B45"/>
              </a:buClr>
              <a:buSzPts val="2000"/>
              <a:buChar char="●"/>
            </a:pPr>
            <a:r>
              <a:rPr lang="en" sz="2000" dirty="0">
                <a:solidFill>
                  <a:srgbClr val="2D3B45"/>
                </a:solidFill>
                <a:highlight>
                  <a:srgbClr val="FFFFFF"/>
                </a:highlight>
              </a:rPr>
              <a:t>Inverse Propensity Score</a:t>
            </a:r>
            <a:endParaRPr sz="2000" dirty="0">
              <a:solidFill>
                <a:srgbClr val="2D3B45"/>
              </a:solidFill>
              <a:highlight>
                <a:srgbClr val="FFFFFF"/>
              </a:highlight>
            </a:endParaRPr>
          </a:p>
          <a:p>
            <a:pPr marL="457200" lvl="0" indent="-355600" algn="l" rtl="0">
              <a:spcBef>
                <a:spcPts val="0"/>
              </a:spcBef>
              <a:spcAft>
                <a:spcPts val="0"/>
              </a:spcAft>
              <a:buClr>
                <a:srgbClr val="2D3B45"/>
              </a:buClr>
              <a:buSzPts val="2000"/>
              <a:buChar char="●"/>
            </a:pPr>
            <a:r>
              <a:rPr lang="en" sz="2000" dirty="0">
                <a:solidFill>
                  <a:srgbClr val="2D3B45"/>
                </a:solidFill>
                <a:highlight>
                  <a:srgbClr val="FFFFFF"/>
                </a:highlight>
              </a:rPr>
              <a:t>Stratification</a:t>
            </a:r>
            <a:endParaRPr sz="2000" b="1" dirty="0">
              <a:solidFill>
                <a:srgbClr val="2D3B45"/>
              </a:solidFill>
              <a:highlight>
                <a:srgbClr val="FFFFFF"/>
              </a:highlight>
            </a:endParaRPr>
          </a:p>
          <a:p>
            <a:pPr marL="457200" lvl="0" indent="-355600" algn="l" rtl="0">
              <a:spcBef>
                <a:spcPts val="0"/>
              </a:spcBef>
              <a:spcAft>
                <a:spcPts val="0"/>
              </a:spcAft>
              <a:buClr>
                <a:srgbClr val="2D3B45"/>
              </a:buClr>
              <a:buSzPts val="2000"/>
              <a:buChar char="●"/>
            </a:pPr>
            <a:r>
              <a:rPr lang="en" sz="2000" b="1" dirty="0">
                <a:solidFill>
                  <a:srgbClr val="2D3B45"/>
                </a:solidFill>
                <a:highlight>
                  <a:srgbClr val="FFFFFF"/>
                </a:highlight>
              </a:rPr>
              <a:t>Evaluation method:</a:t>
            </a:r>
            <a:r>
              <a:rPr lang="en" sz="2000" dirty="0">
                <a:solidFill>
                  <a:srgbClr val="2D3B45"/>
                </a:solidFill>
                <a:highlight>
                  <a:srgbClr val="FFFFFF"/>
                </a:highlight>
              </a:rPr>
              <a:t> ATE score &amp; Computational Efficiency</a:t>
            </a:r>
            <a:r>
              <a:rPr lang="en" sz="2000" b="1" dirty="0">
                <a:solidFill>
                  <a:srgbClr val="2D3B45"/>
                </a:solidFill>
                <a:highlight>
                  <a:srgbClr val="FFFFFF"/>
                </a:highlight>
              </a:rPr>
              <a:t> </a:t>
            </a:r>
            <a:endParaRPr sz="2000" b="1" dirty="0">
              <a:solidFill>
                <a:srgbClr val="2D3B45"/>
              </a:solidFill>
              <a:highlight>
                <a:srgbClr val="FFFFFF"/>
              </a:highlight>
            </a:endParaRPr>
          </a:p>
          <a:p>
            <a:pPr marL="457200" lvl="0" indent="-355600" algn="l" rtl="0">
              <a:spcBef>
                <a:spcPts val="0"/>
              </a:spcBef>
              <a:spcAft>
                <a:spcPts val="0"/>
              </a:spcAft>
              <a:buClr>
                <a:srgbClr val="2D3B45"/>
              </a:buClr>
              <a:buSzPts val="2000"/>
              <a:buChar char="●"/>
            </a:pPr>
            <a:r>
              <a:rPr lang="en" sz="2000" b="1" dirty="0">
                <a:solidFill>
                  <a:srgbClr val="2D3B45"/>
                </a:solidFill>
                <a:highlight>
                  <a:srgbClr val="FFFFFF"/>
                </a:highlight>
              </a:rPr>
              <a:t>Main results: </a:t>
            </a:r>
            <a:r>
              <a:rPr lang="en" sz="2000" dirty="0">
                <a:solidFill>
                  <a:srgbClr val="2D3B45"/>
                </a:solidFill>
                <a:highlight>
                  <a:srgbClr val="FFFFFF"/>
                </a:highlight>
              </a:rPr>
              <a:t>Comparison</a:t>
            </a:r>
            <a:endParaRPr sz="2000" dirty="0">
              <a:solidFill>
                <a:srgbClr val="2D3B45"/>
              </a:solidFill>
              <a:highlight>
                <a:srgbClr val="FFFFFF"/>
              </a:highlight>
            </a:endParaRPr>
          </a:p>
          <a:p>
            <a:pPr marL="0" lvl="0" indent="0" algn="l" rtl="0">
              <a:spcBef>
                <a:spcPts val="1000"/>
              </a:spcBef>
              <a:spcAft>
                <a:spcPts val="1600"/>
              </a:spcAft>
              <a:buNone/>
            </a:pPr>
            <a:endParaRPr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Matching</a:t>
            </a:r>
            <a:endParaRPr/>
          </a:p>
        </p:txBody>
      </p:sp>
      <p:sp>
        <p:nvSpPr>
          <p:cNvPr id="67" name="Google Shape;67;p15"/>
          <p:cNvSpPr txBox="1">
            <a:spLocks noGrp="1"/>
          </p:cNvSpPr>
          <p:nvPr>
            <p:ph type="body" idx="1"/>
          </p:nvPr>
        </p:nvSpPr>
        <p:spPr>
          <a:xfrm>
            <a:off x="311700" y="1719943"/>
            <a:ext cx="8520600" cy="284893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t>Breaks data into subsets based on a distance metric</a:t>
            </a:r>
            <a:endParaRPr sz="1600" dirty="0"/>
          </a:p>
          <a:p>
            <a:pPr marL="457200" lvl="0" indent="-342900" algn="l" rtl="0">
              <a:spcBef>
                <a:spcPts val="0"/>
              </a:spcBef>
              <a:spcAft>
                <a:spcPts val="0"/>
              </a:spcAft>
              <a:buSzPts val="1800"/>
              <a:buChar char="●"/>
            </a:pPr>
            <a:r>
              <a:rPr lang="en" sz="1600" dirty="0"/>
              <a:t>Each subset has &gt;=1 treatment member and &gt;=1 one control member</a:t>
            </a:r>
            <a:endParaRPr sz="1600" dirty="0"/>
          </a:p>
          <a:p>
            <a:pPr marL="457200" lvl="0" indent="-342900" algn="l" rtl="0">
              <a:spcBef>
                <a:spcPts val="0"/>
              </a:spcBef>
              <a:spcAft>
                <a:spcPts val="0"/>
              </a:spcAft>
              <a:buSzPts val="1800"/>
              <a:buChar char="●"/>
            </a:pPr>
            <a:r>
              <a:rPr lang="en" sz="1600" dirty="0"/>
              <a:t>Ideally people within the same subset are similar enough so that their response can serve as counterfactuals for each other</a:t>
            </a:r>
            <a:endParaRPr sz="1600" dirty="0"/>
          </a:p>
          <a:p>
            <a:pPr marL="914400" lvl="1" indent="-342900" algn="l" rtl="0">
              <a:spcBef>
                <a:spcPts val="0"/>
              </a:spcBef>
              <a:spcAft>
                <a:spcPts val="0"/>
              </a:spcAft>
              <a:buSzPts val="1800"/>
              <a:buChar char="○"/>
            </a:pPr>
            <a:r>
              <a:rPr lang="en" sz="1600" dirty="0"/>
              <a:t>Ex: If A &amp; B are in same subset (B being control), A received treatment, then the response for A would be close to B’s and vice versa</a:t>
            </a:r>
            <a:endParaRPr sz="1600" dirty="0"/>
          </a:p>
          <a:p>
            <a:pPr marL="0" lvl="0" indent="0" algn="l" rtl="0">
              <a:spcBef>
                <a:spcPts val="1600"/>
              </a:spcBef>
              <a:spcAft>
                <a:spcPts val="1600"/>
              </a:spcAft>
              <a:buNone/>
            </a:pP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206500"/>
            <a:ext cx="8520600" cy="8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Distance Metrics: Mahalanobis, Propensity Score, Linear Propensity Score</a:t>
            </a:r>
            <a:endParaRPr sz="2600"/>
          </a:p>
        </p:txBody>
      </p:sp>
      <p:sp>
        <p:nvSpPr>
          <p:cNvPr id="73" name="Google Shape;73;p16"/>
          <p:cNvSpPr txBox="1">
            <a:spLocks noGrp="1"/>
          </p:cNvSpPr>
          <p:nvPr>
            <p:ph type="body" idx="1"/>
          </p:nvPr>
        </p:nvSpPr>
        <p:spPr>
          <a:xfrm>
            <a:off x="311700" y="1760924"/>
            <a:ext cx="8520600" cy="302878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US" sz="1600" dirty="0" err="1">
                <a:solidFill>
                  <a:srgbClr val="000000"/>
                </a:solidFill>
              </a:rPr>
              <a:t>Mahalanobis</a:t>
            </a:r>
            <a:r>
              <a:rPr lang="en-US" sz="1600" dirty="0">
                <a:solidFill>
                  <a:srgbClr val="000000"/>
                </a:solidFill>
              </a:rPr>
              <a:t>: </a:t>
            </a:r>
          </a:p>
          <a:p>
            <a:pPr marL="914400" lvl="1" indent="-342900" algn="l" rtl="0">
              <a:spcBef>
                <a:spcPts val="0"/>
              </a:spcBef>
              <a:spcAft>
                <a:spcPts val="0"/>
              </a:spcAft>
              <a:buClr>
                <a:srgbClr val="000000"/>
              </a:buClr>
              <a:buSzPts val="1800"/>
              <a:buChar char="○"/>
            </a:pPr>
            <a:r>
              <a:rPr lang="en-US" sz="1600" dirty="0">
                <a:solidFill>
                  <a:srgbClr val="000000"/>
                </a:solidFill>
              </a:rPr>
              <a:t>Measures distance between two points relative to the centroid of the data</a:t>
            </a:r>
          </a:p>
          <a:p>
            <a:pPr marL="914400" lvl="1" indent="-342900" algn="l" rtl="0">
              <a:spcBef>
                <a:spcPts val="0"/>
              </a:spcBef>
              <a:spcAft>
                <a:spcPts val="0"/>
              </a:spcAft>
              <a:buClr>
                <a:srgbClr val="000000"/>
              </a:buClr>
              <a:buSzPts val="1800"/>
              <a:buChar char="○"/>
            </a:pPr>
            <a:r>
              <a:rPr lang="en-US" sz="1600" dirty="0">
                <a:solidFill>
                  <a:srgbClr val="000000"/>
                </a:solidFill>
              </a:rPr>
              <a:t>Problems: computing the inverse of the covariance matrix → usually performs better on low dim data </a:t>
            </a:r>
          </a:p>
          <a:p>
            <a:pPr marL="457200" lvl="0" indent="-342900" algn="l" rtl="0">
              <a:spcBef>
                <a:spcPts val="0"/>
              </a:spcBef>
              <a:spcAft>
                <a:spcPts val="0"/>
              </a:spcAft>
              <a:buClr>
                <a:srgbClr val="000000"/>
              </a:buClr>
              <a:buSzPts val="1800"/>
              <a:buChar char="●"/>
            </a:pPr>
            <a:r>
              <a:rPr lang="en-US" sz="1600" dirty="0">
                <a:solidFill>
                  <a:srgbClr val="000000"/>
                </a:solidFill>
              </a:rPr>
              <a:t>Propensity Score: </a:t>
            </a:r>
          </a:p>
          <a:p>
            <a:pPr marL="914400" lvl="1" indent="-342900" algn="l" rtl="0">
              <a:spcBef>
                <a:spcPts val="0"/>
              </a:spcBef>
              <a:spcAft>
                <a:spcPts val="0"/>
              </a:spcAft>
              <a:buClr>
                <a:srgbClr val="000000"/>
              </a:buClr>
              <a:buSzPts val="1800"/>
              <a:buChar char="○"/>
            </a:pPr>
            <a:r>
              <a:rPr lang="en-US" sz="1600" dirty="0">
                <a:solidFill>
                  <a:srgbClr val="000000"/>
                </a:solidFill>
                <a:highlight>
                  <a:srgbClr val="FFFFFF"/>
                </a:highlight>
              </a:rPr>
              <a:t>Class probabilities of each individual being in the treatment group</a:t>
            </a:r>
          </a:p>
          <a:p>
            <a:pPr marL="914400" lvl="1" indent="-342900" algn="l" rtl="0">
              <a:spcBef>
                <a:spcPts val="0"/>
              </a:spcBef>
              <a:spcAft>
                <a:spcPts val="0"/>
              </a:spcAft>
              <a:buClr>
                <a:srgbClr val="000000"/>
              </a:buClr>
              <a:buSzPts val="1800"/>
              <a:buChar char="○"/>
            </a:pPr>
            <a:r>
              <a:rPr lang="en-US" sz="1600" dirty="0">
                <a:solidFill>
                  <a:srgbClr val="000000"/>
                </a:solidFill>
                <a:highlight>
                  <a:srgbClr val="FFFFFF"/>
                </a:highlight>
              </a:rPr>
              <a:t>Created with a GBM classifier fitted on the features and treatment/control column</a:t>
            </a:r>
          </a:p>
          <a:p>
            <a:pPr marL="457200" lvl="0" indent="-342900" algn="l" rtl="0">
              <a:spcBef>
                <a:spcPts val="0"/>
              </a:spcBef>
              <a:spcAft>
                <a:spcPts val="0"/>
              </a:spcAft>
              <a:buClr>
                <a:srgbClr val="000000"/>
              </a:buClr>
              <a:buSzPts val="1800"/>
              <a:buChar char="●"/>
            </a:pPr>
            <a:r>
              <a:rPr lang="en-US" sz="1600" dirty="0">
                <a:solidFill>
                  <a:srgbClr val="000000"/>
                </a:solidFill>
                <a:highlight>
                  <a:srgbClr val="FFFFFF"/>
                </a:highlight>
              </a:rPr>
              <a:t>Linear Propensity Score</a:t>
            </a:r>
          </a:p>
          <a:p>
            <a:pPr marL="914400" lvl="1" indent="-342900" algn="l" rtl="0">
              <a:spcBef>
                <a:spcPts val="0"/>
              </a:spcBef>
              <a:spcAft>
                <a:spcPts val="0"/>
              </a:spcAft>
              <a:buClr>
                <a:srgbClr val="000000"/>
              </a:buClr>
              <a:buSzPts val="1800"/>
              <a:buChar char="○"/>
            </a:pPr>
            <a:r>
              <a:rPr lang="en-US" sz="1600" dirty="0">
                <a:solidFill>
                  <a:srgbClr val="000000"/>
                </a:solidFill>
                <a:highlight>
                  <a:srgbClr val="FFFFFF"/>
                </a:highlight>
              </a:rPr>
              <a:t>Effective in reducing bias</a:t>
            </a:r>
          </a:p>
        </p:txBody>
      </p:sp>
      <p:pic>
        <p:nvPicPr>
          <p:cNvPr id="74" name="Google Shape;74;p16"/>
          <p:cNvPicPr preferRelativeResize="0"/>
          <p:nvPr/>
        </p:nvPicPr>
        <p:blipFill>
          <a:blip r:embed="rId3">
            <a:alphaModFix/>
          </a:blip>
          <a:stretch>
            <a:fillRect/>
          </a:stretch>
        </p:blipFill>
        <p:spPr>
          <a:xfrm>
            <a:off x="2231492" y="1799543"/>
            <a:ext cx="2478393" cy="269825"/>
          </a:xfrm>
          <a:prstGeom prst="rect">
            <a:avLst/>
          </a:prstGeom>
          <a:noFill/>
          <a:ln>
            <a:noFill/>
          </a:ln>
        </p:spPr>
      </p:pic>
      <p:pic>
        <p:nvPicPr>
          <p:cNvPr id="75" name="Google Shape;75;p16"/>
          <p:cNvPicPr preferRelativeResize="0"/>
          <p:nvPr/>
        </p:nvPicPr>
        <p:blipFill>
          <a:blip r:embed="rId4">
            <a:alphaModFix/>
          </a:blip>
          <a:stretch>
            <a:fillRect/>
          </a:stretch>
        </p:blipFill>
        <p:spPr>
          <a:xfrm>
            <a:off x="2679215" y="2812592"/>
            <a:ext cx="1196099" cy="285478"/>
          </a:xfrm>
          <a:prstGeom prst="rect">
            <a:avLst/>
          </a:prstGeom>
          <a:noFill/>
          <a:ln>
            <a:noFill/>
          </a:ln>
        </p:spPr>
      </p:pic>
      <p:pic>
        <p:nvPicPr>
          <p:cNvPr id="76" name="Google Shape;76;p16"/>
          <p:cNvPicPr preferRelativeResize="0"/>
          <p:nvPr/>
        </p:nvPicPr>
        <p:blipFill>
          <a:blip r:embed="rId5">
            <a:alphaModFix/>
          </a:blip>
          <a:stretch>
            <a:fillRect/>
          </a:stretch>
        </p:blipFill>
        <p:spPr>
          <a:xfrm>
            <a:off x="3199224" y="3808979"/>
            <a:ext cx="2106931"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Inverse Propensity Weighting (IPW)</a:t>
            </a:r>
            <a:endParaRPr/>
          </a:p>
        </p:txBody>
      </p:sp>
      <p:sp>
        <p:nvSpPr>
          <p:cNvPr id="82" name="Google Shape;82;p17"/>
          <p:cNvSpPr txBox="1">
            <a:spLocks noGrp="1"/>
          </p:cNvSpPr>
          <p:nvPr>
            <p:ph type="body" idx="1"/>
          </p:nvPr>
        </p:nvSpPr>
        <p:spPr>
          <a:xfrm>
            <a:off x="311700" y="1748971"/>
            <a:ext cx="8520600" cy="281990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Char char="●"/>
            </a:pPr>
            <a:r>
              <a:rPr lang="en" sz="1600" dirty="0">
                <a:solidFill>
                  <a:srgbClr val="666666"/>
                </a:solidFill>
              </a:rPr>
              <a:t>Based on the marginal structure model: estimates the effect of observational data processing and addresses many confounding variables </a:t>
            </a:r>
            <a:endParaRPr sz="1600" dirty="0">
              <a:solidFill>
                <a:srgbClr val="666666"/>
              </a:solidFill>
            </a:endParaRPr>
          </a:p>
          <a:p>
            <a:pPr marL="0" lvl="0" indent="457200" algn="l" rtl="0">
              <a:spcBef>
                <a:spcPts val="0"/>
              </a:spcBef>
              <a:spcAft>
                <a:spcPts val="0"/>
              </a:spcAft>
              <a:buNone/>
            </a:pPr>
            <a:r>
              <a:rPr lang="en" sz="1600" dirty="0">
                <a:solidFill>
                  <a:srgbClr val="666666"/>
                </a:solidFill>
              </a:rPr>
              <a:t>→  Reduces bias </a:t>
            </a:r>
            <a:endParaRPr sz="1600" dirty="0">
              <a:solidFill>
                <a:srgbClr val="666666"/>
              </a:solidFill>
            </a:endParaRPr>
          </a:p>
          <a:p>
            <a:pPr marL="457200" lvl="0" indent="-342900" algn="l" rtl="0">
              <a:spcBef>
                <a:spcPts val="0"/>
              </a:spcBef>
              <a:spcAft>
                <a:spcPts val="0"/>
              </a:spcAft>
              <a:buClr>
                <a:srgbClr val="666666"/>
              </a:buClr>
              <a:buSzPts val="1800"/>
              <a:buChar char="●"/>
            </a:pPr>
            <a:r>
              <a:rPr lang="en" sz="1600" dirty="0">
                <a:solidFill>
                  <a:srgbClr val="666666"/>
                </a:solidFill>
              </a:rPr>
              <a:t>Reduces/ removes the impact of confounders. </a:t>
            </a:r>
            <a:endParaRPr sz="1600" dirty="0">
              <a:solidFill>
                <a:srgbClr val="666666"/>
              </a:solidFill>
            </a:endParaRPr>
          </a:p>
        </p:txBody>
      </p:sp>
      <p:pic>
        <p:nvPicPr>
          <p:cNvPr id="83" name="Google Shape;83;p17"/>
          <p:cNvPicPr preferRelativeResize="0"/>
          <p:nvPr/>
        </p:nvPicPr>
        <p:blipFill>
          <a:blip r:embed="rId3">
            <a:alphaModFix/>
          </a:blip>
          <a:stretch>
            <a:fillRect/>
          </a:stretch>
        </p:blipFill>
        <p:spPr>
          <a:xfrm>
            <a:off x="863350" y="2950367"/>
            <a:ext cx="2622800" cy="757769"/>
          </a:xfrm>
          <a:prstGeom prst="rect">
            <a:avLst/>
          </a:prstGeom>
          <a:noFill/>
          <a:ln>
            <a:noFill/>
          </a:ln>
        </p:spPr>
      </p:pic>
      <p:pic>
        <p:nvPicPr>
          <p:cNvPr id="84" name="Google Shape;84;p17"/>
          <p:cNvPicPr preferRelativeResize="0"/>
          <p:nvPr/>
        </p:nvPicPr>
        <p:blipFill>
          <a:blip r:embed="rId4">
            <a:alphaModFix/>
          </a:blip>
          <a:stretch>
            <a:fillRect/>
          </a:stretch>
        </p:blipFill>
        <p:spPr>
          <a:xfrm>
            <a:off x="863350" y="3852488"/>
            <a:ext cx="5624825" cy="102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Stratification </a:t>
            </a:r>
            <a:endParaRPr/>
          </a:p>
        </p:txBody>
      </p:sp>
      <p:sp>
        <p:nvSpPr>
          <p:cNvPr id="90" name="Google Shape;90;p18"/>
          <p:cNvSpPr txBox="1">
            <a:spLocks noGrp="1"/>
          </p:cNvSpPr>
          <p:nvPr>
            <p:ph type="body" idx="1"/>
          </p:nvPr>
        </p:nvSpPr>
        <p:spPr>
          <a:xfrm>
            <a:off x="311700" y="1800225"/>
            <a:ext cx="8520600" cy="14330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solidFill>
                  <a:schemeClr val="dk1"/>
                </a:solidFill>
              </a:rPr>
              <a:t>Divides data into several stratas and computes causal effects using estimated propensity scores within each strata. </a:t>
            </a:r>
            <a:endParaRPr sz="1600" dirty="0">
              <a:solidFill>
                <a:schemeClr val="dk1"/>
              </a:solidFill>
            </a:endParaRPr>
          </a:p>
          <a:p>
            <a:pPr marL="457200" lvl="0" indent="-342900" algn="l" rtl="0">
              <a:spcBef>
                <a:spcPts val="0"/>
              </a:spcBef>
              <a:spcAft>
                <a:spcPts val="0"/>
              </a:spcAft>
              <a:buClr>
                <a:schemeClr val="dk1"/>
              </a:buClr>
              <a:buSzPts val="1800"/>
              <a:buChar char="●"/>
            </a:pPr>
            <a:r>
              <a:rPr lang="en" sz="1600" dirty="0">
                <a:solidFill>
                  <a:schemeClr val="dk1"/>
                </a:solidFill>
              </a:rPr>
              <a:t>Shortcoming: does not work well under a large sample size due to residual confounding</a:t>
            </a:r>
            <a:endParaRPr sz="1600" dirty="0">
              <a:solidFill>
                <a:schemeClr val="dk1"/>
              </a:solidFill>
            </a:endParaRPr>
          </a:p>
          <a:p>
            <a:pPr marL="457200" lvl="0" indent="-342900" algn="l" rtl="0">
              <a:spcBef>
                <a:spcPts val="0"/>
              </a:spcBef>
              <a:spcAft>
                <a:spcPts val="0"/>
              </a:spcAft>
              <a:buClr>
                <a:schemeClr val="dk1"/>
              </a:buClr>
              <a:buSzPts val="1800"/>
              <a:buChar char="●"/>
            </a:pPr>
            <a:r>
              <a:rPr lang="en" sz="1600" dirty="0">
                <a:solidFill>
                  <a:schemeClr val="dk1"/>
                </a:solidFill>
              </a:rPr>
              <a:t>Choosing the optimal number of stratums becomes one important consideration for estimation</a:t>
            </a:r>
            <a:endParaRPr sz="1600" dirty="0">
              <a:solidFill>
                <a:schemeClr val="dk1"/>
              </a:solidFill>
            </a:endParaRPr>
          </a:p>
        </p:txBody>
      </p:sp>
      <p:pic>
        <p:nvPicPr>
          <p:cNvPr id="91" name="Google Shape;91;p18"/>
          <p:cNvPicPr preferRelativeResize="0"/>
          <p:nvPr/>
        </p:nvPicPr>
        <p:blipFill>
          <a:blip r:embed="rId3">
            <a:alphaModFix/>
          </a:blip>
          <a:stretch>
            <a:fillRect/>
          </a:stretch>
        </p:blipFill>
        <p:spPr>
          <a:xfrm>
            <a:off x="437682" y="3407078"/>
            <a:ext cx="8091956" cy="9987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26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criteria	</a:t>
            </a:r>
            <a:endParaRPr/>
          </a:p>
        </p:txBody>
      </p:sp>
      <p:sp>
        <p:nvSpPr>
          <p:cNvPr id="97" name="Google Shape;97;p19"/>
          <p:cNvSpPr txBox="1">
            <a:spLocks noGrp="1"/>
          </p:cNvSpPr>
          <p:nvPr>
            <p:ph type="body" idx="1"/>
          </p:nvPr>
        </p:nvSpPr>
        <p:spPr>
          <a:xfrm>
            <a:off x="311700" y="1764506"/>
            <a:ext cx="8599800" cy="319499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t>ATE score: average treatment effect in the whole population</a:t>
            </a:r>
            <a:endParaRPr sz="1600" dirty="0"/>
          </a:p>
          <a:p>
            <a:pPr marL="914400" lvl="1" indent="-342900" algn="l" rtl="0">
              <a:spcBef>
                <a:spcPts val="0"/>
              </a:spcBef>
              <a:spcAft>
                <a:spcPts val="0"/>
              </a:spcAft>
              <a:buSzPts val="1800"/>
              <a:buChar char="○"/>
            </a:pPr>
            <a:r>
              <a:rPr lang="en" sz="1600" dirty="0"/>
              <a:t>Used to compare treatments effect in randomized experiments</a:t>
            </a:r>
            <a:endParaRPr sz="1600" dirty="0"/>
          </a:p>
          <a:p>
            <a:pPr marL="0" lvl="0" indent="0" algn="l" rtl="0">
              <a:spcBef>
                <a:spcPts val="1600"/>
              </a:spcBef>
              <a:spcAft>
                <a:spcPts val="0"/>
              </a:spcAft>
              <a:buNone/>
            </a:pPr>
            <a:endParaRPr sz="1600" dirty="0"/>
          </a:p>
          <a:p>
            <a:pPr marL="457200" lvl="0" indent="-342900" algn="l" rtl="0">
              <a:spcBef>
                <a:spcPts val="1600"/>
              </a:spcBef>
              <a:spcAft>
                <a:spcPts val="0"/>
              </a:spcAft>
              <a:buSzPts val="1800"/>
              <a:buChar char="●"/>
            </a:pPr>
            <a:r>
              <a:rPr lang="en" sz="1600" dirty="0"/>
              <a:t>Computational Efficiency: Computer run time</a:t>
            </a:r>
            <a:endParaRPr sz="1600" dirty="0"/>
          </a:p>
        </p:txBody>
      </p:sp>
      <p:pic>
        <p:nvPicPr>
          <p:cNvPr id="98" name="Google Shape;98;p19"/>
          <p:cNvPicPr preferRelativeResize="0"/>
          <p:nvPr/>
        </p:nvPicPr>
        <p:blipFill>
          <a:blip r:embed="rId3">
            <a:alphaModFix/>
          </a:blip>
          <a:stretch>
            <a:fillRect/>
          </a:stretch>
        </p:blipFill>
        <p:spPr>
          <a:xfrm>
            <a:off x="933944" y="2362669"/>
            <a:ext cx="3449492"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pic>
        <p:nvPicPr>
          <p:cNvPr id="104" name="Google Shape;104;p20"/>
          <p:cNvPicPr preferRelativeResize="0"/>
          <p:nvPr/>
        </p:nvPicPr>
        <p:blipFill>
          <a:blip r:embed="rId3">
            <a:alphaModFix/>
          </a:blip>
          <a:stretch>
            <a:fillRect/>
          </a:stretch>
        </p:blipFill>
        <p:spPr>
          <a:xfrm>
            <a:off x="311700" y="1017725"/>
            <a:ext cx="8520601" cy="36922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Algorithm	</a:t>
            </a:r>
            <a:endParaRPr/>
          </a:p>
        </p:txBody>
      </p:sp>
      <p:sp>
        <p:nvSpPr>
          <p:cNvPr id="110" name="Google Shape;110;p21"/>
          <p:cNvSpPr txBox="1">
            <a:spLocks noGrp="1"/>
          </p:cNvSpPr>
          <p:nvPr>
            <p:ph type="body" idx="1"/>
          </p:nvPr>
        </p:nvSpPr>
        <p:spPr>
          <a:xfrm>
            <a:off x="311700" y="1757363"/>
            <a:ext cx="8520600" cy="281151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t>Low Dimensional Data set: Stratification </a:t>
            </a:r>
            <a:endParaRPr sz="1600" dirty="0"/>
          </a:p>
          <a:p>
            <a:pPr marL="457200" lvl="0" indent="-342900" algn="l" rtl="0">
              <a:spcBef>
                <a:spcPts val="0"/>
              </a:spcBef>
              <a:spcAft>
                <a:spcPts val="0"/>
              </a:spcAft>
              <a:buSzPts val="1800"/>
              <a:buChar char="●"/>
            </a:pPr>
            <a:r>
              <a:rPr lang="en" sz="1600" dirty="0"/>
              <a:t>High Dimensional Data set: Stratification</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TotalTime>
  <Words>507</Words>
  <Application>Microsoft Macintosh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Project 4: Causal Inference Algorithms Evaluation</vt:lpstr>
      <vt:lpstr>Outline of presentation</vt:lpstr>
      <vt:lpstr>Full Matching</vt:lpstr>
      <vt:lpstr>Distance Metrics: Mahalanobis, Propensity Score, Linear Propensity Score</vt:lpstr>
      <vt:lpstr>Inverse Propensity Weighting (IPW)</vt:lpstr>
      <vt:lpstr>Stratification </vt:lpstr>
      <vt:lpstr>Evaluation criteria </vt:lpstr>
      <vt:lpstr>Results</vt:lpstr>
      <vt:lpstr>Best Algorithm </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Causal Inference Algorithms Evaluation</dc:title>
  <dc:creator>Elise Nguyen</dc:creator>
  <cp:lastModifiedBy>Microsoft Office User</cp:lastModifiedBy>
  <cp:revision>2</cp:revision>
  <dcterms:modified xsi:type="dcterms:W3CDTF">2020-12-02T19:46:24Z</dcterms:modified>
</cp:coreProperties>
</file>